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20"/>
  </p:notesMasterIdLst>
  <p:handoutMasterIdLst>
    <p:handoutMasterId r:id="rId21"/>
  </p:handoutMasterIdLst>
  <p:sldIdLst>
    <p:sldId id="453" r:id="rId5"/>
    <p:sldId id="446" r:id="rId6"/>
    <p:sldId id="447" r:id="rId7"/>
    <p:sldId id="449" r:id="rId8"/>
    <p:sldId id="427" r:id="rId9"/>
    <p:sldId id="441" r:id="rId10"/>
    <p:sldId id="434" r:id="rId11"/>
    <p:sldId id="443" r:id="rId12"/>
    <p:sldId id="433" r:id="rId13"/>
    <p:sldId id="452" r:id="rId14"/>
    <p:sldId id="461" r:id="rId15"/>
    <p:sldId id="426" r:id="rId16"/>
    <p:sldId id="445" r:id="rId17"/>
    <p:sldId id="457" r:id="rId18"/>
    <p:sldId id="459" r:id="rId19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" initials="S" lastIdx="1" clrIdx="0">
    <p:extLst>
      <p:ext uri="{19B8F6BF-5375-455C-9EA6-DF929625EA0E}">
        <p15:presenceInfo xmlns:p15="http://schemas.microsoft.com/office/powerpoint/2012/main" userId="Sanja" providerId="None"/>
      </p:ext>
    </p:extLst>
  </p:cmAuthor>
  <p:cmAuthor id="2" name="Ivana" initials="I" lastIdx="1" clrIdx="1">
    <p:extLst>
      <p:ext uri="{19B8F6BF-5375-455C-9EA6-DF929625EA0E}">
        <p15:presenceInfo xmlns:p15="http://schemas.microsoft.com/office/powerpoint/2012/main" userId="Iv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F6A"/>
    <a:srgbClr val="6667AB"/>
    <a:srgbClr val="7C6560"/>
    <a:srgbClr val="85A0A9"/>
    <a:srgbClr val="E288B6"/>
    <a:srgbClr val="D75078"/>
    <a:srgbClr val="BBBBBB"/>
    <a:srgbClr val="B9B9B9"/>
    <a:srgbClr val="8C5896"/>
    <a:srgbClr val="292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666" y="9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14T07:51:30.77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EF552A-0D70-419A-BB47-F2382E6F33CF}" type="datetime1">
              <a:rPr lang="hr-HR" smtClean="0"/>
              <a:t>14.10.2022.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004FE7-BA7C-4FF4-9756-C6A1F2BCA3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FA8C46-9124-4BC4-8452-2E16D89F04EC}" type="datetime1">
              <a:rPr lang="hr-HR" noProof="0" smtClean="0"/>
              <a:t>14.10.2022.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83F1C3-4FA3-4491-97F4-43CA9C8BDF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F1C3-4FA3-4491-97F4-43CA9C8BDFD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830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578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5301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F1C3-4FA3-4491-97F4-43CA9C8BDFD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76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F1C3-4FA3-4491-97F4-43CA9C8BDFD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3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218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92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8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56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28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600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28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sliku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a Razono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hr-HR" noProof="0"/>
              <a:t>Kliknite, da biste uredili naslov</a:t>
            </a:r>
          </a:p>
        </p:txBody>
      </p:sp>
      <p:sp>
        <p:nvSpPr>
          <p:cNvPr id="9" name="Rezervirano mjesto za sliku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18" name="Rezervirano mjesto za sliku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19" name="Rezervirano mjesto za sliku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0" name="Rezervirano mjesto za sliku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1" name="Rezervirano mjesto za sliku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2" name="Rezervirano mjesto za sliku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3" name="Rezervirano mjesto za sliku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4" name="Rezervirano mjesto za sliku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ljena paleta Razono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hr-HR" noProof="0"/>
              <a:t>Kliknite, da biste uredili tekst</a:t>
            </a:r>
          </a:p>
        </p:txBody>
      </p:sp>
      <p:sp>
        <p:nvSpPr>
          <p:cNvPr id="7" name="Rezervirano mjesto za sliku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sliku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hr-HR" noProof="0"/>
              <a:t>Kliknite, da biste uredili tekst</a:t>
            </a:r>
          </a:p>
        </p:txBody>
      </p:sp>
      <p:sp>
        <p:nvSpPr>
          <p:cNvPr id="7" name="Rezervirano mjesto za tekst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hr-HR" noProof="0"/>
              <a:t>Kliknite za unos teksta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n uravnoteženja palet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pPr rtl="0"/>
            <a:r>
              <a:rPr lang="hr-HR" noProof="0"/>
              <a:t>Kliknite, da biste uredili naslov</a:t>
            </a:r>
          </a:p>
        </p:txBody>
      </p:sp>
      <p:sp>
        <p:nvSpPr>
          <p:cNvPr id="9" name="Rezervirano mjesto za sliku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8" name="Rezervirano mjesto za sliku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9" name="Rezervirano mjesto za sliku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20" name="Rezervirano mjesto za sliku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21" name="Rezervirano mjesto za sliku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22" name="Rezervirano mjesto za sliku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23" name="Rezervirano mjesto za sliku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24" name="Rezervirano mjesto za sliku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ljena paleta Zakon uravnoteženj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hr-HR" noProof="0"/>
              <a:t>Kliknite, da biste uredili tekst</a:t>
            </a:r>
          </a:p>
        </p:txBody>
      </p:sp>
      <p:sp>
        <p:nvSpPr>
          <p:cNvPr id="7" name="Rezervirano mjesto za sliku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4" name="Rezervirano mjesto za tekst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hr-HR" noProof="0"/>
              <a:t>Kliknite, da biste uredili tekst</a:t>
            </a:r>
          </a:p>
        </p:txBody>
      </p:sp>
      <p:sp>
        <p:nvSpPr>
          <p:cNvPr id="3" name="Rezervirano mjesto za sliku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a izvorsko vrel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hr-HR" noProof="0"/>
              <a:t>Kliknite, da biste uredili naslov</a:t>
            </a:r>
          </a:p>
        </p:txBody>
      </p:sp>
      <p:sp>
        <p:nvSpPr>
          <p:cNvPr id="9" name="Rezervirano mjesto za sliku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18" name="Rezervirano mjesto za sliku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19" name="Rezervirano mjesto za sliku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0" name="Rezervirano mjesto za sliku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1" name="Rezervirano mjesto za sliku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2" name="Rezervirano mjesto za sliku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3" name="Rezervirano mjesto za sliku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4" name="Rezervirano mjesto za sliku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ljena paleta izvorsko vre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hr-HR" noProof="0"/>
              <a:t>Kliknite, da biste uredili tekst</a:t>
            </a:r>
          </a:p>
        </p:txBody>
      </p:sp>
      <p:sp>
        <p:nvSpPr>
          <p:cNvPr id="7" name="Rezervirano mjesto za sliku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 rtlCol="0"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a Zvijezda predstav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hr-HR" noProof="0"/>
              <a:t>Kliknite, da biste uredili naslov</a:t>
            </a:r>
          </a:p>
        </p:txBody>
      </p:sp>
      <p:sp>
        <p:nvSpPr>
          <p:cNvPr id="9" name="Rezervirano mjesto za sliku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18" name="Rezervirano mjesto za sliku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19" name="Rezervirano mjesto za sliku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0" name="Rezervirano mjesto za sliku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1" name="Rezervirano mjesto za sliku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2" name="Rezervirano mjesto za sliku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3" name="Rezervirano mjesto za sliku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  <p:sp>
        <p:nvSpPr>
          <p:cNvPr id="24" name="Rezervirano mjesto za sliku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ljena paleta Zvijezda predst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hr-HR" noProof="0"/>
              <a:t>Kliknite, da biste uredili tekst</a:t>
            </a:r>
          </a:p>
        </p:txBody>
      </p:sp>
      <p:sp>
        <p:nvSpPr>
          <p:cNvPr id="7" name="Rezervirano mjesto za sliku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095E87-AE6A-488D-827A-9500B691C19A}" type="datetime1">
              <a:rPr lang="hr-HR" noProof="0" smtClean="0"/>
              <a:t>14.10.2022.</a:t>
            </a:fld>
            <a:endParaRPr lang="hr-HR" noProof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79B580F-2407-4067-A63A-E0B3553305F1}" type="datetime1">
              <a:rPr lang="hr-HR" noProof="0" smtClean="0"/>
              <a:t>14.10.2022.</a:t>
            </a:fld>
            <a:endParaRPr lang="hr-HR" noProof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984B083-F0AA-44AD-A312-59559942C09A}" type="datetime1">
              <a:rPr lang="hr-HR" noProof="0" smtClean="0"/>
              <a:t>14.10.2022.</a:t>
            </a:fld>
            <a:endParaRPr lang="hr-HR" noProof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5F7241-AB5D-4646-BAE7-EB787C2469E2}" type="datetime1">
              <a:rPr lang="hr-HR" noProof="0" smtClean="0"/>
              <a:t>14.10.2022.</a:t>
            </a:fld>
            <a:endParaRPr lang="hr-HR" noProof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15B7395D-E2FD-D87E-03C1-9C61ED399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77" y="1384917"/>
            <a:ext cx="7279693" cy="45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0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050348F5-A899-5823-C4E7-749E532C1688}"/>
              </a:ext>
            </a:extLst>
          </p:cNvPr>
          <p:cNvSpPr txBox="1"/>
          <p:nvPr/>
        </p:nvSpPr>
        <p:spPr>
          <a:xfrm>
            <a:off x="453736" y="1877291"/>
            <a:ext cx="4229100" cy="4094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2F02736A-08FE-AF35-94D6-E91D696A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23" y="1235093"/>
            <a:ext cx="4230991" cy="4096867"/>
          </a:xfrm>
          <a:prstGeom prst="rect">
            <a:avLst/>
          </a:prstGeom>
        </p:spPr>
      </p:pic>
      <p:sp>
        <p:nvSpPr>
          <p:cNvPr id="33" name="TekstniOkvir 32">
            <a:extLst>
              <a:ext uri="{FF2B5EF4-FFF2-40B4-BE49-F238E27FC236}">
                <a16:creationId xmlns:a16="http://schemas.microsoft.com/office/drawing/2014/main" id="{2A58423F-4723-4B25-C3AA-9CFE57346C41}"/>
              </a:ext>
            </a:extLst>
          </p:cNvPr>
          <p:cNvSpPr txBox="1"/>
          <p:nvPr/>
        </p:nvSpPr>
        <p:spPr>
          <a:xfrm>
            <a:off x="775632" y="1511753"/>
            <a:ext cx="4808393" cy="5016758"/>
          </a:xfrm>
          <a:prstGeom prst="rect">
            <a:avLst/>
          </a:prstGeom>
          <a:solidFill>
            <a:srgbClr val="B38F6A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porez na dodanu vrijednost (u daljnjem tekstu: PDV) u slučaju da je nositelj projekta porezni obveznik upisan u registar obveznika PDV-a te ima pravo na odbitak pretporeza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drugi porezi te propisane naknade i doprinosi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kamate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rabljeni strojevi i oprema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vozila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kupnja, zakup i najam nekretnina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održavanje građevine i opreme za održavanje građevine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nepredviđeni radovi u gradnji i ostali nepredviđeni troškovi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 troškovi održavanja i amortizacije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10B9B86E-B938-6A30-8C4D-B3E90984B3BF}"/>
              </a:ext>
            </a:extLst>
          </p:cNvPr>
          <p:cNvSpPr txBox="1"/>
          <p:nvPr/>
        </p:nvSpPr>
        <p:spPr>
          <a:xfrm>
            <a:off x="6607977" y="1511753"/>
            <a:ext cx="4603173" cy="4985980"/>
          </a:xfrm>
          <a:prstGeom prst="rect">
            <a:avLst/>
          </a:prstGeom>
          <a:solidFill>
            <a:srgbClr val="B38F6A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vezani uz ugovor o zakupu ili najmu, kao što su zakupnina i najamnina, troškovi refinanciranja kamata, režijski i operativni troškovi, troškovi osiguranja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novčane kazne, financijske kazne i troškovi parničnog postupka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nastali prije podnošenja zahtjeva za potporu, osim općih troškova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plaćanje u gotovini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vlastitog rada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operativni troškovi 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plaće i druge naknade stalno zaposlenih djelatnika nositelja projekta i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započetih aktivnosti građenja</a:t>
            </a:r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 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9460F33A-7DFF-B819-0CC8-DBFAF735646F}"/>
              </a:ext>
            </a:extLst>
          </p:cNvPr>
          <p:cNvSpPr txBox="1"/>
          <p:nvPr/>
        </p:nvSpPr>
        <p:spPr>
          <a:xfrm>
            <a:off x="0" y="492886"/>
            <a:ext cx="12192000" cy="523220"/>
          </a:xfrm>
          <a:prstGeom prst="rect">
            <a:avLst/>
          </a:prstGeom>
          <a:solidFill>
            <a:srgbClr val="B38F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NEPRIHVATLJIVI TROŠKOVI</a:t>
            </a:r>
            <a:endParaRPr lang="en-US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3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050348F5-A899-5823-C4E7-749E532C1688}"/>
              </a:ext>
            </a:extLst>
          </p:cNvPr>
          <p:cNvSpPr txBox="1"/>
          <p:nvPr/>
        </p:nvSpPr>
        <p:spPr>
          <a:xfrm>
            <a:off x="453736" y="1877291"/>
            <a:ext cx="4229100" cy="4094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2F02736A-08FE-AF35-94D6-E91D696A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23" y="1235093"/>
            <a:ext cx="4230991" cy="4096867"/>
          </a:xfrm>
          <a:prstGeom prst="rect">
            <a:avLst/>
          </a:prstGeom>
        </p:spPr>
      </p:pic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74327DB1-4CEA-BFE8-D564-0040C0FE8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174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471983">
                  <a:extLst>
                    <a:ext uri="{9D8B030D-6E8A-4147-A177-3AD203B41FA5}">
                      <a16:colId xmlns:a16="http://schemas.microsoft.com/office/drawing/2014/main" val="2556987183"/>
                    </a:ext>
                  </a:extLst>
                </a:gridCol>
                <a:gridCol w="1565149">
                  <a:extLst>
                    <a:ext uri="{9D8B030D-6E8A-4147-A177-3AD203B41FA5}">
                      <a16:colId xmlns:a16="http://schemas.microsoft.com/office/drawing/2014/main" val="3902858361"/>
                    </a:ext>
                  </a:extLst>
                </a:gridCol>
                <a:gridCol w="9154868">
                  <a:extLst>
                    <a:ext uri="{9D8B030D-6E8A-4147-A177-3AD203B41FA5}">
                      <a16:colId xmlns:a16="http://schemas.microsoft.com/office/drawing/2014/main" val="3172876046"/>
                    </a:ext>
                  </a:extLst>
                </a:gridCol>
              </a:tblGrid>
              <a:tr h="316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Podmjera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60" marR="3386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Operacija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60" marR="33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Prihvatljivi projekti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60" marR="33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57061"/>
                  </a:ext>
                </a:extLst>
              </a:tr>
              <a:tr h="6541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Provedba operacija putem CLLD strategije (provedba LRS)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60" marR="3386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2.2.1.</a:t>
                      </a:r>
                      <a:r>
                        <a:rPr lang="hr-H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„Ulaganja u pokretanje, poboljšanje ili proširenje lokalnih temeljnih usluga za ruralno stanovništvo, uključujući slobodno vrijeme i kulturne aktivnosti te povezanu infrastrukturu“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60" marR="3386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vatrogasni dom i spremište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društveni dom/kulturni centar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planinarski dom i sklonište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turistički informativni centar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dječje igralište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sportska građevine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objekt za slatkovodni sportski ribolov (ribički dom, nadstrešnica i drugo)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rekreacijska zona na rijekama i jezerima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biciklistička staza (koja nije sastavni dio ceste)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tematski put i park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građevina za ostvarivanje organizirane njege, odgoja, obrazovanja i zaštite djece do polaska u osnovnu školu (dječji vrtić, rekonstrukcija i opremanje prostora za izvođenje programa </a:t>
                      </a:r>
                      <a:r>
                        <a:rPr lang="hr-HR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predškole</a:t>
                      </a: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osnovnoj školi te rekonstrukcija i opremanje prostora za igraonicu pri knjižnici, zdravstvenoj, socijalnoj, kulturnoj i sportskoj ustanovi, udruzi te drugoj pravnoj osobi u kojima se provode kraći programi odgojno-obrazovnog rada s djecom rane i predškolske dobi)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javna zelena površina (park i slično)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pješačka staza (koja nije sastavni dio ceste)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pješačka zona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otvoreni odvodni kanal (koji nije sastavni dio ceste)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groblje (komunalna infrastruktura i prateće građevine)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tržnica 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javna prometna površina (trg, pothodnik, nadvožnjak, javne stube i prolaz koji nisu sastavni dio ceste)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građevina koja sadrži kombinaciju najmanje dvije od sljedećih vrsta projekata: vatrogasni dom i spremišta, društveni dom/kulturni centar, turističko informativni centar, dječji vrtić/igraonica (rekonstrukcija i opremanje prostora za igraonicu u kojima se provode kraći programi odgojno-obrazovnog rada s djecom rane i predškolske dobi) i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građevina koja sadrži kombinaciju najmanje dvije od sljedećih vrsta projekata: biciklističke staze, tematskog puta i parka, javne zelene površine, pješačke staze, pješačke zone, javne prometne površine.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60" marR="3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40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78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90" y="648070"/>
            <a:ext cx="3883982" cy="1572126"/>
          </a:xfrm>
        </p:spPr>
        <p:txBody>
          <a:bodyPr rtlCol="0" anchor="ctr" anchorCtr="0">
            <a:normAutofit fontScale="90000"/>
          </a:bodyPr>
          <a:lstStyle/>
          <a:p>
            <a:pPr algn="ctr" rtl="0"/>
            <a:r>
              <a:rPr lang="hr-H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Kriterij odabira projekata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769" y="3042399"/>
            <a:ext cx="3768572" cy="2871216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r-HR" dirty="0"/>
              <a:t>Nositelju projekta </a:t>
            </a:r>
            <a:r>
              <a:rPr lang="hr-HR" b="1" u="sng" dirty="0"/>
              <a:t>ne može se dodijeliti veći iznos bodova</a:t>
            </a:r>
            <a:r>
              <a:rPr lang="hr-HR" dirty="0"/>
              <a:t> u odnosu od onog što je zatraženo u </a:t>
            </a:r>
            <a:r>
              <a:rPr lang="hr-HR" b="1" dirty="0"/>
              <a:t>prijavnom obrascu</a:t>
            </a:r>
          </a:p>
          <a:p>
            <a:pPr rtl="0"/>
            <a:r>
              <a:rPr lang="hr-HR" dirty="0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r-HR" dirty="0"/>
              <a:t>Projekt mora ostvariti minimalni broj bodova kako bi prošao prag prolaznosti. </a:t>
            </a:r>
          </a:p>
          <a:p>
            <a:pPr rtl="0"/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6923C542-8C39-D368-3E69-E2C97445E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79034"/>
              </p:ext>
            </p:extLst>
          </p:nvPr>
        </p:nvGraphicFramePr>
        <p:xfrm>
          <a:off x="4350059" y="-239"/>
          <a:ext cx="7841941" cy="6831599"/>
        </p:xfrm>
        <a:graphic>
          <a:graphicData uri="http://schemas.openxmlformats.org/drawingml/2006/table">
            <a:tbl>
              <a:tblPr firstRow="1" firstCol="1" bandRow="1"/>
              <a:tblGrid>
                <a:gridCol w="681402">
                  <a:extLst>
                    <a:ext uri="{9D8B030D-6E8A-4147-A177-3AD203B41FA5}">
                      <a16:colId xmlns:a16="http://schemas.microsoft.com/office/drawing/2014/main" val="102235958"/>
                    </a:ext>
                  </a:extLst>
                </a:gridCol>
                <a:gridCol w="6184027">
                  <a:extLst>
                    <a:ext uri="{9D8B030D-6E8A-4147-A177-3AD203B41FA5}">
                      <a16:colId xmlns:a16="http://schemas.microsoft.com/office/drawing/2014/main" val="1691143692"/>
                    </a:ext>
                  </a:extLst>
                </a:gridCol>
                <a:gridCol w="976512">
                  <a:extLst>
                    <a:ext uri="{9D8B030D-6E8A-4147-A177-3AD203B41FA5}">
                      <a16:colId xmlns:a16="http://schemas.microsoft.com/office/drawing/2014/main" val="993370348"/>
                    </a:ext>
                  </a:extLst>
                </a:gridCol>
              </a:tblGrid>
              <a:tr h="92187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KRITERIJI ODABIRA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65249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Naziv kriterija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Bodovi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33602"/>
                  </a:ext>
                </a:extLst>
              </a:tr>
              <a:tr h="55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Usklađenost projekta s Programom ruralnog razvoja RH i LRS LAG-a Vuka-Dunav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15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24580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je u skladu s Programom ruralnog razvoja i s LRS LAG-a Vuka - Dunav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68566"/>
                  </a:ext>
                </a:extLst>
              </a:tr>
              <a:tr h="185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Doprinos zapošljavanju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751097"/>
                  </a:ext>
                </a:extLst>
              </a:tr>
              <a:tr h="221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Otvaranje minimalno jednog radnog mjesta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86959"/>
                  </a:ext>
                </a:extLst>
              </a:tr>
              <a:tr h="221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Zaštita okoliša i ublažavanje klimatskih promjena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9107"/>
                  </a:ext>
                </a:extLst>
              </a:tr>
              <a:tr h="541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Ulaganje doprinosi promicanju učinkovitosti resursa te zaštiti okoliša, ublažavanju klimatskih promjena i energetskoj učinkovitosti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53127"/>
                  </a:ext>
                </a:extLst>
              </a:tr>
              <a:tr h="221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Ulaganje se obavlja u području jednog od sektora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22165"/>
                  </a:ext>
                </a:extLst>
              </a:tr>
              <a:tr h="216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Sektori voća, povrća, ljekovitog bilja, stočarstva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40574"/>
                  </a:ext>
                </a:extLst>
              </a:tr>
              <a:tr h="221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 - proizvodnja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022700"/>
                  </a:ext>
                </a:extLst>
              </a:tr>
              <a:tr h="189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Prijelaz na eko-proizvodnju ili postojeći eko-proizvođač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06189"/>
                  </a:ext>
                </a:extLst>
              </a:tr>
              <a:tr h="221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Inovativnost 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152510"/>
                  </a:ext>
                </a:extLst>
              </a:tr>
              <a:tr h="189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Kroz ulaganje se razvijaju novi sadržaji/proizvodi/usluge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52159"/>
                  </a:ext>
                </a:extLst>
              </a:tr>
              <a:tr h="221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usluga za različite skupine korisnika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31868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Razvijeni dodatni sadržaj namijenjen je djeci i/ili starijoj populaciji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543172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Razvijeni dodatni sadržaj namijenjen je osim lokalnog stanovništvu i turistima i posjetiteljima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329983"/>
                  </a:ext>
                </a:extLst>
              </a:tr>
              <a:tr h="221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Opća kvaliteta prijave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6224"/>
                  </a:ext>
                </a:extLst>
              </a:tr>
              <a:tr h="725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li projekt opravdan i izvediv? Je li izrađena studija (pred)izvodljivosti? Jesu li aktivnosti pravilno prikazane u troškovniku i je li traženi iznos financiranja opravdan? Jesu li ljudski resursi prijavitelja dostatni za provedbu projekta?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453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MAKSIMALAN BROJ BODOVA: 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93071"/>
                  </a:ext>
                </a:extLst>
              </a:tr>
              <a:tr h="15807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PRAG PROLAZNOSTI: 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86" marR="42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068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13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niOkvir 9">
            <a:extLst>
              <a:ext uri="{FF2B5EF4-FFF2-40B4-BE49-F238E27FC236}">
                <a16:creationId xmlns:a16="http://schemas.microsoft.com/office/drawing/2014/main" id="{D39585DB-1824-8188-A76A-CE715EAFEB23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1E4EF4-8D58-4BFD-9454-26C0FB62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078" y="517524"/>
            <a:ext cx="7159841" cy="791533"/>
          </a:xfrm>
          <a:solidFill>
            <a:srgbClr val="B38F6A"/>
          </a:solidFill>
        </p:spPr>
        <p:txBody>
          <a:bodyPr rtlCol="0">
            <a:normAutofit fontScale="90000"/>
          </a:bodyPr>
          <a:lstStyle/>
          <a:p>
            <a:pPr rtl="0"/>
            <a:r>
              <a:rPr lang="hr-HR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PODNOŠENJE PRIJAVE PROJEKTA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28D8AA20-608C-4737-B926-56858E7E7E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539999"/>
            <a:ext cx="6591300" cy="3880051"/>
          </a:xfrm>
        </p:spPr>
        <p:txBody>
          <a:bodyPr tIns="0" bIns="0" rtlCol="0">
            <a:noAutofit/>
          </a:bodyPr>
          <a:lstStyle/>
          <a:p>
            <a:pPr rtl="0"/>
            <a:endParaRPr lang="hr-HR" dirty="0"/>
          </a:p>
          <a:p>
            <a:pPr rtl="0"/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3A4C331-F1CA-C525-690D-BE9D4CB84EFA}"/>
              </a:ext>
            </a:extLst>
          </p:cNvPr>
          <p:cNvSpPr txBox="1"/>
          <p:nvPr/>
        </p:nvSpPr>
        <p:spPr>
          <a:xfrm>
            <a:off x="2516078" y="2183290"/>
            <a:ext cx="7159841" cy="3430170"/>
          </a:xfrm>
          <a:prstGeom prst="rect">
            <a:avLst/>
          </a:prstGeom>
          <a:solidFill>
            <a:srgbClr val="85A0A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r-H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Prilikom podnošenja prijave projekta nositelj projekta obavezno dostavlja natječajnu dokumentaciju iz Priloga I. ovog Natječaja.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Prijave projekata podnose se u jednom zatvorenom paketu/omotnici isključivo preporučenom poštom </a:t>
            </a:r>
            <a:r>
              <a:rPr lang="hr-H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24. listopada 2022. godine, a najkasnije do 31. prosinca 2022. godine 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adresu: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LAG Vuka-Dunav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Gospodarska zona Antunovac 23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31216 Antunovac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B67C909B-0AD0-483C-AAC3-96A0A3D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44" y="506028"/>
            <a:ext cx="4147135" cy="1654620"/>
          </a:xfrm>
        </p:spPr>
        <p:txBody>
          <a:bodyPr rtlCol="0">
            <a:noAutofit/>
          </a:bodyPr>
          <a:lstStyle/>
          <a:p>
            <a:pPr algn="ctr" rtl="0"/>
            <a:r>
              <a:rPr lang="hr-H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PITANJA I ODGOVORI TE OBJAVA REZULTATA NATJEČAJA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8F0E5C8-DAE2-37D3-3AC1-BA62206824D7}"/>
              </a:ext>
            </a:extLst>
          </p:cNvPr>
          <p:cNvSpPr txBox="1"/>
          <p:nvPr/>
        </p:nvSpPr>
        <p:spPr>
          <a:xfrm>
            <a:off x="4371621" y="958789"/>
            <a:ext cx="3510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Pitanja s jasno naznačenom referencom na ovaj Natječaj moguće je poslati od dana objave natječaja do najkasnije 15 dana prije isteka roka za podnošenje prijava projekata isključivo putem e-pošte adresu: </a:t>
            </a:r>
            <a:r>
              <a:rPr lang="hr-H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info@lagvuka-dunav.hr. </a:t>
            </a: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Postavljeno pitanje treba sadržavati potpis te biti jasno postavljeno.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37B47D7-1908-D132-CB44-C76F50B1657F}"/>
              </a:ext>
            </a:extLst>
          </p:cNvPr>
          <p:cNvSpPr txBox="1"/>
          <p:nvPr/>
        </p:nvSpPr>
        <p:spPr>
          <a:xfrm>
            <a:off x="4371621" y="4334886"/>
            <a:ext cx="3382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Odgovori će se objaviti na mrežnoj stranici </a:t>
            </a:r>
            <a:r>
              <a:rPr lang="hr-HR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www.lagvuka-dunav.hr.</a:t>
            </a:r>
            <a:r>
              <a:rPr lang="hr-H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056DBE4-0DC0-8654-B397-7EF0B0327CB4}"/>
              </a:ext>
            </a:extLst>
          </p:cNvPr>
          <p:cNvSpPr txBox="1"/>
          <p:nvPr/>
        </p:nvSpPr>
        <p:spPr>
          <a:xfrm>
            <a:off x="8123068" y="932606"/>
            <a:ext cx="3284738" cy="434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Popis projekata koji su odabrani od strane LAG-a bit će objavljen na mrežnoj stranici LAG-a nakon pravomoćnosti svih odluka i utvrđivanja konačne rang liste.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80340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180340" algn="l"/>
              </a:tabLst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Objava će uključivati najmanje sljedeće podatke: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180340" algn="l"/>
              </a:tabLst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naziv nositelja projekta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180340" algn="l"/>
              </a:tabLst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naziv projekta i njegov kratak opis 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180340" algn="l"/>
              </a:tabLst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dodijeljeni broj bodova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180340" algn="l"/>
              </a:tabLst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intenzitet potpore i iznos potpore.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72BA161-EA8E-3B89-0438-D91D09C6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2936296"/>
            <a:ext cx="3098744" cy="30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2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za sliku 7" descr="Apstraktna slika zakrivljenih crta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1"/>
            <a:ext cx="12191550" cy="6857999"/>
          </a:xfrm>
          <a:solidFill>
            <a:schemeClr val="bg1">
              <a:lumMod val="85000"/>
            </a:schemeClr>
          </a:solidFill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723" y="3112127"/>
            <a:ext cx="5724103" cy="633745"/>
          </a:xfrm>
          <a:noFill/>
        </p:spPr>
        <p:txBody>
          <a:bodyPr rtlCol="0" anchor="t" anchorCtr="0">
            <a:normAutofit fontScale="90000"/>
          </a:bodyPr>
          <a:lstStyle/>
          <a:p>
            <a:pPr algn="ctr" rtl="0"/>
            <a:r>
              <a:rPr lang="hr-HR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pozornosti</a:t>
            </a:r>
            <a:br>
              <a:rPr lang="hr-HR" b="1" u="sng" dirty="0"/>
            </a:b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378008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za sliku 7" descr="Apstraktna slika zakrivljenih crta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1"/>
            <a:ext cx="12191550" cy="6857999"/>
          </a:xfr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97" y="3169327"/>
            <a:ext cx="11447755" cy="1944949"/>
          </a:xfrm>
        </p:spPr>
        <p:txBody>
          <a:bodyPr rtlCol="0" anchor="t" anchorCtr="0">
            <a:normAutofit fontScale="90000"/>
          </a:bodyPr>
          <a:lstStyle/>
          <a:p>
            <a:pPr algn="ctr" rtl="0"/>
            <a:r>
              <a:rPr lang="hr-HR" b="1" u="sng" dirty="0"/>
              <a:t>NATJEČAJ ZA PROVEDBU TIPA OPERACIJE</a:t>
            </a:r>
            <a:br>
              <a:rPr lang="hr-HR" b="1" dirty="0"/>
            </a:br>
            <a:br>
              <a:rPr lang="hr-HR" dirty="0"/>
            </a:br>
            <a:r>
              <a:rPr lang="hr-HR" b="1" dirty="0"/>
              <a:t>2.2.1. „</a:t>
            </a:r>
            <a:r>
              <a:rPr lang="hr-HR" b="1" cap="none" dirty="0"/>
              <a:t>Ulaganje u pokretanje, poboljšanje ili proširenje lokalnih temeljnih usluga za ruralno stanovništvo, uključujući slobodno vrijeme i kulturne aktivnosti te povezanu infrastrukturu”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za sliku 7" descr="Osoba, koja stoji na stijeni i gleda oceanski val s ispruženim rukama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Pravokutnik 8" descr="Osjenčano preklapanje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135A981B-6487-4B00-9EAF-D0D748F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</p:spPr>
        <p:txBody>
          <a:bodyPr rtlCol="0"/>
          <a:lstStyle/>
          <a:p>
            <a:pPr rtl="0"/>
            <a:r>
              <a:rPr lang="hr-HR" b="1" u="sng" dirty="0"/>
              <a:t>OPĆE ODREDBE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8999" y="2240280"/>
            <a:ext cx="4365595" cy="4197096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r-HR" b="1" u="sng" dirty="0"/>
              <a:t>Svrha:</a:t>
            </a:r>
            <a:r>
              <a:rPr lang="hr-HR" dirty="0"/>
              <a:t> Poboljšanje životnih uvjeta u ruralnim sredinama, doprinos atraktivnosti sela i njegovom razvojnom potencijalu za druge aktivnosti te poticanje rasta društveno – ekonomske održivosti kroz potporu ulaganjima u osnivanje, poboljšanje ili proširenje lokalnih temeljnih usluga za ruralno stanovništvo, uključujući slobodno vrijeme i kulturu, te pripadajuću infrastrukturu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25F8833-2243-6717-AE71-A17AE5E8E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17" y="2732567"/>
            <a:ext cx="2615583" cy="26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2219A53-983C-4CAC-81BB-5FADEB96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94" y="878887"/>
            <a:ext cx="10631010" cy="721755"/>
          </a:xfrm>
        </p:spPr>
        <p:txBody>
          <a:bodyPr rtlCol="0">
            <a:normAutofit/>
          </a:bodyPr>
          <a:lstStyle/>
          <a:p>
            <a:pPr algn="ctr" rtl="0"/>
            <a:r>
              <a:rPr lang="hr-HR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Raspoloživa sredstva</a:t>
            </a:r>
            <a:r>
              <a:rPr lang="hr-H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1.460.393,82 HRK / 194.315,00 EUR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8C59ECC-1047-63FC-C387-CD023DC3D12C}"/>
              </a:ext>
            </a:extLst>
          </p:cNvPr>
          <p:cNvSpPr txBox="1"/>
          <p:nvPr/>
        </p:nvSpPr>
        <p:spPr>
          <a:xfrm>
            <a:off x="822663" y="2170831"/>
            <a:ext cx="10546672" cy="369332"/>
          </a:xfrm>
          <a:prstGeom prst="rect">
            <a:avLst/>
          </a:prstGeom>
          <a:solidFill>
            <a:srgbClr val="B38F6A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Najniži iznos javne potpore po projektu iznosi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15.000,00 EUR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kunskoj protuvrijednosti (112.734,00 HRK)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A34657D1-B631-3FA4-D408-296BCAEA6506}"/>
              </a:ext>
            </a:extLst>
          </p:cNvPr>
          <p:cNvSpPr txBox="1"/>
          <p:nvPr/>
        </p:nvSpPr>
        <p:spPr>
          <a:xfrm>
            <a:off x="822663" y="3110352"/>
            <a:ext cx="10546672" cy="369332"/>
          </a:xfrm>
          <a:prstGeom prst="rect">
            <a:avLst/>
          </a:prstGeom>
          <a:solidFill>
            <a:srgbClr val="B38F6A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Najviši iznos javne potpore po projektu iznosi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50.000,00 EUR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kunskoj protuvrijednosti (375.780.00 HRK)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9110215-2CA0-D49B-CF59-D3100B575E0D}"/>
              </a:ext>
            </a:extLst>
          </p:cNvPr>
          <p:cNvSpPr txBox="1"/>
          <p:nvPr/>
        </p:nvSpPr>
        <p:spPr>
          <a:xfrm>
            <a:off x="822663" y="4448318"/>
            <a:ext cx="10631010" cy="923330"/>
          </a:xfrm>
          <a:prstGeom prst="rect">
            <a:avLst/>
          </a:prstGeom>
          <a:solidFill>
            <a:srgbClr val="6667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Obuhvat LAG područja (JLS):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Općine: Antunovac, Čepin, Erdut, Ernestinovo, Šodolovci, Vuka, Vladislavci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Gradovi: mjesni odbor grada Osijeka (Brijest, Josipovac, Sarvaš, Tenja i Višnjevac)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4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46733"/>
            <a:ext cx="3619501" cy="87782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hr-H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Intenzitet potpore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7B91B0F8-EDCA-43C7-A602-F46DA2202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076" y="2329991"/>
            <a:ext cx="4041746" cy="4312109"/>
          </a:xfrm>
        </p:spPr>
        <p:txBody>
          <a:bodyPr rtlCol="0">
            <a:noAutofit/>
          </a:bodyPr>
          <a:lstStyle/>
          <a:p>
            <a:pPr rtl="0"/>
            <a:r>
              <a:rPr lang="hr-H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do 80 % </a:t>
            </a:r>
            <a:r>
              <a:rPr lang="hr-H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ukupnih prihvatljivih troškova projekta koji se provodi na području jedinice lokalne samouprave koja se razvrstava u VII. i VIII. Skupinu</a:t>
            </a:r>
          </a:p>
          <a:p>
            <a:pPr rtl="0"/>
            <a:r>
              <a:rPr lang="hr-H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 90 % </a:t>
            </a:r>
            <a:r>
              <a:rPr lang="hr-H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ukupnih prihvatljivih troškova projekta       koji se provodi na području jedinice lokalne samouprave koja se razvrstava u V. i VI. Skupinu</a:t>
            </a:r>
          </a:p>
          <a:p>
            <a:pPr rtl="0"/>
            <a:r>
              <a:rPr lang="hr-H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do 100 % </a:t>
            </a:r>
            <a:r>
              <a:rPr lang="hr-H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ukupnih prihvatljivih troškova projekta koji se provodi na području jedinice lokalne samouprave koja se razvrstava u I., II., III. i IV. skupinu.</a:t>
            </a:r>
          </a:p>
          <a:p>
            <a:pPr rtl="0"/>
            <a:endParaRPr lang="hr-HR" dirty="0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4F95128-B8CF-BE82-F515-D6B578A76D44}"/>
              </a:ext>
            </a:extLst>
          </p:cNvPr>
          <p:cNvSpPr txBox="1"/>
          <p:nvPr/>
        </p:nvSpPr>
        <p:spPr>
          <a:xfrm>
            <a:off x="4456590" y="470517"/>
            <a:ext cx="703999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r-H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 Lokalnoj razvojnoj strategiji LAG-a Vuka-Dunav, LAG može dodijeliti najviše 20% veći intenzitet potpore od one propisane za određene projekte u Programu. </a:t>
            </a:r>
          </a:p>
          <a:p>
            <a:pPr algn="just">
              <a:spcAft>
                <a:spcPts val="12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hr-HR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Veći intenzitet potpore za određeni projekt LAG može dodijeliti prema sljedećim kriterijima</a:t>
            </a:r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ukoliko sredstva dostupna za dodjelu putem raspisanog natječaja nisu u cijelosti dodijeljena korisnicima, uzimajući u obzir dostupnost neiskorištenih sredstava i intenzitet potpore po projektu, sukladno tablici bodovanja i načelu jednakog tretmana, odobrenim projektima može se dodijeliti do </a:t>
            </a:r>
            <a:r>
              <a:rPr lang="hr-H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5% veći intenzitet potpore;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projekte koji imaju inovativni karakter na lokalnoj razini može se dodijeliti </a:t>
            </a:r>
            <a:r>
              <a:rPr lang="hr-H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 veći intenzitet potpore;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projekte koji osiguravaju javni pristup rezultatima projekta može se dodijeliti </a:t>
            </a:r>
            <a:r>
              <a:rPr lang="hr-H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15% veći intenzitet potpore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projekte su od zajedničkog interesa na lokalnoj razini i usmjereni su rješavanju jednog od problema istaknutog u Strategiji može se dodijeliti </a:t>
            </a:r>
            <a:r>
              <a:rPr lang="hr-H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20% veći intenzitet</a:t>
            </a:r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17D823E-45F8-4F3B-90EB-782ED1EA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091"/>
            <a:ext cx="12192000" cy="488272"/>
          </a:xfrm>
          <a:solidFill>
            <a:srgbClr val="6667AB"/>
          </a:solidFill>
        </p:spPr>
        <p:txBody>
          <a:bodyPr rtlCol="0" anchor="b" anchorCtr="0">
            <a:noAutofit/>
          </a:bodyPr>
          <a:lstStyle/>
          <a:p>
            <a:pPr algn="ctr" rtl="0"/>
            <a:r>
              <a:rPr lang="hr-HR" sz="2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Prihvatljivost nositelja projekta (tko može sudjelovati?)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D5C7AE7-F0C7-5215-6038-09F364444D0A}"/>
              </a:ext>
            </a:extLst>
          </p:cNvPr>
          <p:cNvSpPr txBox="1"/>
          <p:nvPr/>
        </p:nvSpPr>
        <p:spPr>
          <a:xfrm>
            <a:off x="507506" y="1997825"/>
            <a:ext cx="11176987" cy="3323987"/>
          </a:xfrm>
          <a:prstGeom prst="rect">
            <a:avLst/>
          </a:prstGeom>
          <a:solidFill>
            <a:srgbClr val="B38F6A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jedinica lokalne samouprave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trgovačko društvo u većinskom vlasništvu jedinica lokalne samouprave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javna ustanova neprofitnog karaktera u kojoj su osnivači jedinice lokalne samouprave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hr-H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udruga koja se bavi humanitarnim i društvenim djelatnostima od posebnog interesa za lokalno stanovništvo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hr-H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vjerska zajednica koja ima organizacijski oblik na lokalnom nivou i koja se bavi humanitarnim i društvenim djelatnostima od posebnog interesa za lokalno stanovništvo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lokalna akcijska grupa koja je odabrana unutar Programa.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7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B67C909B-0AD0-483C-AAC3-96A0A3D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92" y="577048"/>
            <a:ext cx="4119240" cy="1654620"/>
          </a:xfrm>
        </p:spPr>
        <p:txBody>
          <a:bodyPr rtlCol="0">
            <a:noAutofit/>
          </a:bodyPr>
          <a:lstStyle/>
          <a:p>
            <a:pPr algn="ctr" rtl="0"/>
            <a:r>
              <a:rPr lang="hr-HR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 prijava projekata po nositelju projekta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8F0E5C8-DAE2-37D3-3AC1-BA62206824D7}"/>
              </a:ext>
            </a:extLst>
          </p:cNvPr>
          <p:cNvSpPr txBox="1"/>
          <p:nvPr/>
        </p:nvSpPr>
        <p:spPr>
          <a:xfrm>
            <a:off x="4776187" y="905522"/>
            <a:ext cx="2787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hr-HR" dirty="0"/>
              <a:t>Tijekom ovog Natječaja jedan (isti) nositelj projekta može podnijeti najviše </a:t>
            </a:r>
            <a:r>
              <a:rPr lang="hr-HR" b="1" dirty="0"/>
              <a:t>dvije </a:t>
            </a:r>
            <a:r>
              <a:rPr lang="hr-HR" dirty="0"/>
              <a:t>prijave projekta, za različitu vrstu prihvatljivih projekata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37B47D7-1908-D132-CB44-C76F50B1657F}"/>
              </a:ext>
            </a:extLst>
          </p:cNvPr>
          <p:cNvSpPr txBox="1"/>
          <p:nvPr/>
        </p:nvSpPr>
        <p:spPr>
          <a:xfrm>
            <a:off x="4478784" y="3172718"/>
            <a:ext cx="3382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Nositelji projekta koji su u postupku dodjele sredstava u sklopu nacionalnog natječaja za tip operacije 7.4.1. </a:t>
            </a:r>
            <a:r>
              <a:rPr lang="hr-HR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mogu istovremeno biti u postupku odabira projekata temeljem ovog Natječaja, ali pod uvjetom da se radi o različitim projektima i prihvatljivim troškovima. </a:t>
            </a:r>
            <a:endParaRPr lang="en-US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056DBE4-0DC0-8654-B397-7EF0B0327CB4}"/>
              </a:ext>
            </a:extLst>
          </p:cNvPr>
          <p:cNvSpPr txBox="1"/>
          <p:nvPr/>
        </p:nvSpPr>
        <p:spPr>
          <a:xfrm>
            <a:off x="8220722" y="1786397"/>
            <a:ext cx="3284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Napomena: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Razdoblje provedbe projekta je najviše 24 mjeseca od datuma donošenja Odluke o dodjeli sredstava, ali ne kasnije od </a:t>
            </a:r>
            <a:r>
              <a:rPr lang="hr-H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30. lipnja 2025. godine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Dan završetka provedbe projekta se smatra datum podnošenja konačnog zahtjeva za isplatu.</a:t>
            </a:r>
            <a:endParaRPr lang="en-US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72BA161-EA8E-3B89-0438-D91D09C6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2936296"/>
            <a:ext cx="3098744" cy="30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6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17D823E-45F8-4F3B-90EB-782ED1EA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417251"/>
            <a:ext cx="11438879" cy="632978"/>
          </a:xfrm>
        </p:spPr>
        <p:txBody>
          <a:bodyPr rtlCol="0" anchor="b" anchorCtr="0">
            <a:normAutofit/>
          </a:bodyPr>
          <a:lstStyle/>
          <a:p>
            <a:pPr algn="ctr" rtl="0"/>
            <a:r>
              <a:rPr lang="hr-H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Prihvatljivost</a:t>
            </a:r>
            <a:r>
              <a:rPr lang="hr-HR" b="1" u="sng" dirty="0"/>
              <a:t> </a:t>
            </a:r>
            <a:r>
              <a:rPr lang="hr-H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F4F7524-F889-A471-A49A-2F9B170716C5}"/>
              </a:ext>
            </a:extLst>
          </p:cNvPr>
          <p:cNvSpPr txBox="1"/>
          <p:nvPr/>
        </p:nvSpPr>
        <p:spPr>
          <a:xfrm>
            <a:off x="452761" y="1376039"/>
            <a:ext cx="11327907" cy="4231928"/>
          </a:xfrm>
          <a:prstGeom prst="rect">
            <a:avLst/>
          </a:prstGeom>
          <a:solidFill>
            <a:srgbClr val="85A0A9"/>
          </a:solidFill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bi bio </a:t>
            </a:r>
            <a:r>
              <a:rPr lang="hr-HR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prihvatljiv</a:t>
            </a:r>
            <a:r>
              <a:rPr lang="hr-H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 mora</a:t>
            </a:r>
            <a:r>
              <a:rPr lang="hr-H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ispunjavati sljedeće uvjete:</a:t>
            </a:r>
          </a:p>
          <a:p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200"/>
              <a:buFont typeface="Times New Roman" panose="02020603050405020304" pitchFamily="18" charset="0"/>
              <a:buAutoNum type="alphaLcParenR"/>
              <a:tabLst>
                <a:tab pos="2743200" algn="ctr"/>
                <a:tab pos="5486400" algn="r"/>
              </a:tabLst>
            </a:pP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biti usklađen s ciljevima i zadacima navedenim u LRS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200"/>
              <a:buFont typeface="Times New Roman" panose="02020603050405020304" pitchFamily="18" charset="0"/>
              <a:buAutoNum type="alphaLcParenR"/>
            </a:pP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provoditi se na području LAG obuhvata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SzPts val="1200"/>
              <a:buFont typeface="Times New Roman" panose="02020603050405020304" pitchFamily="18" charset="0"/>
              <a:buAutoNum type="alphaLcParenR"/>
              <a:tabLst>
                <a:tab pos="2743200" algn="ctr"/>
                <a:tab pos="5486400" algn="r"/>
              </a:tabLst>
            </a:pP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imati suglasnost svih predstavničkih tijela</a:t>
            </a:r>
            <a:r>
              <a:rPr lang="hr-H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jedinice lokalne samouprave </a:t>
            </a:r>
            <a:endParaRPr lang="hr-H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200"/>
              <a:buFont typeface="Times New Roman" panose="02020603050405020304" pitchFamily="18" charset="0"/>
              <a:buAutoNum type="alphaLcParenR"/>
              <a:tabLst>
                <a:tab pos="2743200" algn="ctr"/>
                <a:tab pos="5486400" algn="r"/>
              </a:tabLst>
            </a:pP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biti u skladu s LRS lokalne akcijske grupe i prostornim planom jedinice lokalne samouprave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200"/>
              <a:buFont typeface="Times New Roman" panose="02020603050405020304" pitchFamily="18" charset="0"/>
              <a:buAutoNum type="alphaLcParenR"/>
            </a:pP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 smije imati značajan negativni utjecaj na okoliš i/ili ciljeve očuvanja i cjelovitost područja ekološke mreže</a:t>
            </a:r>
          </a:p>
          <a:p>
            <a:pPr marL="342900" lvl="0" indent="-342900" algn="just">
              <a:spcAft>
                <a:spcPts val="600"/>
              </a:spcAft>
              <a:buSzPts val="1200"/>
              <a:buFont typeface="Times New Roman" panose="02020603050405020304" pitchFamily="18" charset="0"/>
              <a:buAutoNum type="alphaLcParenR"/>
            </a:pP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 imati svu potrebnu dokumentaciju u skladu s propisima kojima se uređuje gradnja</a:t>
            </a:r>
          </a:p>
          <a:p>
            <a:pPr marL="342900" lvl="0" indent="-342900" algn="just">
              <a:spcAft>
                <a:spcPts val="600"/>
              </a:spcAft>
              <a:buSzPts val="1200"/>
              <a:buFont typeface="Times New Roman" panose="02020603050405020304" pitchFamily="18" charset="0"/>
              <a:buAutoNum type="alphaLcParenR"/>
            </a:pP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građenje (izgradnja i/ili rekonstrukcija) i/ili opremanje projekta iz poglavlja 3.1 ovoga natječaja je prihvatljivo u naseljima s najviše 5.000 stanovnika na području jedne jedinice lokalne samouprave unutar LAG obuhvata</a:t>
            </a:r>
          </a:p>
          <a:p>
            <a:pPr marL="342900" lvl="0" indent="-342900" algn="just">
              <a:spcAft>
                <a:spcPts val="1125"/>
              </a:spcAft>
              <a:buSzPts val="1200"/>
              <a:buFont typeface="Times New Roman" panose="02020603050405020304" pitchFamily="18" charset="0"/>
              <a:buAutoNum type="alphaLcParenR"/>
            </a:pP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provedba aktivnosti vezanih za ulaganje ne smije započeti prije podnošenja prijave projekta osim pripremnih aktivnosti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6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76" y="914400"/>
            <a:ext cx="6079726" cy="843379"/>
          </a:xfrm>
        </p:spPr>
        <p:txBody>
          <a:bodyPr rtlCol="0"/>
          <a:lstStyle/>
          <a:p>
            <a:pPr rtl="0"/>
            <a:r>
              <a:rPr lang="hr-HR" sz="35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Prihvatljivi troškovi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49" y="1890944"/>
            <a:ext cx="5526351" cy="4372253"/>
          </a:xfrm>
        </p:spPr>
        <p:txBody>
          <a:bodyPr rtlCol="0"/>
          <a:lstStyle/>
          <a:p>
            <a:pPr algn="ctr"/>
            <a:r>
              <a:rPr lang="hr-H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Prihvatljivi materijalni troškovi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građenje (izgradnja i/ili rekonstrukcija) građevina iz poglavlja 3.1 ovog Natječaja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kupnja opreme za građevine iz poglavlja 3.1 ovog Natječaja</a:t>
            </a:r>
          </a:p>
          <a:p>
            <a:endParaRPr lang="hr-H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r-H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hr-H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Prihvatljivi nematerijalni troškovi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Prihvatljivi nematerijalni troškovi su kupnja ili razvoj računalnih programa.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2D4A585-D16B-ED74-BE20-E73E58074E0D}"/>
              </a:ext>
            </a:extLst>
          </p:cNvPr>
          <p:cNvSpPr txBox="1"/>
          <p:nvPr/>
        </p:nvSpPr>
        <p:spPr>
          <a:xfrm>
            <a:off x="6995602" y="976544"/>
            <a:ext cx="4323425" cy="5355312"/>
          </a:xfrm>
          <a:prstGeom prst="rect">
            <a:avLst/>
          </a:prstGeom>
          <a:solidFill>
            <a:srgbClr val="85A0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Prihvatljivi opći troškovi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Prihvatljivi su opći troškovi izravno vezani uz provedbu projekta, kao što su </a:t>
            </a:r>
            <a:r>
              <a:rPr lang="hr-H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usluge arhitekata, inženjera i konzultanata, studije izvedivosti, studije utjecaja na okoliš i sl.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Prihvatljivi su samo oni opći troškovi vezani uz ulaganje za koje je podnesena prijava projekta a koji su nastali nakon 1.siječnja 2014. godine.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Opći troškovi nastali </a:t>
            </a:r>
            <a:r>
              <a:rPr lang="hr-H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prije podnošenja prijave</a:t>
            </a: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projekta i </a:t>
            </a:r>
            <a:r>
              <a:rPr lang="hr-H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tijekom provedbe </a:t>
            </a: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ulaganja </a:t>
            </a:r>
            <a:r>
              <a:rPr lang="hr-H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prihvatljivi su u iznosu do 10 % vrijednosti ukupno prihvatljivih troškova</a:t>
            </a: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bez općih troškova, ali </a:t>
            </a:r>
            <a:r>
              <a:rPr lang="hr-H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više od 20.000 eura </a:t>
            </a:r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kunskoj protuvrijednosti i uključuju: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88554"/>
      </p:ext>
    </p:extLst>
  </p:cSld>
  <p:clrMapOvr>
    <a:masterClrMapping/>
  </p:clrMapOvr>
</p:sld>
</file>

<file path=ppt/theme/theme1.xml><?xml version="1.0" encoding="utf-8"?>
<a:theme xmlns:a="http://schemas.openxmlformats.org/drawingml/2006/main" name="Zakon uravnoteženja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4585_TF78479028_Win32" id="{48412496-2988-4F42-BCA2-AA0CFF1DCB13}" vid="{A9742DB0-7F89-42B8-BEA6-12514B147909}"/>
    </a:ext>
  </a:extLst>
</a:theme>
</file>

<file path=ppt/theme/theme2.xml><?xml version="1.0" encoding="utf-8"?>
<a:theme xmlns:a="http://schemas.openxmlformats.org/drawingml/2006/main" name="Izvorsko vrelo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4585_TF78479028_Win32" id="{48412496-2988-4F42-BCA2-AA0CFF1DCB13}" vid="{EE294E3E-C4AA-49F5-8FD1-716B6C15D2D7}"/>
    </a:ext>
  </a:extLst>
</a:theme>
</file>

<file path=ppt/theme/theme3.xml><?xml version="1.0" encoding="utf-8"?>
<a:theme xmlns:a="http://schemas.openxmlformats.org/drawingml/2006/main" name="Zvijezda predstave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4585_TF78479028_Win32" id="{48412496-2988-4F42-BCA2-AA0CFF1DCB13}" vid="{2C18615D-A82A-42A8-9ABB-250600371A9C}"/>
    </a:ext>
  </a:extLst>
</a:theme>
</file>

<file path=ppt/theme/theme4.xml><?xml version="1.0" encoding="utf-8"?>
<a:theme xmlns:a="http://schemas.openxmlformats.org/drawingml/2006/main" name="Razonode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4585_TF78479028_Win32" id="{48412496-2988-4F42-BCA2-AA0CFF1DCB13}" vid="{ECD37EDC-C8BC-45C2-9E64-C1F7C48938A2}"/>
    </a:ext>
  </a:extLst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tf78479028_win32</Template>
  <TotalTime>432</TotalTime>
  <Words>1790</Words>
  <Application>Microsoft Office PowerPoint</Application>
  <PresentationFormat>Široki zaslon</PresentationFormat>
  <Paragraphs>208</Paragraphs>
  <Slides>15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15</vt:i4>
      </vt:variant>
    </vt:vector>
  </HeadingPairs>
  <TitlesOfParts>
    <vt:vector size="26" baseType="lpstr">
      <vt:lpstr>Arial</vt:lpstr>
      <vt:lpstr>Calibri</vt:lpstr>
      <vt:lpstr>Segoe UI</vt:lpstr>
      <vt:lpstr>Segoe UI Light</vt:lpstr>
      <vt:lpstr>Symbol</vt:lpstr>
      <vt:lpstr>Times New Roman</vt:lpstr>
      <vt:lpstr>Wingdings</vt:lpstr>
      <vt:lpstr>Zakon uravnoteženja</vt:lpstr>
      <vt:lpstr>Izvorsko vrelo</vt:lpstr>
      <vt:lpstr>Zvijezda predstave</vt:lpstr>
      <vt:lpstr>Razonode</vt:lpstr>
      <vt:lpstr>PowerPoint prezentacija</vt:lpstr>
      <vt:lpstr>NATJEČAJ ZA PROVEDBU TIPA OPERACIJE  2.2.1. „Ulaganje u pokretanje, poboljšanje ili proširenje lokalnih temeljnih usluga za ruralno stanovništvo, uključujući slobodno vrijeme i kulturne aktivnosti te povezanu infrastrukturu”</vt:lpstr>
      <vt:lpstr>OPĆE ODREDBE</vt:lpstr>
      <vt:lpstr>Raspoloživa sredstva: 1.460.393,82 HRK / 194.315,00 EUR</vt:lpstr>
      <vt:lpstr>Intenzitet potpore</vt:lpstr>
      <vt:lpstr>Prihvatljivost nositelja projekta (tko može sudjelovati?)</vt:lpstr>
      <vt:lpstr>Broj prijava projekata po nositelju projekta</vt:lpstr>
      <vt:lpstr>Prihvatljivost projekta</vt:lpstr>
      <vt:lpstr>Prihvatljivi troškovi</vt:lpstr>
      <vt:lpstr>PowerPoint prezentacija</vt:lpstr>
      <vt:lpstr>PowerPoint prezentacija</vt:lpstr>
      <vt:lpstr>Kriterij odabira projekata </vt:lpstr>
      <vt:lpstr>PODNOŠENJE PRIJAVE PROJEKTA</vt:lpstr>
      <vt:lpstr>PITANJA I ODGOVORI TE OBJAVA REZULTATA NATJEČAJA</vt:lpstr>
      <vt:lpstr>Hvala na pozornosti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Sanja</dc:creator>
  <cp:lastModifiedBy>Ivana</cp:lastModifiedBy>
  <cp:revision>15</cp:revision>
  <dcterms:created xsi:type="dcterms:W3CDTF">2022-10-06T11:52:05Z</dcterms:created>
  <dcterms:modified xsi:type="dcterms:W3CDTF">2022-10-14T11:48:31Z</dcterms:modified>
</cp:coreProperties>
</file>