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56" r:id="rId2"/>
    <p:sldId id="257" r:id="rId3"/>
    <p:sldId id="258" r:id="rId4"/>
    <p:sldId id="283" r:id="rId5"/>
    <p:sldId id="285" r:id="rId6"/>
    <p:sldId id="259" r:id="rId7"/>
    <p:sldId id="260" r:id="rId8"/>
    <p:sldId id="261" r:id="rId9"/>
    <p:sldId id="262" r:id="rId10"/>
    <p:sldId id="263" r:id="rId11"/>
    <p:sldId id="286" r:id="rId12"/>
    <p:sldId id="264" r:id="rId13"/>
    <p:sldId id="287" r:id="rId14"/>
    <p:sldId id="266" r:id="rId15"/>
    <p:sldId id="276" r:id="rId16"/>
    <p:sldId id="267" r:id="rId17"/>
    <p:sldId id="268" r:id="rId18"/>
    <p:sldId id="269" r:id="rId19"/>
    <p:sldId id="270" r:id="rId20"/>
    <p:sldId id="271" r:id="rId21"/>
    <p:sldId id="272" r:id="rId22"/>
    <p:sldId id="273" r:id="rId23"/>
    <p:sldId id="277" r:id="rId24"/>
    <p:sldId id="274" r:id="rId25"/>
    <p:sldId id="280" r:id="rId26"/>
    <p:sldId id="282" r:id="rId27"/>
    <p:sldId id="278" r:id="rId2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1382A01-6D6C-CCF8-EFD6-DC38B3D8804C}"/>
              </a:ext>
            </a:extLst>
          </p:cNvPr>
          <p:cNvSpPr>
            <a:spLocks noGrp="1"/>
          </p:cNvSpPr>
          <p:nvPr>
            <p:ph type="ctrTitle"/>
          </p:nvPr>
        </p:nvSpPr>
        <p:spPr>
          <a:xfrm>
            <a:off x="1524000" y="1122363"/>
            <a:ext cx="9144000" cy="2387600"/>
          </a:xfrm>
        </p:spPr>
        <p:txBody>
          <a:bodyPr anchor="b"/>
          <a:lstStyle>
            <a:lvl1pPr algn="ctr">
              <a:defRPr sz="6000"/>
            </a:lvl1pPr>
          </a:lstStyle>
          <a:p>
            <a:r>
              <a:rPr lang="hr-HR"/>
              <a:t>Kliknite da biste uredili stil naslova matrice</a:t>
            </a:r>
          </a:p>
        </p:txBody>
      </p:sp>
      <p:sp>
        <p:nvSpPr>
          <p:cNvPr id="3" name="Podnaslov 2">
            <a:extLst>
              <a:ext uri="{FF2B5EF4-FFF2-40B4-BE49-F238E27FC236}">
                <a16:creationId xmlns:a16="http://schemas.microsoft.com/office/drawing/2014/main" id="{A455C454-CE68-7D11-18DA-27CE79E0C7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a:extLst>
              <a:ext uri="{FF2B5EF4-FFF2-40B4-BE49-F238E27FC236}">
                <a16:creationId xmlns:a16="http://schemas.microsoft.com/office/drawing/2014/main" id="{40ADC65A-749D-4B2C-5E45-D866D746FD1B}"/>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5" name="Rezervirano mjesto podnožja 4">
            <a:extLst>
              <a:ext uri="{FF2B5EF4-FFF2-40B4-BE49-F238E27FC236}">
                <a16:creationId xmlns:a16="http://schemas.microsoft.com/office/drawing/2014/main" id="{69EE4DBA-C58F-5966-C10D-D738FB1BFEC3}"/>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38883A04-2485-01E1-ABBD-D64A609E6AC1}"/>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2080442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ABF8013-0820-FCAC-88C7-71EA0F6D3347}"/>
              </a:ext>
            </a:extLst>
          </p:cNvPr>
          <p:cNvSpPr>
            <a:spLocks noGrp="1"/>
          </p:cNvSpPr>
          <p:nvPr>
            <p:ph type="title"/>
          </p:nvPr>
        </p:nvSpPr>
        <p:spPr/>
        <p:txBody>
          <a:bodyPr/>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4A0C421F-8ABD-91BD-8784-5CC38C94597C}"/>
              </a:ext>
            </a:extLst>
          </p:cNvPr>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2A1EF03B-A7F9-6F00-4B94-923904858B25}"/>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5" name="Rezervirano mjesto podnožja 4">
            <a:extLst>
              <a:ext uri="{FF2B5EF4-FFF2-40B4-BE49-F238E27FC236}">
                <a16:creationId xmlns:a16="http://schemas.microsoft.com/office/drawing/2014/main" id="{EABF86DA-8156-58ED-AEE5-AE43E80D1CD4}"/>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33B1C1F8-F03A-EF25-C70E-6C1C0B04D565}"/>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1125611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a:extLst>
              <a:ext uri="{FF2B5EF4-FFF2-40B4-BE49-F238E27FC236}">
                <a16:creationId xmlns:a16="http://schemas.microsoft.com/office/drawing/2014/main" id="{EF3CC1F3-0D28-0753-1457-A8D6F71F8739}"/>
              </a:ext>
            </a:extLst>
          </p:cNvPr>
          <p:cNvSpPr>
            <a:spLocks noGrp="1"/>
          </p:cNvSpPr>
          <p:nvPr>
            <p:ph type="title" orient="vert"/>
          </p:nvPr>
        </p:nvSpPr>
        <p:spPr>
          <a:xfrm>
            <a:off x="8724900" y="365125"/>
            <a:ext cx="2628900" cy="5811838"/>
          </a:xfrm>
        </p:spPr>
        <p:txBody>
          <a:bodyPr vert="eaVert"/>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1C5AF633-D059-A018-5281-96BEDBB79E5A}"/>
              </a:ext>
            </a:extLst>
          </p:cNvPr>
          <p:cNvSpPr>
            <a:spLocks noGrp="1"/>
          </p:cNvSpPr>
          <p:nvPr>
            <p:ph type="body" orient="vert" idx="1"/>
          </p:nvPr>
        </p:nvSpPr>
        <p:spPr>
          <a:xfrm>
            <a:off x="838200" y="365125"/>
            <a:ext cx="7734300"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15C3D71D-322B-6A91-5D14-0795D4AFCB80}"/>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5" name="Rezervirano mjesto podnožja 4">
            <a:extLst>
              <a:ext uri="{FF2B5EF4-FFF2-40B4-BE49-F238E27FC236}">
                <a16:creationId xmlns:a16="http://schemas.microsoft.com/office/drawing/2014/main" id="{F44F503C-C16E-C945-3755-B4437DB930A5}"/>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87C4A48B-A782-5E4C-03CA-76A96A3AB1AD}"/>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3824067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3DDD73C-BFB4-93FB-84F8-58251F6F6A7A}"/>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EB226A68-6C3B-40C2-AD3B-CA15B726D618}"/>
              </a:ext>
            </a:extLst>
          </p:cNvPr>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33C17A20-B88F-17F7-6F61-4D50DF76904A}"/>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5" name="Rezervirano mjesto podnožja 4">
            <a:extLst>
              <a:ext uri="{FF2B5EF4-FFF2-40B4-BE49-F238E27FC236}">
                <a16:creationId xmlns:a16="http://schemas.microsoft.com/office/drawing/2014/main" id="{21768416-6CBA-93E9-16E8-3457CD68AF0C}"/>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3096A045-54DF-1416-B462-0DA38CA30E28}"/>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909163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99C37F4-7897-5FE1-5D21-7445A461355E}"/>
              </a:ext>
            </a:extLst>
          </p:cNvPr>
          <p:cNvSpPr>
            <a:spLocks noGrp="1"/>
          </p:cNvSpPr>
          <p:nvPr>
            <p:ph type="title"/>
          </p:nvPr>
        </p:nvSpPr>
        <p:spPr>
          <a:xfrm>
            <a:off x="831850" y="1709738"/>
            <a:ext cx="10515600" cy="2852737"/>
          </a:xfrm>
        </p:spPr>
        <p:txBody>
          <a:bodyPr anchor="b"/>
          <a:lstStyle>
            <a:lvl1pPr>
              <a:defRPr sz="6000"/>
            </a:lvl1pPr>
          </a:lstStyle>
          <a:p>
            <a:r>
              <a:rPr lang="hr-HR"/>
              <a:t>Kliknite da biste uredili stil naslova matrice</a:t>
            </a:r>
          </a:p>
        </p:txBody>
      </p:sp>
      <p:sp>
        <p:nvSpPr>
          <p:cNvPr id="3" name="Rezervirano mjesto teksta 2">
            <a:extLst>
              <a:ext uri="{FF2B5EF4-FFF2-40B4-BE49-F238E27FC236}">
                <a16:creationId xmlns:a16="http://schemas.microsoft.com/office/drawing/2014/main" id="{CE19C1F9-36AB-9967-4B67-8411AC3943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Rezervirano mjesto datuma 3">
            <a:extLst>
              <a:ext uri="{FF2B5EF4-FFF2-40B4-BE49-F238E27FC236}">
                <a16:creationId xmlns:a16="http://schemas.microsoft.com/office/drawing/2014/main" id="{DD1804F9-DD96-517B-5121-43FD5491B06B}"/>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5" name="Rezervirano mjesto podnožja 4">
            <a:extLst>
              <a:ext uri="{FF2B5EF4-FFF2-40B4-BE49-F238E27FC236}">
                <a16:creationId xmlns:a16="http://schemas.microsoft.com/office/drawing/2014/main" id="{EEAE48FD-8187-6443-3EFC-6E980F8F03B0}"/>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AA5712C6-D4EA-A054-E49B-911FEDAF1BD2}"/>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425248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EA1AC9F-362C-226D-62B4-0F1B85B4403A}"/>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10A6E8CB-F484-7B67-E99F-6E2545CCB92C}"/>
              </a:ext>
            </a:extLst>
          </p:cNvPr>
          <p:cNvSpPr>
            <a:spLocks noGrp="1"/>
          </p:cNvSpPr>
          <p:nvPr>
            <p:ph sz="half" idx="1"/>
          </p:nvPr>
        </p:nvSpPr>
        <p:spPr>
          <a:xfrm>
            <a:off x="838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sadržaja 3">
            <a:extLst>
              <a:ext uri="{FF2B5EF4-FFF2-40B4-BE49-F238E27FC236}">
                <a16:creationId xmlns:a16="http://schemas.microsoft.com/office/drawing/2014/main" id="{2B54EC7A-44BC-D241-5674-205FACE59084}"/>
              </a:ext>
            </a:extLst>
          </p:cNvPr>
          <p:cNvSpPr>
            <a:spLocks noGrp="1"/>
          </p:cNvSpPr>
          <p:nvPr>
            <p:ph sz="half" idx="2"/>
          </p:nvPr>
        </p:nvSpPr>
        <p:spPr>
          <a:xfrm>
            <a:off x="6172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datuma 4">
            <a:extLst>
              <a:ext uri="{FF2B5EF4-FFF2-40B4-BE49-F238E27FC236}">
                <a16:creationId xmlns:a16="http://schemas.microsoft.com/office/drawing/2014/main" id="{D5C8702B-AFCA-A10F-E167-DE84C0D68184}"/>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6" name="Rezervirano mjesto podnožja 5">
            <a:extLst>
              <a:ext uri="{FF2B5EF4-FFF2-40B4-BE49-F238E27FC236}">
                <a16:creationId xmlns:a16="http://schemas.microsoft.com/office/drawing/2014/main" id="{3D59F681-F7F2-1298-FABC-DD23994E54A0}"/>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0C5ABE14-FD8E-AED8-BAF4-3512FD85C3CC}"/>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2655229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787DB2D-D369-B418-4DC6-F5C547A236CB}"/>
              </a:ext>
            </a:extLst>
          </p:cNvPr>
          <p:cNvSpPr>
            <a:spLocks noGrp="1"/>
          </p:cNvSpPr>
          <p:nvPr>
            <p:ph type="title"/>
          </p:nvPr>
        </p:nvSpPr>
        <p:spPr>
          <a:xfrm>
            <a:off x="839788" y="365125"/>
            <a:ext cx="10515600" cy="1325563"/>
          </a:xfrm>
        </p:spPr>
        <p:txBody>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643978EF-7F51-E0E8-65A9-0AD10B04B0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Rezervirano mjesto sadržaja 3">
            <a:extLst>
              <a:ext uri="{FF2B5EF4-FFF2-40B4-BE49-F238E27FC236}">
                <a16:creationId xmlns:a16="http://schemas.microsoft.com/office/drawing/2014/main" id="{31A52C52-474B-F56F-50DE-04E9BDA7A851}"/>
              </a:ext>
            </a:extLst>
          </p:cNvPr>
          <p:cNvSpPr>
            <a:spLocks noGrp="1"/>
          </p:cNvSpPr>
          <p:nvPr>
            <p:ph sz="half" idx="2"/>
          </p:nvPr>
        </p:nvSpPr>
        <p:spPr>
          <a:xfrm>
            <a:off x="839788" y="2505075"/>
            <a:ext cx="5157787"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teksta 4">
            <a:extLst>
              <a:ext uri="{FF2B5EF4-FFF2-40B4-BE49-F238E27FC236}">
                <a16:creationId xmlns:a16="http://schemas.microsoft.com/office/drawing/2014/main" id="{23ABA583-50B4-17E0-A073-0E9C4F672C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Rezervirano mjesto sadržaja 5">
            <a:extLst>
              <a:ext uri="{FF2B5EF4-FFF2-40B4-BE49-F238E27FC236}">
                <a16:creationId xmlns:a16="http://schemas.microsoft.com/office/drawing/2014/main" id="{83F65173-9D14-8A91-67CC-9412E627C8B4}"/>
              </a:ext>
            </a:extLst>
          </p:cNvPr>
          <p:cNvSpPr>
            <a:spLocks noGrp="1"/>
          </p:cNvSpPr>
          <p:nvPr>
            <p:ph sz="quarter" idx="4"/>
          </p:nvPr>
        </p:nvSpPr>
        <p:spPr>
          <a:xfrm>
            <a:off x="6172200" y="2505075"/>
            <a:ext cx="5183188"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7" name="Rezervirano mjesto datuma 6">
            <a:extLst>
              <a:ext uri="{FF2B5EF4-FFF2-40B4-BE49-F238E27FC236}">
                <a16:creationId xmlns:a16="http://schemas.microsoft.com/office/drawing/2014/main" id="{F5143524-D41C-EC4F-679E-FF93BC623091}"/>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8" name="Rezervirano mjesto podnožja 7">
            <a:extLst>
              <a:ext uri="{FF2B5EF4-FFF2-40B4-BE49-F238E27FC236}">
                <a16:creationId xmlns:a16="http://schemas.microsoft.com/office/drawing/2014/main" id="{DDC10BFE-DEE8-A974-0141-43F4016E82B2}"/>
              </a:ext>
            </a:extLst>
          </p:cNvPr>
          <p:cNvSpPr>
            <a:spLocks noGrp="1"/>
          </p:cNvSpPr>
          <p:nvPr>
            <p:ph type="ftr" sz="quarter" idx="11"/>
          </p:nvPr>
        </p:nvSpPr>
        <p:spPr/>
        <p:txBody>
          <a:bodyPr/>
          <a:lstStyle/>
          <a:p>
            <a:endParaRPr lang="hr-HR"/>
          </a:p>
        </p:txBody>
      </p:sp>
      <p:sp>
        <p:nvSpPr>
          <p:cNvPr id="9" name="Rezervirano mjesto broja slajda 8">
            <a:extLst>
              <a:ext uri="{FF2B5EF4-FFF2-40B4-BE49-F238E27FC236}">
                <a16:creationId xmlns:a16="http://schemas.microsoft.com/office/drawing/2014/main" id="{4FDA995D-39D9-B0A2-BB12-191D0FF4FEC1}"/>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2539665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435CBA6-EB8B-0309-F55D-58A35992C103}"/>
              </a:ext>
            </a:extLst>
          </p:cNvPr>
          <p:cNvSpPr>
            <a:spLocks noGrp="1"/>
          </p:cNvSpPr>
          <p:nvPr>
            <p:ph type="title"/>
          </p:nvPr>
        </p:nvSpPr>
        <p:spPr/>
        <p:txBody>
          <a:bodyPr/>
          <a:lstStyle/>
          <a:p>
            <a:r>
              <a:rPr lang="hr-HR"/>
              <a:t>Kliknite da biste uredili stil naslova matrice</a:t>
            </a:r>
          </a:p>
        </p:txBody>
      </p:sp>
      <p:sp>
        <p:nvSpPr>
          <p:cNvPr id="3" name="Rezervirano mjesto datuma 2">
            <a:extLst>
              <a:ext uri="{FF2B5EF4-FFF2-40B4-BE49-F238E27FC236}">
                <a16:creationId xmlns:a16="http://schemas.microsoft.com/office/drawing/2014/main" id="{7CD9DBB0-3B35-7BE6-A8FF-4F91A466F0FB}"/>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4" name="Rezervirano mjesto podnožja 3">
            <a:extLst>
              <a:ext uri="{FF2B5EF4-FFF2-40B4-BE49-F238E27FC236}">
                <a16:creationId xmlns:a16="http://schemas.microsoft.com/office/drawing/2014/main" id="{25BC1841-2965-F387-6938-AF2F98E2BDD8}"/>
              </a:ext>
            </a:extLst>
          </p:cNvPr>
          <p:cNvSpPr>
            <a:spLocks noGrp="1"/>
          </p:cNvSpPr>
          <p:nvPr>
            <p:ph type="ftr" sz="quarter" idx="11"/>
          </p:nvPr>
        </p:nvSpPr>
        <p:spPr/>
        <p:txBody>
          <a:bodyPr/>
          <a:lstStyle/>
          <a:p>
            <a:endParaRPr lang="hr-HR"/>
          </a:p>
        </p:txBody>
      </p:sp>
      <p:sp>
        <p:nvSpPr>
          <p:cNvPr id="5" name="Rezervirano mjesto broja slajda 4">
            <a:extLst>
              <a:ext uri="{FF2B5EF4-FFF2-40B4-BE49-F238E27FC236}">
                <a16:creationId xmlns:a16="http://schemas.microsoft.com/office/drawing/2014/main" id="{AF3D6695-863C-D525-36F1-6BAA381CA722}"/>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592776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id="{763A172B-3C22-0ADE-D3FD-9706143038D7}"/>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3" name="Rezervirano mjesto podnožja 2">
            <a:extLst>
              <a:ext uri="{FF2B5EF4-FFF2-40B4-BE49-F238E27FC236}">
                <a16:creationId xmlns:a16="http://schemas.microsoft.com/office/drawing/2014/main" id="{FD73C27D-CA98-FBF5-3CE4-BF9D5CEFB02B}"/>
              </a:ext>
            </a:extLst>
          </p:cNvPr>
          <p:cNvSpPr>
            <a:spLocks noGrp="1"/>
          </p:cNvSpPr>
          <p:nvPr>
            <p:ph type="ftr" sz="quarter" idx="11"/>
          </p:nvPr>
        </p:nvSpPr>
        <p:spPr/>
        <p:txBody>
          <a:bodyPr/>
          <a:lstStyle/>
          <a:p>
            <a:endParaRPr lang="hr-HR"/>
          </a:p>
        </p:txBody>
      </p:sp>
      <p:sp>
        <p:nvSpPr>
          <p:cNvPr id="4" name="Rezervirano mjesto broja slajda 3">
            <a:extLst>
              <a:ext uri="{FF2B5EF4-FFF2-40B4-BE49-F238E27FC236}">
                <a16:creationId xmlns:a16="http://schemas.microsoft.com/office/drawing/2014/main" id="{E9C5ED4D-E46F-6951-C068-577BC7FC0FA5}"/>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779850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6070F21-8772-FAFD-2A71-4CB0A2CBAE7A}"/>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adržaja 2">
            <a:extLst>
              <a:ext uri="{FF2B5EF4-FFF2-40B4-BE49-F238E27FC236}">
                <a16:creationId xmlns:a16="http://schemas.microsoft.com/office/drawing/2014/main" id="{D209B44E-92A4-DA3A-7F9B-302761F2CD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teksta 3">
            <a:extLst>
              <a:ext uri="{FF2B5EF4-FFF2-40B4-BE49-F238E27FC236}">
                <a16:creationId xmlns:a16="http://schemas.microsoft.com/office/drawing/2014/main" id="{0DE8FDF6-15BD-C490-D85C-A98F9FB1D5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E383F93A-40C3-8821-DF7D-A0EBD37699C3}"/>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6" name="Rezervirano mjesto podnožja 5">
            <a:extLst>
              <a:ext uri="{FF2B5EF4-FFF2-40B4-BE49-F238E27FC236}">
                <a16:creationId xmlns:a16="http://schemas.microsoft.com/office/drawing/2014/main" id="{99A2442D-80CA-8A83-21B4-E98318C812FC}"/>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521FAFCB-9961-E9E2-E3B0-5AF9326024C6}"/>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606541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E260A0D-1D2F-6784-A244-94075599309E}"/>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like 2">
            <a:extLst>
              <a:ext uri="{FF2B5EF4-FFF2-40B4-BE49-F238E27FC236}">
                <a16:creationId xmlns:a16="http://schemas.microsoft.com/office/drawing/2014/main" id="{86CF47FD-1E9E-886E-113D-AF9808F03F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a:extLst>
              <a:ext uri="{FF2B5EF4-FFF2-40B4-BE49-F238E27FC236}">
                <a16:creationId xmlns:a16="http://schemas.microsoft.com/office/drawing/2014/main" id="{AFFB9DE2-2D5D-6B95-CC89-41EF75225A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94495669-1BF5-6D3E-9CFE-91B5338018E5}"/>
              </a:ext>
            </a:extLst>
          </p:cNvPr>
          <p:cNvSpPr>
            <a:spLocks noGrp="1"/>
          </p:cNvSpPr>
          <p:nvPr>
            <p:ph type="dt" sz="half" idx="10"/>
          </p:nvPr>
        </p:nvSpPr>
        <p:spPr/>
        <p:txBody>
          <a:bodyPr/>
          <a:lstStyle/>
          <a:p>
            <a:fld id="{75CCA89B-7549-40BA-8CC5-F58089770F65}" type="datetimeFigureOut">
              <a:rPr lang="hr-HR" smtClean="0"/>
              <a:t>2.4.2025.</a:t>
            </a:fld>
            <a:endParaRPr lang="hr-HR"/>
          </a:p>
        </p:txBody>
      </p:sp>
      <p:sp>
        <p:nvSpPr>
          <p:cNvPr id="6" name="Rezervirano mjesto podnožja 5">
            <a:extLst>
              <a:ext uri="{FF2B5EF4-FFF2-40B4-BE49-F238E27FC236}">
                <a16:creationId xmlns:a16="http://schemas.microsoft.com/office/drawing/2014/main" id="{245CF71C-57A6-1773-C96C-B71CC13D55F5}"/>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82CA52CD-CFC7-AFFE-A36B-42BFAFBA4D0B}"/>
              </a:ext>
            </a:extLst>
          </p:cNvPr>
          <p:cNvSpPr>
            <a:spLocks noGrp="1"/>
          </p:cNvSpPr>
          <p:nvPr>
            <p:ph type="sldNum" sz="quarter" idx="12"/>
          </p:nvPr>
        </p:nvSpPr>
        <p:spPr/>
        <p:txBody>
          <a:bodyPr/>
          <a:lstStyle/>
          <a:p>
            <a:fld id="{34C320F8-B0B1-4968-B149-42FD21E93942}" type="slidenum">
              <a:rPr lang="hr-HR" smtClean="0"/>
              <a:t>‹#›</a:t>
            </a:fld>
            <a:endParaRPr lang="hr-HR"/>
          </a:p>
        </p:txBody>
      </p:sp>
    </p:spTree>
    <p:extLst>
      <p:ext uri="{BB962C8B-B14F-4D97-AF65-F5344CB8AC3E}">
        <p14:creationId xmlns:p14="http://schemas.microsoft.com/office/powerpoint/2010/main" val="2145576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a:extLst>
              <a:ext uri="{FF2B5EF4-FFF2-40B4-BE49-F238E27FC236}">
                <a16:creationId xmlns:a16="http://schemas.microsoft.com/office/drawing/2014/main" id="{4778C578-FF85-E9C8-60A7-6A731B01BA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D6F65F0D-3856-2476-44F0-F3CC65F63E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F48055E5-464D-361D-DCEC-CE31474EFD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CA89B-7549-40BA-8CC5-F58089770F65}" type="datetimeFigureOut">
              <a:rPr lang="hr-HR" smtClean="0"/>
              <a:t>2.4.2025.</a:t>
            </a:fld>
            <a:endParaRPr lang="hr-HR"/>
          </a:p>
        </p:txBody>
      </p:sp>
      <p:sp>
        <p:nvSpPr>
          <p:cNvPr id="5" name="Rezervirano mjesto podnožja 4">
            <a:extLst>
              <a:ext uri="{FF2B5EF4-FFF2-40B4-BE49-F238E27FC236}">
                <a16:creationId xmlns:a16="http://schemas.microsoft.com/office/drawing/2014/main" id="{B93B3016-E692-B136-EBB5-1D33C9B3B2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a:extLst>
              <a:ext uri="{FF2B5EF4-FFF2-40B4-BE49-F238E27FC236}">
                <a16:creationId xmlns:a16="http://schemas.microsoft.com/office/drawing/2014/main" id="{E1B85BB8-DB92-DDDB-0C74-4457D24257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C320F8-B0B1-4968-B149-42FD21E93942}" type="slidenum">
              <a:rPr lang="hr-HR" smtClean="0"/>
              <a:t>‹#›</a:t>
            </a:fld>
            <a:endParaRPr lang="hr-HR"/>
          </a:p>
        </p:txBody>
      </p:sp>
    </p:spTree>
    <p:extLst>
      <p:ext uri="{BB962C8B-B14F-4D97-AF65-F5344CB8AC3E}">
        <p14:creationId xmlns:p14="http://schemas.microsoft.com/office/powerpoint/2010/main" val="970975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9DE9DFB-90FE-7E57-77A7-24FFA22C876D}"/>
              </a:ext>
            </a:extLst>
          </p:cNvPr>
          <p:cNvSpPr>
            <a:spLocks noGrp="1"/>
          </p:cNvSpPr>
          <p:nvPr>
            <p:ph type="ctrTitle"/>
          </p:nvPr>
        </p:nvSpPr>
        <p:spPr>
          <a:xfrm>
            <a:off x="1696824" y="688157"/>
            <a:ext cx="8971175" cy="1941921"/>
          </a:xfrm>
        </p:spPr>
        <p:txBody>
          <a:bodyPr>
            <a:normAutofit fontScale="90000"/>
          </a:bodyPr>
          <a:lstStyle/>
          <a:p>
            <a:br>
              <a:rPr lang="hr-HR" sz="2800" b="1" dirty="0"/>
            </a:br>
            <a:br>
              <a:rPr lang="hr-HR" sz="2800" b="1" dirty="0"/>
            </a:br>
            <a:r>
              <a:rPr lang="hr-HR" sz="2800" b="1" dirty="0"/>
              <a:t>RADIONICA ZA PREDSTAVLJANJE LAG NATJEČAJA</a:t>
            </a:r>
            <a:br>
              <a:rPr lang="hr-HR" sz="2800" b="1" dirty="0"/>
            </a:br>
            <a:r>
              <a:rPr lang="hr-HR" sz="2800" b="1" dirty="0"/>
              <a:t>INTERVENCIJA 2.1.1. POTPORA RAZVOJU DRUŠTVENO-EKONOMSKE INFRASTRUKTURE</a:t>
            </a:r>
          </a:p>
        </p:txBody>
      </p:sp>
      <p:pic>
        <p:nvPicPr>
          <p:cNvPr id="5" name="Slika 4">
            <a:extLst>
              <a:ext uri="{FF2B5EF4-FFF2-40B4-BE49-F238E27FC236}">
                <a16:creationId xmlns:a16="http://schemas.microsoft.com/office/drawing/2014/main" id="{650CB370-ED04-E14C-CBA0-DA717A91D4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2148761" cy="1194160"/>
          </a:xfrm>
          <a:prstGeom prst="rect">
            <a:avLst/>
          </a:prstGeom>
        </p:spPr>
      </p:pic>
      <p:pic>
        <p:nvPicPr>
          <p:cNvPr id="2115" name="Slika 2114">
            <a:extLst>
              <a:ext uri="{FF2B5EF4-FFF2-40B4-BE49-F238E27FC236}">
                <a16:creationId xmlns:a16="http://schemas.microsoft.com/office/drawing/2014/main" id="{26128297-209C-2E36-F2DA-6B2E1C7E0F30}"/>
              </a:ext>
            </a:extLst>
          </p:cNvPr>
          <p:cNvPicPr>
            <a:picLocks noChangeAspect="1"/>
          </p:cNvPicPr>
          <p:nvPr/>
        </p:nvPicPr>
        <p:blipFill>
          <a:blip r:embed="rId3"/>
          <a:stretch>
            <a:fillRect/>
          </a:stretch>
        </p:blipFill>
        <p:spPr>
          <a:xfrm>
            <a:off x="3411060" y="3200400"/>
            <a:ext cx="5369880" cy="2752627"/>
          </a:xfrm>
          <a:prstGeom prst="rect">
            <a:avLst/>
          </a:prstGeom>
        </p:spPr>
      </p:pic>
    </p:spTree>
    <p:extLst>
      <p:ext uri="{BB962C8B-B14F-4D97-AF65-F5344CB8AC3E}">
        <p14:creationId xmlns:p14="http://schemas.microsoft.com/office/powerpoint/2010/main" val="1262259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5B9EE639-5922-842E-CC6C-EB399D94E81C}"/>
              </a:ext>
            </a:extLst>
          </p:cNvPr>
          <p:cNvSpPr>
            <a:spLocks noGrp="1"/>
          </p:cNvSpPr>
          <p:nvPr>
            <p:ph idx="1"/>
          </p:nvPr>
        </p:nvSpPr>
        <p:spPr>
          <a:xfrm>
            <a:off x="556182" y="499620"/>
            <a:ext cx="11067068" cy="5885939"/>
          </a:xfrm>
        </p:spPr>
        <p:txBody>
          <a:bodyPr>
            <a:normAutofit/>
          </a:bodyPr>
          <a:lstStyle/>
          <a:p>
            <a:pPr marL="457200" lvl="1" indent="0" algn="ctr">
              <a:spcBef>
                <a:spcPts val="1200"/>
              </a:spcBef>
              <a:spcAft>
                <a:spcPts val="1200"/>
              </a:spcAft>
              <a:buSzPts val="1200"/>
              <a:buNone/>
            </a:pPr>
            <a:r>
              <a:rPr lang="hr-HR" sz="46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Uvjeti prihvatljivosti korisnika</a:t>
            </a:r>
            <a:endParaRPr lang="hr-HR" sz="46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spcBef>
                <a:spcPts val="600"/>
              </a:spcBef>
              <a:spcAft>
                <a:spcPts val="600"/>
              </a:spcAft>
              <a:buNone/>
            </a:pPr>
            <a:r>
              <a:rPr lang="hr-HR"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Kako bi </a:t>
            </a:r>
            <a:r>
              <a:rPr lang="hr-HR" sz="19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bio prihvatljiv, korisnik</a:t>
            </a:r>
            <a:r>
              <a:rPr lang="hr-HR"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mora ispunjavati sljedeće uvjete:</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mj-lt"/>
              <a:buAutoNum type="arabicPeriod"/>
            </a:pPr>
            <a:r>
              <a:rPr lang="hr-HR"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biti osnovan prije dana objave ovog Natječaja (dokazuje se provedenim upisom u nadležne registre, ovisno o organizacijskom obliku korisnika iz točke 2.1. ovog Natječaja);</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hr-HR"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imati sjedište i/ili prebivalište na području LAG obuhvata prije dana objave ovog Natječaja, što se ovisno o organizacijskom obliku smatra:</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Bef>
                <a:spcPts val="600"/>
              </a:spcBef>
              <a:spcAft>
                <a:spcPts val="600"/>
              </a:spcAft>
              <a:buFont typeface="Symbol" panose="05050102010706020507" pitchFamily="18" charset="2"/>
              <a:buChar char=""/>
            </a:pPr>
            <a:r>
              <a:rPr lang="hr-HR"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trgovačko društvo/zadruga/ustanova ili drugi subjekti koji se upisuju u sudski registar – sjedište navedeno u Sudskom registru,</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Symbol" panose="05050102010706020507" pitchFamily="18" charset="2"/>
              <a:buChar char=""/>
            </a:pPr>
            <a:r>
              <a:rPr lang="hr-HR" sz="1900" dirty="0">
                <a:effectLst/>
                <a:latin typeface="Times New Roman" panose="02020603050405020304" pitchFamily="18" charset="0"/>
                <a:ea typeface="Times New Roman" panose="02020603050405020304" pitchFamily="18" charset="0"/>
                <a:cs typeface="Times New Roman" panose="02020603050405020304" pitchFamily="18" charset="0"/>
              </a:rPr>
              <a:t>JLS (jedinica lokalne samouprave) – ako su sastavni dio područja LAG obuhvata.</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1274445">
              <a:buNone/>
            </a:pPr>
            <a:r>
              <a:rPr lang="hr-HR" sz="19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269875" algn="just">
              <a:spcAft>
                <a:spcPts val="600"/>
              </a:spcAft>
              <a:buNone/>
            </a:pPr>
            <a:r>
              <a:rPr lang="hr-HR" sz="1900" dirty="0">
                <a:effectLst/>
                <a:latin typeface="Times New Roman" panose="02020603050405020304" pitchFamily="18" charset="0"/>
                <a:ea typeface="Calibri" panose="020F0502020204030204" pitchFamily="34" charset="0"/>
                <a:cs typeface="Times New Roman" panose="02020603050405020304" pitchFamily="18" charset="0"/>
              </a:rPr>
              <a:t>Za sve druge organizacijske oblike - pravne osobe koje nisu ovdje navedene, sjedištem se smatra ono sjedište koje je navedeno u registrima/upisnicima sukladno nadležnim zakonskim ili podzakonskim propisima koji uređuju to područje.   </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buNone/>
            </a:pP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dirty="0"/>
          </a:p>
        </p:txBody>
      </p:sp>
      <p:pic>
        <p:nvPicPr>
          <p:cNvPr id="5" name="Slika 4">
            <a:extLst>
              <a:ext uri="{FF2B5EF4-FFF2-40B4-BE49-F238E27FC236}">
                <a16:creationId xmlns:a16="http://schemas.microsoft.com/office/drawing/2014/main" id="{0FDDA2DC-5CBC-8278-A944-35B95B9B0F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3988728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0AF0056F-4BD0-5891-AB64-77BA00DB2817}"/>
              </a:ext>
            </a:extLst>
          </p:cNvPr>
          <p:cNvSpPr>
            <a:spLocks noGrp="1"/>
          </p:cNvSpPr>
          <p:nvPr>
            <p:ph idx="1"/>
          </p:nvPr>
        </p:nvSpPr>
        <p:spPr>
          <a:xfrm>
            <a:off x="669304" y="942679"/>
            <a:ext cx="10684496" cy="5590095"/>
          </a:xfrm>
        </p:spPr>
        <p:txBody>
          <a:bodyPr/>
          <a:lstStyle/>
          <a:p>
            <a:pPr marL="27051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hr-HR"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U slučaju da korisnik nema sjedište i/ili prebivalište na području LAG obuhvata kako je ovdje propisano, u obzir se može uzeti </a:t>
            </a:r>
            <a:r>
              <a:rPr kumimoji="0" lang="hr-HR" sz="1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podružnica/izdvojeni pogon korisnika </a:t>
            </a:r>
            <a:r>
              <a:rPr kumimoji="0" lang="hr-HR"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u skladu s nadležnim propisima koji reguliraju to područje. Podružnica/izdvojeni pogon mora biti evidentirana u nadležnim registrima/upisnicima i biti usklađena s temeljnim uvjetom prihvatljivosti iz ove točke:</a:t>
            </a:r>
            <a:endParaRPr kumimoji="0" lang="hr-H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90000"/>
              </a:lnSpc>
              <a:spcBef>
                <a:spcPts val="600"/>
              </a:spcBef>
              <a:spcAft>
                <a:spcPts val="600"/>
              </a:spcAft>
              <a:buClrTx/>
              <a:buSzTx/>
              <a:buFont typeface="+mj-lt"/>
              <a:buAutoNum type="arabicPeriod"/>
              <a:tabLst/>
              <a:defRPr/>
            </a:pPr>
            <a:r>
              <a:rPr kumimoji="0" lang="hr-HR"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imati podmirene odnosno </a:t>
            </a:r>
            <a:r>
              <a:rPr kumimoji="0" lang="hr-HR" sz="1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uređene financijske obveze </a:t>
            </a:r>
            <a:r>
              <a:rPr kumimoji="0" lang="hr-HR"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prema državnom proračunu Republike Hrvatske,</a:t>
            </a:r>
            <a:endParaRPr kumimoji="0" lang="hr-H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90000"/>
              </a:lnSpc>
              <a:spcBef>
                <a:spcPts val="600"/>
              </a:spcBef>
              <a:spcAft>
                <a:spcPts val="600"/>
              </a:spcAft>
              <a:buClrTx/>
              <a:buSzTx/>
              <a:buFont typeface="+mj-lt"/>
              <a:buAutoNum type="arabicPeriod"/>
              <a:tabLst/>
              <a:defRPr/>
            </a:pPr>
            <a:r>
              <a:rPr kumimoji="0" lang="hr-HR"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ne smije biti u postupku </a:t>
            </a:r>
            <a:r>
              <a:rPr kumimoji="0" lang="hr-HR" sz="1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predstečajne</a:t>
            </a:r>
            <a:r>
              <a:rPr kumimoji="0" lang="hr-HR"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nagodbe, stečaja ili likvidacije sukladno posebnim propisima, </a:t>
            </a:r>
            <a:endParaRPr kumimoji="0" lang="hr-H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90000"/>
              </a:lnSpc>
              <a:spcBef>
                <a:spcPts val="600"/>
              </a:spcBef>
              <a:spcAft>
                <a:spcPts val="600"/>
              </a:spcAft>
              <a:buClrTx/>
              <a:buSzTx/>
              <a:buFont typeface="+mj-lt"/>
              <a:buAutoNum type="arabicPeriod"/>
              <a:tabLst/>
              <a:defRPr/>
            </a:pPr>
            <a:r>
              <a:rPr kumimoji="0" lang="hr-HR"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ne smije biti u postupku </a:t>
            </a:r>
            <a:r>
              <a:rPr kumimoji="0" lang="hr-HR" sz="1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stečaja</a:t>
            </a:r>
            <a:r>
              <a:rPr kumimoji="0" lang="hr-HR"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potrošača sukladno posebnim propisima, </a:t>
            </a:r>
            <a:endParaRPr kumimoji="0" lang="hr-H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hr-HR"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ako je korisnik poduzeće mora biti u kategoriji </a:t>
            </a:r>
            <a:r>
              <a:rPr kumimoji="0" lang="hr-HR" sz="1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mikro, malih i srednjih poduzeća</a:t>
            </a:r>
            <a:r>
              <a:rPr kumimoji="0" lang="hr-HR"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(MSP), osim ako se radi o JLS,</a:t>
            </a:r>
            <a:endParaRPr kumimoji="0" lang="hr-H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hr-HR"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ne smije biti na </a:t>
            </a:r>
            <a:r>
              <a:rPr kumimoji="0" lang="hr-HR"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listi isključenja </a:t>
            </a:r>
            <a:r>
              <a:rPr kumimoji="0" lang="hr-HR"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Agencije za plaćanja te mu ne smije trajati razdoblje isključenja iz mogućnosti dodjele potpore iz EPFRR za razdoblje 2014. – 2022. i/ili iz EPFRR i/ili EFJP za razdoblje 2023. – 2027.</a:t>
            </a:r>
          </a:p>
          <a:p>
            <a:pPr marL="0" indent="0">
              <a:buNone/>
            </a:pPr>
            <a:endParaRPr lang="hr-HR" dirty="0"/>
          </a:p>
        </p:txBody>
      </p:sp>
      <p:pic>
        <p:nvPicPr>
          <p:cNvPr id="4" name="Slika 3">
            <a:extLst>
              <a:ext uri="{FF2B5EF4-FFF2-40B4-BE49-F238E27FC236}">
                <a16:creationId xmlns:a16="http://schemas.microsoft.com/office/drawing/2014/main" id="{682FD080-9CD1-6F2C-329F-D0828CF594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97083" cy="609697"/>
          </a:xfrm>
          <a:prstGeom prst="rect">
            <a:avLst/>
          </a:prstGeom>
        </p:spPr>
      </p:pic>
    </p:spTree>
    <p:extLst>
      <p:ext uri="{BB962C8B-B14F-4D97-AF65-F5344CB8AC3E}">
        <p14:creationId xmlns:p14="http://schemas.microsoft.com/office/powerpoint/2010/main" val="3202100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56DF99C3-AD49-ECF1-56AD-267052AD74F2}"/>
              </a:ext>
            </a:extLst>
          </p:cNvPr>
          <p:cNvSpPr>
            <a:spLocks noGrp="1"/>
          </p:cNvSpPr>
          <p:nvPr>
            <p:ph idx="1"/>
          </p:nvPr>
        </p:nvSpPr>
        <p:spPr>
          <a:xfrm>
            <a:off x="167640" y="167640"/>
            <a:ext cx="11719560" cy="6126480"/>
          </a:xfrm>
        </p:spPr>
        <p:txBody>
          <a:bodyPr>
            <a:normAutofit fontScale="92500" lnSpcReduction="10000"/>
          </a:bodyPr>
          <a:lstStyle/>
          <a:p>
            <a:pPr marL="0" lvl="0" indent="0" algn="ctr">
              <a:spcBef>
                <a:spcPts val="1200"/>
              </a:spcBef>
              <a:spcAft>
                <a:spcPts val="1200"/>
              </a:spcAft>
              <a:buNone/>
            </a:pPr>
            <a:endParaRPr lang="hr-HR" sz="1200" b="1" kern="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a:spcBef>
                <a:spcPts val="1200"/>
              </a:spcBef>
              <a:buNone/>
            </a:pPr>
            <a:r>
              <a:rPr lang="hr-HR" sz="2600" b="1" kern="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UVJETI PRIHVATLJIVOSTI PROJEKTA, PRIHVATLJIVE AKTIVNOSTI, PRIHVATLJIVI</a:t>
            </a:r>
          </a:p>
          <a:p>
            <a:pPr marL="0" lvl="0" indent="0" algn="ctr">
              <a:spcBef>
                <a:spcPts val="1200"/>
              </a:spcBef>
              <a:buNone/>
            </a:pPr>
            <a:r>
              <a:rPr lang="hr-HR" sz="2600" b="1" kern="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 I NEPRIHVATLJIVI TROŠKOVI I KRITERIJI ODABIRA</a:t>
            </a:r>
            <a:endParaRPr lang="hr-HR" sz="2600" b="1" kern="0"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457200" lvl="1" indent="0" algn="ctr">
              <a:spcBef>
                <a:spcPts val="200"/>
              </a:spcBef>
              <a:buSzPts val="1200"/>
              <a:buNone/>
            </a:pPr>
            <a:r>
              <a:rPr lang="hr-HR" sz="26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Prihvatljivost projekta</a:t>
            </a:r>
          </a:p>
          <a:p>
            <a:pPr marL="742950" lvl="1" indent="-285750">
              <a:spcBef>
                <a:spcPts val="200"/>
              </a:spcBef>
              <a:spcAft>
                <a:spcPts val="1200"/>
              </a:spcAft>
              <a:buSzPts val="1200"/>
              <a:buFont typeface="Times New Roman" panose="02020603050405020304" pitchFamily="18" charset="0"/>
              <a:buAutoNum type="arabicPeriod"/>
            </a:pPr>
            <a:endParaRPr lang="hr-HR" sz="13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spcBef>
                <a:spcPts val="600"/>
              </a:spcBef>
              <a:spcAft>
                <a:spcPts val="600"/>
              </a:spcAft>
              <a:buNone/>
            </a:pPr>
            <a:r>
              <a:rPr lang="hr-HR"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Kako bi bio </a:t>
            </a:r>
            <a:r>
              <a:rPr lang="hr-HR" sz="19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prihvatljiv</a:t>
            </a:r>
            <a:r>
              <a:rPr lang="hr-HR" sz="19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hr-HR" sz="19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projekt mora</a:t>
            </a:r>
            <a:r>
              <a:rPr lang="hr-HR" sz="19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udovoljavati sljedećim uvjetima:</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mj-lt"/>
              <a:buAutoNum type="arabicPeriod"/>
            </a:pPr>
            <a:r>
              <a:rPr lang="hr-HR" sz="1900" dirty="0">
                <a:effectLst/>
                <a:latin typeface="Times New Roman" panose="02020603050405020304" pitchFamily="18" charset="0"/>
                <a:ea typeface="Calibri" panose="020F0502020204030204" pitchFamily="34" charset="0"/>
                <a:cs typeface="Times New Roman" panose="02020603050405020304" pitchFamily="18" charset="0"/>
              </a:rPr>
              <a:t>biti usklađen s ciljevima iz LRS iz Priloga 2. ovog Natječaja</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mj-lt"/>
              <a:buAutoNum type="arabicPeriod"/>
            </a:pPr>
            <a:r>
              <a:rPr lang="hr-HR" sz="1900" dirty="0">
                <a:effectLst/>
                <a:latin typeface="Times New Roman" panose="02020603050405020304" pitchFamily="18" charset="0"/>
                <a:ea typeface="Calibri" panose="020F0502020204030204" pitchFamily="34" charset="0"/>
                <a:cs typeface="Times New Roman" panose="02020603050405020304" pitchFamily="18" charset="0"/>
              </a:rPr>
              <a:t>biti usklađen s jednim ili više specifičnih ciljeva SP ZPP iz Priloga 3. ovog Natječaja </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mj-lt"/>
              <a:buAutoNum type="arabicPeriod"/>
            </a:pPr>
            <a:r>
              <a:rPr lang="hr-HR" sz="1900" dirty="0">
                <a:effectLst/>
                <a:latin typeface="Times New Roman" panose="02020603050405020304" pitchFamily="18" charset="0"/>
                <a:ea typeface="Calibri" panose="020F0502020204030204" pitchFamily="34" charset="0"/>
                <a:cs typeface="Times New Roman" panose="02020603050405020304" pitchFamily="18" charset="0"/>
              </a:rPr>
              <a:t>provoditi se na području LAG-a iz točke 1.2. ovog Natječaja </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mj-lt"/>
              <a:buAutoNum type="arabicPeriod"/>
            </a:pPr>
            <a:r>
              <a:rPr lang="hr-HR" sz="1900" dirty="0">
                <a:effectLst/>
                <a:latin typeface="Times New Roman" panose="02020603050405020304" pitchFamily="18" charset="0"/>
                <a:ea typeface="Calibri" panose="020F0502020204030204" pitchFamily="34" charset="0"/>
                <a:cs typeface="Times New Roman" panose="02020603050405020304" pitchFamily="18" charset="0"/>
              </a:rPr>
              <a:t>projektne aktivnosti moraju direktno utjecati na ostvarenje cilja projekta i biti izravno povezane s provedbom projekta </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mj-lt"/>
              <a:buAutoNum type="arabicPeriod"/>
            </a:pPr>
            <a:r>
              <a:rPr lang="hr-HR" sz="1900" dirty="0">
                <a:effectLst/>
                <a:latin typeface="Times New Roman" panose="02020603050405020304" pitchFamily="18" charset="0"/>
                <a:ea typeface="Calibri" panose="020F0502020204030204" pitchFamily="34" charset="0"/>
                <a:cs typeface="Times New Roman" panose="02020603050405020304" pitchFamily="18" charset="0"/>
              </a:rPr>
              <a:t>cilj projekta mora biti ostvaren </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mj-lt"/>
              <a:buAutoNum type="arabicPeriod"/>
            </a:pPr>
            <a:r>
              <a:rPr lang="hr-HR" sz="1900" dirty="0">
                <a:effectLst/>
                <a:latin typeface="Times New Roman" panose="02020603050405020304" pitchFamily="18" charset="0"/>
                <a:ea typeface="Calibri" panose="020F0502020204030204" pitchFamily="34" charset="0"/>
                <a:cs typeface="Times New Roman" panose="02020603050405020304" pitchFamily="18" charset="0"/>
              </a:rPr>
              <a:t>ukupni iznos projekta ne smije biti veći od 300.000 eura (bez PDV-a) </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mj-lt"/>
              <a:buAutoNum type="arabicPeriod"/>
            </a:pPr>
            <a:r>
              <a:rPr lang="hr-HR" sz="1900" dirty="0">
                <a:effectLst/>
                <a:latin typeface="Times New Roman" panose="02020603050405020304" pitchFamily="18" charset="0"/>
                <a:ea typeface="Calibri" panose="020F0502020204030204" pitchFamily="34" charset="0"/>
                <a:cs typeface="Times New Roman" panose="02020603050405020304" pitchFamily="18" charset="0"/>
              </a:rPr>
              <a:t>ukupni iznos javne potpore ne smije biti ispod najniže vrijednosti javne potpore određene ovim Natječajem</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mj-lt"/>
              <a:buAutoNum type="arabicPeriod"/>
            </a:pPr>
            <a:r>
              <a:rPr lang="hr-HR" sz="1900" dirty="0">
                <a:effectLst/>
                <a:latin typeface="Times New Roman" panose="02020603050405020304" pitchFamily="18" charset="0"/>
                <a:ea typeface="Calibri" panose="020F0502020204030204" pitchFamily="34" charset="0"/>
                <a:cs typeface="Times New Roman" panose="02020603050405020304" pitchFamily="18" charset="0"/>
              </a:rPr>
              <a:t>biti usklađen s pravilima državne potpore</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800"/>
              </a:spcAft>
              <a:buFont typeface="+mj-lt"/>
              <a:buAutoNum type="arabicPeriod"/>
            </a:pPr>
            <a:r>
              <a:rPr lang="hr-HR" sz="1900" dirty="0">
                <a:effectLst/>
                <a:latin typeface="Times New Roman" panose="02020603050405020304" pitchFamily="18" charset="0"/>
                <a:ea typeface="Calibri" panose="020F0502020204030204" pitchFamily="34" charset="0"/>
                <a:cs typeface="Times New Roman" panose="02020603050405020304" pitchFamily="18" charset="0"/>
              </a:rPr>
              <a:t>biti usklađen s europskim i nacionalnim primjenjivim zakonodavstvom koje se odnosi na predmetni projekt</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pic>
        <p:nvPicPr>
          <p:cNvPr id="4" name="Slika 3">
            <a:extLst>
              <a:ext uri="{FF2B5EF4-FFF2-40B4-BE49-F238E27FC236}">
                <a16:creationId xmlns:a16="http://schemas.microsoft.com/office/drawing/2014/main" id="{DF2FE34C-6DBE-5E30-4E4D-56F625B7D3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97083" cy="609697"/>
          </a:xfrm>
          <a:prstGeom prst="rect">
            <a:avLst/>
          </a:prstGeom>
        </p:spPr>
      </p:pic>
    </p:spTree>
    <p:extLst>
      <p:ext uri="{BB962C8B-B14F-4D97-AF65-F5344CB8AC3E}">
        <p14:creationId xmlns:p14="http://schemas.microsoft.com/office/powerpoint/2010/main" val="1688721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5A192499-E866-DD31-25DF-8B2AC1BE5456}"/>
              </a:ext>
            </a:extLst>
          </p:cNvPr>
          <p:cNvSpPr>
            <a:spLocks noGrp="1"/>
          </p:cNvSpPr>
          <p:nvPr>
            <p:ph idx="1"/>
          </p:nvPr>
        </p:nvSpPr>
        <p:spPr>
          <a:xfrm>
            <a:off x="150829" y="273378"/>
            <a:ext cx="11887200" cy="6466788"/>
          </a:xfrm>
        </p:spPr>
        <p:txBody>
          <a:bodyPr>
            <a:normAutofit/>
          </a:bodyPr>
          <a:lstStyle/>
          <a:p>
            <a:pPr marL="0" marR="0" lvl="0" indent="0" algn="just" defTabSz="914400" rtl="0" eaLnBrk="1" fontAlgn="auto" latinLnBrk="0" hangingPunct="1">
              <a:lnSpc>
                <a:spcPct val="90000"/>
              </a:lnSpc>
              <a:spcBef>
                <a:spcPts val="600"/>
              </a:spcBef>
              <a:spcAft>
                <a:spcPts val="600"/>
              </a:spcAft>
              <a:buClrTx/>
              <a:buSzTx/>
              <a:buNone/>
              <a:tabLst>
                <a:tab pos="270510" algn="l"/>
              </a:tabLst>
              <a:defRPr/>
            </a:pPr>
            <a:r>
              <a:rPr kumimoji="0" lang="hr-HR" sz="180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10. imati izrađenu svu </a:t>
            </a:r>
            <a:r>
              <a:rPr kumimoji="0" lang="hr-HR" sz="1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potrebnu dokumentaciju i/ili ishođene sve akte </a:t>
            </a:r>
            <a:r>
              <a:rPr kumimoji="0" lang="hr-HR" sz="180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od strane nadležnih upravnih tijela koja se odnosi na predmetno ulaganje sukladno svim primjenjivim propisima koji uređuju ta područja (područje gradnje i prostornog uređenja, zaštite okoliša, voda, šumarstva, obnovljivih izvora energije, veterinarstva i sva ostala primjenjiva područja). </a:t>
            </a:r>
            <a:endParaRPr kumimoji="0" lang="hr-HR" sz="1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44145" marR="0" lvl="0" indent="-228600" algn="just" defTabSz="914400" rtl="0" eaLnBrk="1" fontAlgn="auto" latinLnBrk="0" hangingPunct="1">
              <a:lnSpc>
                <a:spcPct val="90000"/>
              </a:lnSpc>
              <a:spcBef>
                <a:spcPts val="600"/>
              </a:spcBef>
              <a:spcAft>
                <a:spcPts val="600"/>
              </a:spcAft>
              <a:buClrTx/>
              <a:buSzTx/>
              <a:buFont typeface="Arial" panose="020B0604020202020204" pitchFamily="34" charset="0"/>
              <a:buNone/>
              <a:tabLst/>
              <a:defRPr/>
            </a:pPr>
            <a:r>
              <a:rPr kumimoji="0" lang="hr-HR" sz="180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Iznimno, u slučaju da korisnik u trenutku podnošenja zahtjeva za potporu na ovaj Natječaj </a:t>
            </a:r>
            <a:r>
              <a:rPr kumimoji="0" lang="hr-HR" sz="1800" i="0" u="sng"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nema ishođene akte </a:t>
            </a:r>
            <a:r>
              <a:rPr kumimoji="0" lang="hr-HR" sz="180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od strane nadležnih upravnih tijela, u skladu s prilogom I. ovog Natječaja, koji se odnose na predmetno ulaganje sukladno svim primjenjivim propisima koji uređuju ta područja, obvezan je iste ishoditi i dostaviti </a:t>
            </a:r>
            <a:r>
              <a:rPr kumimoji="0" lang="hr-HR" sz="1800" i="0" u="sng"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najkasnije tijekom postupka dodjele sredstava u Agenciju za plaćanja.   </a:t>
            </a:r>
            <a:endParaRPr kumimoji="0" lang="hr-HR" sz="1800"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lvl="0" indent="0" algn="just">
              <a:spcBef>
                <a:spcPts val="600"/>
              </a:spcBef>
              <a:spcAft>
                <a:spcPts val="600"/>
              </a:spcAft>
              <a:buNone/>
              <a:tabLst>
                <a:tab pos="180340" algn="l"/>
                <a:tab pos="270510" algn="l"/>
              </a:tabLs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11. korisnik mora biti </a:t>
            </a:r>
            <a:r>
              <a:rPr lang="hr-HR" sz="1800" u="sng" dirty="0">
                <a:effectLst/>
                <a:latin typeface="Times New Roman" panose="02020603050405020304" pitchFamily="18" charset="0"/>
                <a:ea typeface="Calibri" panose="020F0502020204030204" pitchFamily="34" charset="0"/>
                <a:cs typeface="Times New Roman" panose="02020603050405020304" pitchFamily="18" charset="0"/>
              </a:rPr>
              <a:t>vlasnik</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nekretnine koja je predmet ulaganja ili dokazati pravni interes nad nekretninom koja je predmet ulaganja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Bef>
                <a:spcPts val="600"/>
              </a:spcBef>
              <a:spcAft>
                <a:spcPts val="600"/>
              </a:spcAft>
              <a:buNone/>
              <a:tabLst>
                <a:tab pos="180340" algn="l"/>
              </a:tabLs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12. građevina koja je predmet ulaganja mora biti postojeća (legalna) u skladu s propisima kojima se uređuje gradnja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Bef>
                <a:spcPts val="600"/>
              </a:spcBef>
              <a:spcAft>
                <a:spcPts val="600"/>
              </a:spcAft>
              <a:buNone/>
              <a:tabLst>
                <a:tab pos="180340" algn="l"/>
              </a:tabLs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13. provodi se u naselju s najviše 25.000 stanovnika prema popisu DZS 2021.</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Bef>
                <a:spcPts val="600"/>
              </a:spcBef>
              <a:spcAft>
                <a:spcPts val="600"/>
              </a:spcAft>
              <a:buNone/>
              <a:tabLst>
                <a:tab pos="180340" algn="l"/>
              </a:tabLs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14. zahtjev za potporu mora biti dostavljen unutar roka te na način propisan Natječajem</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Bef>
                <a:spcPts val="600"/>
              </a:spcBef>
              <a:spcAft>
                <a:spcPts val="600"/>
              </a:spcAft>
              <a:buNone/>
              <a:tabLst>
                <a:tab pos="180340" algn="l"/>
              </a:tabLst>
            </a:pPr>
            <a:r>
              <a:rPr lang="hr-HR" sz="1800" dirty="0">
                <a:effectLst/>
                <a:latin typeface="Calibri" panose="020F0502020204030204" pitchFamily="34" charset="0"/>
                <a:ea typeface="Calibri" panose="020F0502020204030204" pitchFamily="34" charset="0"/>
                <a:cs typeface="Times New Roman" panose="02020603050405020304" pitchFamily="18" charset="0"/>
              </a:rPr>
              <a:t>15. uz </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Zahtjev za potporu potrebno je dostaviti svu dokumentaciju navedenu u Prilogu I. Dokumentacija potrebna prilikom podnošenja Zahtjeva za potporu na LAG natječaj</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Bef>
                <a:spcPts val="600"/>
              </a:spcBef>
              <a:spcAft>
                <a:spcPts val="600"/>
              </a:spcAft>
              <a:buNone/>
              <a:tabLst>
                <a:tab pos="180340" algn="l"/>
              </a:tabLst>
            </a:pPr>
            <a:r>
              <a:rPr lang="hr-HR" sz="1800" dirty="0">
                <a:effectLst/>
                <a:latin typeface="Calibri" panose="020F0502020204030204" pitchFamily="34" charset="0"/>
                <a:ea typeface="Calibri" panose="020F0502020204030204" pitchFamily="34" charset="0"/>
                <a:cs typeface="Times New Roman" panose="02020603050405020304" pitchFamily="18" charset="0"/>
              </a:rPr>
              <a:t>16. K</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orisnik i partneri (ako je primjenjivo) ispunjavaju sve uvjete propisane natječajem</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Bef>
                <a:spcPts val="600"/>
              </a:spcBef>
              <a:spcAft>
                <a:spcPts val="600"/>
              </a:spcAft>
              <a:buNone/>
              <a:tabLst>
                <a:tab pos="180340" algn="l"/>
              </a:tabLs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17. Projekt je usklađen s važećim zakonskim odredbama iz područja gradnje i prostornog uređenja, zakona o tržištu električne energije, zaštite okoliša i prirode, vlasništva nad nekretninama i ostalim primjenjivim područjima, što se dokazuje prijavnim obrascem i ostalom popratnom dokumentacijom  uz Zahtjev za  potporu.</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Bef>
                <a:spcPts val="600"/>
              </a:spcBef>
              <a:spcAft>
                <a:spcPts val="600"/>
              </a:spcAft>
              <a:buNone/>
              <a:tabLst>
                <a:tab pos="180340" algn="l"/>
              </a:tabLs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18. Aktivnosti navedene u Zahtjevu za potporu sukladne su prihvatljivim aktivnostima navedenima unutar LAG natječaja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dirty="0"/>
          </a:p>
        </p:txBody>
      </p:sp>
    </p:spTree>
    <p:extLst>
      <p:ext uri="{BB962C8B-B14F-4D97-AF65-F5344CB8AC3E}">
        <p14:creationId xmlns:p14="http://schemas.microsoft.com/office/powerpoint/2010/main" val="1980535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80820-C079-8ED9-209B-4AC83403D850}"/>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1EDE1B13-4B04-B0C4-1ADD-2C2C3FC858C8}"/>
              </a:ext>
            </a:extLst>
          </p:cNvPr>
          <p:cNvSpPr>
            <a:spLocks noGrp="1"/>
          </p:cNvSpPr>
          <p:nvPr>
            <p:ph idx="1"/>
          </p:nvPr>
        </p:nvSpPr>
        <p:spPr>
          <a:xfrm>
            <a:off x="160256" y="295276"/>
            <a:ext cx="11833624" cy="6456043"/>
          </a:xfrm>
        </p:spPr>
        <p:txBody>
          <a:bodyPr/>
          <a:lstStyle/>
          <a:p>
            <a:pPr marL="742950" lvl="1" indent="-285750" algn="ctr">
              <a:spcBef>
                <a:spcPts val="200"/>
              </a:spcBef>
              <a:spcAft>
                <a:spcPts val="1200"/>
              </a:spcAft>
              <a:buSzPts val="1200"/>
              <a:buFont typeface="Times New Roman" panose="02020603050405020304" pitchFamily="18" charset="0"/>
              <a:buAutoNum type="arabicPeriod"/>
            </a:pPr>
            <a:endParaRPr lang="hr-HR" sz="12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1" indent="0" algn="ctr">
              <a:spcBef>
                <a:spcPts val="200"/>
              </a:spcBef>
              <a:spcAft>
                <a:spcPts val="1200"/>
              </a:spcAft>
              <a:buSzPts val="1200"/>
              <a:buNone/>
            </a:pPr>
            <a:r>
              <a:rPr lang="hr-HR" sz="32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Vrsta prihvatljivih aktivnosti        </a:t>
            </a:r>
            <a:endParaRPr lang="hr-HR" sz="32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buNone/>
            </a:pP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Potpora se dodjeljuje u obliku </a:t>
            </a:r>
            <a:r>
              <a:rPr lang="hr-HR" sz="2000" b="1" dirty="0">
                <a:effectLst/>
                <a:latin typeface="Times New Roman" panose="02020603050405020304" pitchFamily="18" charset="0"/>
                <a:ea typeface="Calibri" panose="020F0502020204030204" pitchFamily="34" charset="0"/>
                <a:cs typeface="Times New Roman" panose="02020603050405020304" pitchFamily="18" charset="0"/>
              </a:rPr>
              <a:t>bespovratnih financijskih sredstava </a:t>
            </a: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za sljedeće prihvatljive aktivnosti u svrhu modernizacije ruralne društveno-ekonomske infrastrukture, te pokretanja, poboljšanja ili proširenja lokalnih usluga za ruralno stanovništvo.</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Prihvatljive vrste projekata koje uključuju građenje (uključujući rekonstrukciju i/ili adaptaciju) i/ili opremanje, edukacijsko-informativne aktivnosti, promotivne aktivnosti, u svrhu:</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Times New Roman" panose="02020603050405020304" pitchFamily="18" charset="0"/>
              <a:buChar char="-"/>
            </a:pPr>
            <a:r>
              <a:rPr lang="hr-HR" sz="2000" b="1" u="sng" dirty="0">
                <a:effectLst/>
                <a:latin typeface="Times New Roman" panose="02020603050405020304" pitchFamily="18" charset="0"/>
                <a:ea typeface="Calibri" panose="020F0502020204030204" pitchFamily="34" charset="0"/>
                <a:cs typeface="Times New Roman" panose="02020603050405020304" pitchFamily="18" charset="0"/>
              </a:rPr>
              <a:t>Kulturno-društvene namjene</a:t>
            </a:r>
            <a:r>
              <a:rPr lang="hr-HR"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(društveni dom, kulturni centar, knjižnica, muzej, javni prostori na otvorenom tipa: park, trg, groblje, vanjski i unutarnji prostori neprofitnih organizacija koje se bave kulturno društvenim aktivnostima)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Times New Roman" panose="02020603050405020304" pitchFamily="18" charset="0"/>
              <a:buChar char="-"/>
            </a:pPr>
            <a:r>
              <a:rPr lang="hr-HR" sz="2000" b="1" u="sng" dirty="0">
                <a:effectLst/>
                <a:latin typeface="Times New Roman" panose="02020603050405020304" pitchFamily="18" charset="0"/>
                <a:ea typeface="Calibri" panose="020F0502020204030204" pitchFamily="34" charset="0"/>
                <a:cs typeface="Times New Roman" panose="02020603050405020304" pitchFamily="18" charset="0"/>
              </a:rPr>
              <a:t>Obrazovni-odgojne namjene </a:t>
            </a: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(dječji vrtić, škola, ustanove i udruge za djecu s posebnim odgojno obrazovnim potrebama, ustanove za nezbrinutu djecu, vanjski i unutarnji prostori neprofitnih organizacija koje se bave obrazovno-odgojnim aktivnostima)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Times New Roman" panose="02020603050405020304" pitchFamily="18" charset="0"/>
              <a:buChar char="-"/>
            </a:pPr>
            <a:r>
              <a:rPr lang="hr-HR" sz="2000" b="1" u="sng" dirty="0">
                <a:effectLst/>
                <a:latin typeface="Times New Roman" panose="02020603050405020304" pitchFamily="18" charset="0"/>
                <a:ea typeface="Calibri" panose="020F0502020204030204" pitchFamily="34" charset="0"/>
                <a:cs typeface="Times New Roman" panose="02020603050405020304" pitchFamily="18" charset="0"/>
              </a:rPr>
              <a:t>Sportsko-rekreativnu namjenu </a:t>
            </a: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(sportska građevina, sportska borilišta, sportski tereni, vanjski i unutarnji prostori neprofitnih organizacija koje se bave sportsko-rekreativnim aktivnostima)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Times New Roman" panose="02020603050405020304" pitchFamily="18" charset="0"/>
              <a:buChar char="-"/>
            </a:pPr>
            <a:r>
              <a:rPr lang="hr-HR" sz="2000" b="1" u="sng" dirty="0">
                <a:effectLst/>
                <a:latin typeface="Times New Roman" panose="02020603050405020304" pitchFamily="18" charset="0"/>
                <a:ea typeface="Calibri" panose="020F0502020204030204" pitchFamily="34" charset="0"/>
                <a:cs typeface="Times New Roman" panose="02020603050405020304" pitchFamily="18" charset="0"/>
              </a:rPr>
              <a:t>Rekreacijsku namjenu </a:t>
            </a: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(dječje igralište, rekreacijski parkovi, vanjski i unutarnji prostori neprofitnih organizacija koje se bave rekreacijskim aktivnostima)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pic>
        <p:nvPicPr>
          <p:cNvPr id="4" name="Slika 3">
            <a:extLst>
              <a:ext uri="{FF2B5EF4-FFF2-40B4-BE49-F238E27FC236}">
                <a16:creationId xmlns:a16="http://schemas.microsoft.com/office/drawing/2014/main" id="{5151CAF9-37BB-85D9-F188-53AD37E686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97083" cy="609697"/>
          </a:xfrm>
          <a:prstGeom prst="rect">
            <a:avLst/>
          </a:prstGeom>
        </p:spPr>
      </p:pic>
    </p:spTree>
    <p:extLst>
      <p:ext uri="{BB962C8B-B14F-4D97-AF65-F5344CB8AC3E}">
        <p14:creationId xmlns:p14="http://schemas.microsoft.com/office/powerpoint/2010/main" val="3916845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2DFA5062-878D-5033-BEF7-87FF05377774}"/>
              </a:ext>
            </a:extLst>
          </p:cNvPr>
          <p:cNvSpPr>
            <a:spLocks noGrp="1"/>
          </p:cNvSpPr>
          <p:nvPr>
            <p:ph idx="1"/>
          </p:nvPr>
        </p:nvSpPr>
        <p:spPr>
          <a:xfrm>
            <a:off x="320040" y="3986992"/>
            <a:ext cx="11643360" cy="2810731"/>
          </a:xfrm>
        </p:spPr>
        <p:txBody>
          <a:bodyPr>
            <a:normAutofit/>
          </a:bodyPr>
          <a:lstStyle/>
          <a:p>
            <a:pPr algn="just">
              <a:buNone/>
            </a:pPr>
            <a:endParaRPr lang="hr-H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U sklopu građevina prihvatljivo je ulaganje u sustav za proizvodnju energije iz obnovljivih izvora za vlastite potrebe, s pripadajućom opremom i infrastrukturom.</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NAPOMENA: marketinški/promotivne aktivnosti i edukacijsko/informativne aktivnosti </a:t>
            </a:r>
            <a:r>
              <a:rPr lang="hr-HR" sz="1800" b="1" dirty="0">
                <a:effectLst/>
                <a:latin typeface="Times New Roman" panose="02020603050405020304" pitchFamily="18" charset="0"/>
                <a:ea typeface="Calibri" panose="020F0502020204030204" pitchFamily="34" charset="0"/>
                <a:cs typeface="Times New Roman" panose="02020603050405020304" pitchFamily="18" charset="0"/>
              </a:rPr>
              <a:t>ne mogu biti jedine aktivnosti </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u projektu, odnosno moraju biti u kombinaciji s jednom od ostalih aktivnosti</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hr-HR" sz="1800" dirty="0">
                <a:effectLst/>
                <a:latin typeface="Times New Roman" panose="02020603050405020304" pitchFamily="18" charset="0"/>
                <a:ea typeface="Calibri" panose="020F0502020204030204" pitchFamily="34" charset="0"/>
                <a:cs typeface="Times New Roman" panose="02020603050405020304" pitchFamily="18" charset="0"/>
              </a:rPr>
              <a:t>Obavezni elementi informiranja i vidljivosti navedeni su u Prilogu 4 Pravilnika o provedbi lokalnih razvojnih strategija unutar intervencije 77.06. „Potpora LEADER (CLLD) pristupu iz Strateškog plana zajedničke poljoprivredne politike Republike Hrvatske 2023.-2027. (NN br. 113/2024; u daljnjem tekstu Pravilnik).</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pic>
        <p:nvPicPr>
          <p:cNvPr id="4" name="Slika 3">
            <a:extLst>
              <a:ext uri="{FF2B5EF4-FFF2-40B4-BE49-F238E27FC236}">
                <a16:creationId xmlns:a16="http://schemas.microsoft.com/office/drawing/2014/main" id="{CADCC53F-7FFC-76C2-B7E0-9FE8FF50E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 y="60276"/>
            <a:ext cx="1097083" cy="609697"/>
          </a:xfrm>
          <a:prstGeom prst="rect">
            <a:avLst/>
          </a:prstGeom>
        </p:spPr>
      </p:pic>
      <p:graphicFrame>
        <p:nvGraphicFramePr>
          <p:cNvPr id="6" name="Tablica 5">
            <a:extLst>
              <a:ext uri="{FF2B5EF4-FFF2-40B4-BE49-F238E27FC236}">
                <a16:creationId xmlns:a16="http://schemas.microsoft.com/office/drawing/2014/main" id="{FF4853FF-8D1D-C373-1874-E620233C3B70}"/>
              </a:ext>
            </a:extLst>
          </p:cNvPr>
          <p:cNvGraphicFramePr>
            <a:graphicFrameLocks noGrp="1"/>
          </p:cNvGraphicFramePr>
          <p:nvPr>
            <p:extLst>
              <p:ext uri="{D42A27DB-BD31-4B8C-83A1-F6EECF244321}">
                <p14:modId xmlns:p14="http://schemas.microsoft.com/office/powerpoint/2010/main" val="3151126047"/>
              </p:ext>
            </p:extLst>
          </p:nvPr>
        </p:nvGraphicFramePr>
        <p:xfrm>
          <a:off x="1508760" y="426721"/>
          <a:ext cx="9616440" cy="3560272"/>
        </p:xfrm>
        <a:graphic>
          <a:graphicData uri="http://schemas.openxmlformats.org/drawingml/2006/table">
            <a:tbl>
              <a:tblPr firstRow="1" firstCol="1" bandRow="1"/>
              <a:tblGrid>
                <a:gridCol w="2322636">
                  <a:extLst>
                    <a:ext uri="{9D8B030D-6E8A-4147-A177-3AD203B41FA5}">
                      <a16:colId xmlns:a16="http://schemas.microsoft.com/office/drawing/2014/main" val="42048163"/>
                    </a:ext>
                  </a:extLst>
                </a:gridCol>
                <a:gridCol w="7293804">
                  <a:extLst>
                    <a:ext uri="{9D8B030D-6E8A-4147-A177-3AD203B41FA5}">
                      <a16:colId xmlns:a16="http://schemas.microsoft.com/office/drawing/2014/main" val="3117148614"/>
                    </a:ext>
                  </a:extLst>
                </a:gridCol>
              </a:tblGrid>
              <a:tr h="346283">
                <a:tc>
                  <a:txBody>
                    <a:bodyPr/>
                    <a:lstStyle/>
                    <a:p>
                      <a:pPr algn="ctr">
                        <a:lnSpc>
                          <a:spcPct val="107000"/>
                        </a:lnSpc>
                        <a:buNone/>
                      </a:pPr>
                      <a:r>
                        <a:rPr lang="hr-H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LAG intervencija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l">
                        <a:lnSpc>
                          <a:spcPct val="107000"/>
                        </a:lnSpc>
                        <a:buNone/>
                      </a:pPr>
                      <a:r>
                        <a:rPr lang="hr-HR"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Prihvatljive aktivnosti: </a:t>
                      </a:r>
                      <a:endParaRPr lang="hr-H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3620500"/>
                  </a:ext>
                </a:extLst>
              </a:tr>
              <a:tr h="3067477">
                <a:tc>
                  <a:txBody>
                    <a:bodyPr/>
                    <a:lstStyle/>
                    <a:p>
                      <a:pPr algn="ctr">
                        <a:lnSpc>
                          <a:spcPct val="107000"/>
                        </a:lnSpc>
                        <a:buNone/>
                      </a:pPr>
                      <a:r>
                        <a:rPr lang="hr-H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2.1.1. Potpora razvoju društveno-ekonomske infrastrukture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42900" lvl="0" indent="-342900" algn="just">
                        <a:lnSpc>
                          <a:spcPct val="107000"/>
                        </a:lnSpc>
                        <a:buFont typeface="+mj-lt"/>
                        <a:buAutoNum type="arabicPeriod"/>
                        <a:tabLst>
                          <a:tab pos="206375" algn="l"/>
                        </a:tabLst>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građenje (uključujući rekonstrukciju i/ili adaptaciju) i/ili opremanje vanjskih i unutarnjih prostora javno dostupnih sadržaja na ruralnom području, sukladno prihvatljivim vrstama projekata,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tabLst>
                          <a:tab pos="206375" algn="l"/>
                        </a:tabLst>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kupnja opreme, gospodarskih vozila,  strojeva i alata,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tabLst>
                          <a:tab pos="206375" algn="l"/>
                        </a:tabLst>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digitalizacija,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tabLst>
                          <a:tab pos="206375" algn="l"/>
                        </a:tabLst>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marketinške-promotivne aktivnosti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tabLst>
                          <a:tab pos="206375" algn="l"/>
                        </a:tabLst>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edukacijsko-informativne aktivnosti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tabLst>
                          <a:tab pos="206375" algn="l"/>
                        </a:tabLst>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ulaganje u sustave za proizvodnju energije iz obnovljivih izvora za vlastite potrebe, s pripadajućom opremom i infrastrukturom,</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tabLst>
                          <a:tab pos="206375" algn="l"/>
                        </a:tabLst>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Opći troškovi sukladno članku 15. Pravilnika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206375" algn="just">
                        <a:lnSpc>
                          <a:spcPct val="107000"/>
                        </a:lnSpc>
                        <a:buNone/>
                        <a:tabLst>
                          <a:tab pos="206375" algn="l"/>
                        </a:tabLst>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022614"/>
                  </a:ext>
                </a:extLst>
              </a:tr>
            </a:tbl>
          </a:graphicData>
        </a:graphic>
      </p:graphicFrame>
    </p:spTree>
    <p:extLst>
      <p:ext uri="{BB962C8B-B14F-4D97-AF65-F5344CB8AC3E}">
        <p14:creationId xmlns:p14="http://schemas.microsoft.com/office/powerpoint/2010/main" val="612521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9BF5B-AD39-BE42-D847-A6DCFE519CF9}"/>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77F32D28-2350-2C43-40C3-ED58559C8645}"/>
              </a:ext>
            </a:extLst>
          </p:cNvPr>
          <p:cNvSpPr>
            <a:spLocks noGrp="1"/>
          </p:cNvSpPr>
          <p:nvPr>
            <p:ph idx="1"/>
          </p:nvPr>
        </p:nvSpPr>
        <p:spPr>
          <a:xfrm>
            <a:off x="304800" y="502920"/>
            <a:ext cx="11582400" cy="5943600"/>
          </a:xfrm>
        </p:spPr>
        <p:txBody>
          <a:bodyPr>
            <a:noAutofit/>
          </a:bodyPr>
          <a:lstStyle/>
          <a:p>
            <a:pPr marL="457200" lvl="1" indent="0" algn="ctr">
              <a:spcBef>
                <a:spcPts val="200"/>
              </a:spcBef>
              <a:spcAft>
                <a:spcPts val="1200"/>
              </a:spcAft>
              <a:buSzPts val="1200"/>
              <a:buNone/>
            </a:pPr>
            <a:r>
              <a:rPr lang="hr-HR" sz="20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Neprihvatljivost troškova</a:t>
            </a:r>
            <a:endParaRPr lang="hr-HR" sz="20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buNone/>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  okviru Natječaja sljedeći troškovi su neprihvatljivi za sufinanciranje: </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porez na dodanu vrijednost (PDV) u slučaju da je korisnik porezni obveznik upisan u registar obveznika PDV-a te ima pravo na odbitak pretporeza (PDV-a),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drugi porezi te propisane naknade i doprinosi, osim ako korisniku porezi i doprinosi nisu povrativi,</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228600" algn="l"/>
              </a:tabLst>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kamate i ostali financijski troškovi (troškovi za vođenje računa, tečajne razlike, troškovi garancije, troškovi kredita i sl.),</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rabljena vozila, plovila,  oprema, strojevi, alati i ostala materijalna imovina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vozila, osim gospodarskih vozila,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svi troškovi amortizacije, </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troškovi vezani uz ugovor o leasingu, kao što su marža davatelja leasinga, troškovi kredita i refinanciranja kamata, režijski troškovi i troškovi osiguranja,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troškovi vlastitog rada,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operativni troškovi (sirovine, materijali, energija, režijski troškovi i slično, a koji su vezani  za operativno poslovanje korisnika),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228600" algn="l"/>
              </a:tabLst>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plaće i druge naknade osoba koje nisu povezane s projektom za kojeg se odobrava potpora, </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sz="2000" dirty="0"/>
          </a:p>
        </p:txBody>
      </p:sp>
      <p:pic>
        <p:nvPicPr>
          <p:cNvPr id="4" name="Slika 3">
            <a:extLst>
              <a:ext uri="{FF2B5EF4-FFF2-40B4-BE49-F238E27FC236}">
                <a16:creationId xmlns:a16="http://schemas.microsoft.com/office/drawing/2014/main" id="{48374B96-4052-9AEB-6BF9-6C96BC0A02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3459563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ED6EF-8B0D-BB48-2802-88CE01034654}"/>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BC4B91FA-FCD5-54F8-E3F4-8C89284D962D}"/>
              </a:ext>
            </a:extLst>
          </p:cNvPr>
          <p:cNvSpPr>
            <a:spLocks noGrp="1"/>
          </p:cNvSpPr>
          <p:nvPr>
            <p:ph idx="1"/>
          </p:nvPr>
        </p:nvSpPr>
        <p:spPr>
          <a:xfrm>
            <a:off x="304800" y="1065229"/>
            <a:ext cx="11582400" cy="5716667"/>
          </a:xfrm>
        </p:spPr>
        <p:txBody>
          <a:bodyPr>
            <a:normAutofit/>
          </a:bodyPr>
          <a:lstStyle/>
          <a:p>
            <a:pPr marL="342900" lvl="0" indent="-342900" algn="just">
              <a:buFont typeface="Symbol" panose="05050102010706020507" pitchFamily="18" charset="2"/>
              <a:buChar char=""/>
              <a:tabLst>
                <a:tab pos="228600" algn="l"/>
              </a:tabLst>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novčane kazne, financijske kazne i troškovi sudskih postupaka,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228600" algn="l"/>
              </a:tabLst>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plaćanje gotovim novcem (u gotovini), osim za troškove u okviru službenih putovanja izravno povezanih s provedbom projekta (troškovi javnog prijevoza, troškovi trajekta, cestarine, mostarine i slični troškovi),</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228600" algn="l"/>
              </a:tabLst>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nabava putem financijskog ili operativnog leasinga,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228600" algn="l"/>
              </a:tabLst>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neodobreni troškovi,</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228600" algn="l"/>
              </a:tabLst>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ulaganja u pošumljavanje koja nisu usklađena s okolišnim i klimatskim ciljevima u skladu s načelima održivoga gospodarenja šumama, kako su razvijena u paneuropskim smjernicama za pošumljavanje i ponovno pošumljavanje,</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kupnja zemljišta i građevina radi realizacije projekta, iznad 10% vrijednosti ukupno prihvatljivih troškova projekta (bez općih troškova),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228600" algn="l"/>
              </a:tabLst>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nematerijalna imovina koja nije i neće ostati povezana s projektom za kojeg se odobrava potpora,</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228600" algn="l"/>
              </a:tabLst>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zakup ili najam, </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228600" algn="l"/>
              </a:tabLst>
            </a:pPr>
            <a:r>
              <a:rPr lang="hr-H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nepredviđeni radovi u gradnji i ostali nepredviđeni troškovi (vantroškovnički radovi).</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sz="2400" dirty="0"/>
          </a:p>
        </p:txBody>
      </p:sp>
      <p:pic>
        <p:nvPicPr>
          <p:cNvPr id="4" name="Slika 3">
            <a:extLst>
              <a:ext uri="{FF2B5EF4-FFF2-40B4-BE49-F238E27FC236}">
                <a16:creationId xmlns:a16="http://schemas.microsoft.com/office/drawing/2014/main" id="{132F42C0-2238-4CE7-B97C-656C987205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1175013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DCF7B-4E7D-4A7E-12C3-F576A89DC83B}"/>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BB13808D-0A9C-ACF9-3A9A-C9FAE1D726FE}"/>
              </a:ext>
            </a:extLst>
          </p:cNvPr>
          <p:cNvSpPr>
            <a:spLocks noGrp="1"/>
          </p:cNvSpPr>
          <p:nvPr>
            <p:ph idx="1"/>
          </p:nvPr>
        </p:nvSpPr>
        <p:spPr>
          <a:xfrm>
            <a:off x="838200" y="1021080"/>
            <a:ext cx="10515600" cy="5541644"/>
          </a:xfrm>
        </p:spPr>
        <p:txBody>
          <a:bodyPr/>
          <a:lstStyle/>
          <a:p>
            <a:pPr algn="just">
              <a:spcBef>
                <a:spcPts val="600"/>
              </a:spcBef>
              <a:spcAft>
                <a:spcPts val="600"/>
              </a:spcAft>
              <a:buNone/>
              <a:tabLst>
                <a:tab pos="675640" algn="l"/>
              </a:tabLst>
            </a:pPr>
            <a:r>
              <a:rPr lang="hr-HR" sz="1800" b="1" u="sng" dirty="0">
                <a:effectLst/>
                <a:latin typeface="Times New Roman" panose="02020603050405020304" pitchFamily="18" charset="0"/>
                <a:ea typeface="Calibri" panose="020F0502020204030204" pitchFamily="34" charset="0"/>
                <a:cs typeface="Times New Roman" panose="02020603050405020304" pitchFamily="18" charset="0"/>
              </a:rPr>
              <a:t>Opći troškovi vezani uz pripremu i provedbu projekta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tabLst>
                <a:tab pos="675640" algn="l"/>
              </a:tabLs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Opći troškovi prihvatljivi su do 10% vrijednosti ukupno prihvatljivih troškova projekta, ali ne više od 10.000 EUR, od kojih su:</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buFont typeface="+mj-lt"/>
              <a:buAutoNum type="alphaLcParenR"/>
              <a:tabLst>
                <a:tab pos="90170" algn="l"/>
              </a:tabLst>
            </a:pPr>
            <a:r>
              <a:rPr lang="hr-HR" sz="1800" u="sng" dirty="0">
                <a:effectLst/>
                <a:latin typeface="Times New Roman" panose="02020603050405020304" pitchFamily="18" charset="0"/>
                <a:ea typeface="Times New Roman" panose="02020603050405020304" pitchFamily="18" charset="0"/>
                <a:cs typeface="Times New Roman" panose="02020603050405020304" pitchFamily="18" charset="0"/>
              </a:rPr>
              <a:t>troškovi savjetodavnih (konzultantskih) usluga </a:t>
            </a:r>
            <a:r>
              <a:rPr lang="hr-HR" sz="1800" dirty="0">
                <a:effectLst/>
                <a:latin typeface="Times New Roman" panose="02020603050405020304" pitchFamily="18" charset="0"/>
                <a:ea typeface="Times New Roman" panose="02020603050405020304" pitchFamily="18" charset="0"/>
                <a:cs typeface="Times New Roman" panose="02020603050405020304" pitchFamily="18" charset="0"/>
              </a:rPr>
              <a:t>u svrhu pripreme dokumentacije za prijavu na LAG natječaj, prihvatljivi su u iznosu </a:t>
            </a:r>
            <a:r>
              <a:rPr lang="hr-HR" sz="1800" b="1" dirty="0">
                <a:effectLst/>
                <a:latin typeface="Times New Roman" panose="02020603050405020304" pitchFamily="18" charset="0"/>
                <a:ea typeface="Times New Roman" panose="02020603050405020304" pitchFamily="18" charset="0"/>
                <a:cs typeface="Times New Roman" panose="02020603050405020304" pitchFamily="18" charset="0"/>
              </a:rPr>
              <a:t>do 2%</a:t>
            </a:r>
            <a:r>
              <a:rPr lang="hr-HR" sz="1800" dirty="0">
                <a:effectLst/>
                <a:latin typeface="Times New Roman" panose="02020603050405020304" pitchFamily="18" charset="0"/>
                <a:ea typeface="Times New Roman" panose="02020603050405020304" pitchFamily="18" charset="0"/>
                <a:cs typeface="Times New Roman" panose="02020603050405020304" pitchFamily="18" charset="0"/>
              </a:rPr>
              <a:t> od ukupno prihvatljivih troškova projekta bez općih troškova, ali </a:t>
            </a:r>
            <a:r>
              <a:rPr lang="hr-HR" sz="1800" b="1" dirty="0">
                <a:effectLst/>
                <a:latin typeface="Times New Roman" panose="02020603050405020304" pitchFamily="18" charset="0"/>
                <a:ea typeface="Times New Roman" panose="02020603050405020304" pitchFamily="18" charset="0"/>
                <a:cs typeface="Times New Roman" panose="02020603050405020304" pitchFamily="18" charset="0"/>
              </a:rPr>
              <a:t>ne više od 5.000 EUR </a:t>
            </a:r>
            <a:endParaRPr lang="hr-HR"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buFont typeface="+mj-lt"/>
              <a:buAutoNum type="alphaLcParenR"/>
              <a:tabLst>
                <a:tab pos="90170" algn="l"/>
              </a:tabLst>
            </a:pPr>
            <a:r>
              <a:rPr lang="hr-HR" sz="1800" dirty="0">
                <a:effectLst/>
                <a:latin typeface="Times New Roman" panose="02020603050405020304" pitchFamily="18" charset="0"/>
                <a:ea typeface="Times New Roman" panose="02020603050405020304" pitchFamily="18" charset="0"/>
                <a:cs typeface="Times New Roman" panose="02020603050405020304" pitchFamily="18" charset="0"/>
              </a:rPr>
              <a:t>troškovi projektno – tehničke dokumentacije, geodetskih usluga, elaborata i certifikata, trošak projektantskog i stručnog nadzora, troškovi vođenja/upravljanja projektom te troškovi provedbe projekta, uključujući pripremu i provedbu postupaka nabave, prihvatljivi su u iznosu koji čini razliku zbroja troškova navedenih u podstavku a) ovoga stavka i gornje granice od 10% od ukupno prihvatljivih troškova projekta bez općih troškova.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dirty="0"/>
          </a:p>
        </p:txBody>
      </p:sp>
      <p:pic>
        <p:nvPicPr>
          <p:cNvPr id="4" name="Slika 3">
            <a:extLst>
              <a:ext uri="{FF2B5EF4-FFF2-40B4-BE49-F238E27FC236}">
                <a16:creationId xmlns:a16="http://schemas.microsoft.com/office/drawing/2014/main" id="{5028DDDE-C5EC-8A53-831B-E9212365DD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2277234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061D44-20C8-AAEA-2E1E-65E49281F2A7}"/>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9FDB3734-4BA5-472D-8298-A57DB2EA440F}"/>
              </a:ext>
            </a:extLst>
          </p:cNvPr>
          <p:cNvSpPr>
            <a:spLocks noGrp="1"/>
          </p:cNvSpPr>
          <p:nvPr>
            <p:ph type="title"/>
          </p:nvPr>
        </p:nvSpPr>
        <p:spPr>
          <a:xfrm>
            <a:off x="304800" y="1"/>
            <a:ext cx="11049000" cy="904972"/>
          </a:xfrm>
        </p:spPr>
        <p:txBody>
          <a:bodyPr/>
          <a:lstStyle/>
          <a:p>
            <a:pPr algn="ctr"/>
            <a:r>
              <a:rPr lang="hr-HR" dirty="0"/>
              <a:t>Kriteriji odabira projekta</a:t>
            </a:r>
          </a:p>
        </p:txBody>
      </p:sp>
      <p:pic>
        <p:nvPicPr>
          <p:cNvPr id="5" name="Rezervirano mjesto sadržaja 4">
            <a:extLst>
              <a:ext uri="{FF2B5EF4-FFF2-40B4-BE49-F238E27FC236}">
                <a16:creationId xmlns:a16="http://schemas.microsoft.com/office/drawing/2014/main" id="{EFE73125-52EE-E361-7541-4A81F1532D43}"/>
              </a:ext>
            </a:extLst>
          </p:cNvPr>
          <p:cNvPicPr>
            <a:picLocks noGrp="1" noChangeAspect="1"/>
          </p:cNvPicPr>
          <p:nvPr>
            <p:ph idx="1"/>
          </p:nvPr>
        </p:nvPicPr>
        <p:blipFill>
          <a:blip r:embed="rId2"/>
          <a:stretch>
            <a:fillRect/>
          </a:stretch>
        </p:blipFill>
        <p:spPr>
          <a:xfrm>
            <a:off x="1569996" y="904972"/>
            <a:ext cx="8528949" cy="5953027"/>
          </a:xfrm>
          <a:prstGeom prst="rect">
            <a:avLst/>
          </a:prstGeom>
        </p:spPr>
      </p:pic>
      <p:pic>
        <p:nvPicPr>
          <p:cNvPr id="4" name="Slika 3">
            <a:extLst>
              <a:ext uri="{FF2B5EF4-FFF2-40B4-BE49-F238E27FC236}">
                <a16:creationId xmlns:a16="http://schemas.microsoft.com/office/drawing/2014/main" id="{EE1ADE62-DFDE-5ECD-52FB-A5C35F8423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183563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7E2E69D-3E55-36DE-A11C-61FDF0FDB527}"/>
              </a:ext>
            </a:extLst>
          </p:cNvPr>
          <p:cNvSpPr>
            <a:spLocks noGrp="1"/>
          </p:cNvSpPr>
          <p:nvPr>
            <p:ph type="ctrTitle"/>
          </p:nvPr>
        </p:nvSpPr>
        <p:spPr>
          <a:xfrm>
            <a:off x="820132" y="1"/>
            <a:ext cx="9847868" cy="904972"/>
          </a:xfrm>
        </p:spPr>
        <p:txBody>
          <a:bodyPr>
            <a:normAutofit fontScale="90000"/>
          </a:bodyPr>
          <a:lstStyle/>
          <a:p>
            <a:r>
              <a:rPr lang="hr-HR" dirty="0"/>
              <a:t>PREDMET NATJEČAJA</a:t>
            </a:r>
          </a:p>
        </p:txBody>
      </p:sp>
      <p:sp>
        <p:nvSpPr>
          <p:cNvPr id="3" name="Podnaslov 2">
            <a:extLst>
              <a:ext uri="{FF2B5EF4-FFF2-40B4-BE49-F238E27FC236}">
                <a16:creationId xmlns:a16="http://schemas.microsoft.com/office/drawing/2014/main" id="{2A69A6E7-16B3-A32B-D827-2DCD24809C91}"/>
              </a:ext>
            </a:extLst>
          </p:cNvPr>
          <p:cNvSpPr>
            <a:spLocks noGrp="1"/>
          </p:cNvSpPr>
          <p:nvPr>
            <p:ph type="subTitle" idx="1"/>
          </p:nvPr>
        </p:nvSpPr>
        <p:spPr>
          <a:xfrm>
            <a:off x="304800" y="1200248"/>
            <a:ext cx="11521439" cy="5078632"/>
          </a:xfrm>
        </p:spPr>
        <p:txBody>
          <a:bodyPr>
            <a:normAutofit fontScale="92500"/>
          </a:bodyPr>
          <a:lstStyle/>
          <a:p>
            <a:pPr marL="285750" indent="-285750" algn="just">
              <a:buFontTx/>
              <a:buChar char="-"/>
            </a:pPr>
            <a:r>
              <a:rPr lang="hr-HR" dirty="0">
                <a:effectLst/>
                <a:latin typeface="Times New Roman" panose="02020603050405020304" pitchFamily="18" charset="0"/>
                <a:ea typeface="Times New Roman" panose="02020603050405020304" pitchFamily="18" charset="0"/>
                <a:cs typeface="Times New Roman" panose="02020603050405020304" pitchFamily="18" charset="0"/>
              </a:rPr>
              <a:t>Svrha ovog Natječaja je prioritetan doprinos potrebama područja LAG-a koje se odnose na intervenciju 2.1.1. Potpora razvoju društveno-ekonomske infrastrukture, </a:t>
            </a:r>
            <a:endParaRPr lang="hr-HR" dirty="0">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Tx/>
              <a:buChar char="-"/>
            </a:pPr>
            <a:r>
              <a:rPr lang="hr-HR" dirty="0">
                <a:effectLst/>
                <a:latin typeface="Times New Roman" panose="02020603050405020304" pitchFamily="18" charset="0"/>
                <a:ea typeface="Times New Roman" panose="02020603050405020304" pitchFamily="18" charset="0"/>
                <a:cs typeface="Times New Roman" panose="02020603050405020304" pitchFamily="18" charset="0"/>
              </a:rPr>
              <a:t>Cilj intervencije je unaprjeđenja kvalitete života u ruralnim sredinama kroz poboljšanje infrastrukture i pružanje novih ili unaprjeđenih lokalnih usluga. </a:t>
            </a:r>
          </a:p>
          <a:p>
            <a:pPr marL="285750" indent="-285750" algn="just">
              <a:buFontTx/>
              <a:buChar char="-"/>
            </a:pPr>
            <a:r>
              <a:rPr lang="hr-HR" dirty="0">
                <a:effectLst/>
                <a:latin typeface="Times New Roman" panose="02020603050405020304" pitchFamily="18" charset="0"/>
                <a:ea typeface="Times New Roman" panose="02020603050405020304" pitchFamily="18" charset="0"/>
                <a:cs typeface="Times New Roman" panose="02020603050405020304" pitchFamily="18" charset="0"/>
              </a:rPr>
              <a:t>Pokretanjem, poboljšanjem ili proširenjem lokalnih usluga za ruralno stanovništvo stvaraju se nove mogućnosti i potiče se razvoj </a:t>
            </a:r>
            <a:r>
              <a:rPr lang="hr-HR" b="1" dirty="0">
                <a:effectLst/>
                <a:latin typeface="Times New Roman" panose="02020603050405020304" pitchFamily="18" charset="0"/>
                <a:ea typeface="Times New Roman" panose="02020603050405020304" pitchFamily="18" charset="0"/>
                <a:cs typeface="Times New Roman" panose="02020603050405020304" pitchFamily="18" charset="0"/>
              </a:rPr>
              <a:t>društvenog života, obrazovanja, kulture i sporta</a:t>
            </a:r>
            <a:r>
              <a:rPr lang="hr-HR" dirty="0">
                <a:effectLst/>
                <a:latin typeface="Times New Roman" panose="02020603050405020304" pitchFamily="18" charset="0"/>
                <a:ea typeface="Times New Roman" panose="02020603050405020304" pitchFamily="18" charset="0"/>
                <a:cs typeface="Times New Roman" panose="02020603050405020304" pitchFamily="18" charset="0"/>
              </a:rPr>
              <a:t>, što uključuje:</a:t>
            </a:r>
          </a:p>
          <a:p>
            <a:pPr algn="just"/>
            <a:r>
              <a:rPr lang="hr-HR" dirty="0">
                <a:latin typeface="Times New Roman" panose="02020603050405020304" pitchFamily="18" charset="0"/>
                <a:ea typeface="Times New Roman" panose="02020603050405020304" pitchFamily="18" charset="0"/>
                <a:cs typeface="Times New Roman" panose="02020603050405020304" pitchFamily="18" charset="0"/>
              </a:rPr>
              <a:t>	- </a:t>
            </a:r>
            <a:r>
              <a:rPr lang="hr-HR" dirty="0">
                <a:effectLst/>
                <a:latin typeface="Times New Roman" panose="02020603050405020304" pitchFamily="18" charset="0"/>
                <a:ea typeface="Times New Roman" panose="02020603050405020304" pitchFamily="18" charset="0"/>
                <a:cs typeface="Times New Roman" panose="02020603050405020304" pitchFamily="18" charset="0"/>
              </a:rPr>
              <a:t>osnaživanje civilnog društva, </a:t>
            </a:r>
          </a:p>
          <a:p>
            <a:pPr algn="just"/>
            <a:r>
              <a:rPr lang="hr-HR" dirty="0">
                <a:latin typeface="Times New Roman" panose="02020603050405020304" pitchFamily="18" charset="0"/>
                <a:ea typeface="Times New Roman" panose="02020603050405020304" pitchFamily="18" charset="0"/>
                <a:cs typeface="Times New Roman" panose="02020603050405020304" pitchFamily="18" charset="0"/>
              </a:rPr>
              <a:t>	- </a:t>
            </a:r>
            <a:r>
              <a:rPr lang="hr-HR" dirty="0">
                <a:effectLst/>
                <a:latin typeface="Times New Roman" panose="02020603050405020304" pitchFamily="18" charset="0"/>
                <a:ea typeface="Times New Roman" panose="02020603050405020304" pitchFamily="18" charset="0"/>
                <a:cs typeface="Times New Roman" panose="02020603050405020304" pitchFamily="18" charset="0"/>
              </a:rPr>
              <a:t>organiziranje obrazovnih programa i kulturnih događanja, </a:t>
            </a:r>
          </a:p>
          <a:p>
            <a:pPr algn="just"/>
            <a:r>
              <a:rPr lang="hr-HR" dirty="0">
                <a:effectLst/>
                <a:latin typeface="Times New Roman" panose="02020603050405020304" pitchFamily="18" charset="0"/>
                <a:ea typeface="Times New Roman" panose="02020603050405020304" pitchFamily="18" charset="0"/>
                <a:cs typeface="Times New Roman" panose="02020603050405020304" pitchFamily="18" charset="0"/>
              </a:rPr>
              <a:t>	- širenje sportskih sadržaja i manifestacija koje će obogatiti život lokalne zajednice, ali i         </a:t>
            </a:r>
          </a:p>
          <a:p>
            <a:pPr algn="just"/>
            <a:r>
              <a:rPr lang="hr-HR" dirty="0">
                <a:latin typeface="Times New Roman" panose="02020603050405020304" pitchFamily="18" charset="0"/>
                <a:ea typeface="Times New Roman" panose="02020603050405020304" pitchFamily="18" charset="0"/>
                <a:cs typeface="Times New Roman" panose="02020603050405020304" pitchFamily="18" charset="0"/>
              </a:rPr>
              <a:t>	   </a:t>
            </a:r>
            <a:r>
              <a:rPr lang="hr-HR" dirty="0">
                <a:effectLst/>
                <a:latin typeface="Times New Roman" panose="02020603050405020304" pitchFamily="18" charset="0"/>
                <a:ea typeface="Times New Roman" panose="02020603050405020304" pitchFamily="18" charset="0"/>
                <a:cs typeface="Times New Roman" panose="02020603050405020304" pitchFamily="18" charset="0"/>
              </a:rPr>
              <a:t>povećanje zaštite osjetljivih skupina u društvu kakvi su stari ili bolesni.</a:t>
            </a:r>
          </a:p>
          <a:p>
            <a:pPr algn="just"/>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hr-HR" dirty="0"/>
              <a:t>Objava natječaja: 24. ožujka 2025. godine</a:t>
            </a:r>
          </a:p>
          <a:p>
            <a:pPr algn="just"/>
            <a:endParaRPr lang="hr-HR" dirty="0"/>
          </a:p>
        </p:txBody>
      </p:sp>
      <p:pic>
        <p:nvPicPr>
          <p:cNvPr id="5" name="Slika 4">
            <a:extLst>
              <a:ext uri="{FF2B5EF4-FFF2-40B4-BE49-F238E27FC236}">
                <a16:creationId xmlns:a16="http://schemas.microsoft.com/office/drawing/2014/main" id="{1AD4CB04-157F-1F3C-A2E0-B32E3A22A0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1575127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698B0B-AB7A-C651-C240-B779AB617CAE}"/>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A4AC7EF4-5177-D6B0-9683-277FD961C6CF}"/>
              </a:ext>
            </a:extLst>
          </p:cNvPr>
          <p:cNvSpPr>
            <a:spLocks noGrp="1"/>
          </p:cNvSpPr>
          <p:nvPr>
            <p:ph type="title"/>
          </p:nvPr>
        </p:nvSpPr>
        <p:spPr>
          <a:xfrm>
            <a:off x="1489436" y="365125"/>
            <a:ext cx="9864364" cy="732155"/>
          </a:xfrm>
        </p:spPr>
        <p:txBody>
          <a:bodyPr/>
          <a:lstStyle/>
          <a:p>
            <a:pPr algn="ctr"/>
            <a:r>
              <a:rPr lang="hr-HR" b="1" dirty="0"/>
              <a:t>KRITERIJ 1. Tip ulaganja</a:t>
            </a:r>
          </a:p>
        </p:txBody>
      </p:sp>
      <p:sp>
        <p:nvSpPr>
          <p:cNvPr id="3" name="Rezervirano mjesto sadržaja 2">
            <a:extLst>
              <a:ext uri="{FF2B5EF4-FFF2-40B4-BE49-F238E27FC236}">
                <a16:creationId xmlns:a16="http://schemas.microsoft.com/office/drawing/2014/main" id="{27091C30-8BEA-D978-0364-88111F868640}"/>
              </a:ext>
            </a:extLst>
          </p:cNvPr>
          <p:cNvSpPr>
            <a:spLocks noGrp="1"/>
          </p:cNvSpPr>
          <p:nvPr>
            <p:ph idx="1"/>
          </p:nvPr>
        </p:nvSpPr>
        <p:spPr>
          <a:xfrm>
            <a:off x="304800" y="1611984"/>
            <a:ext cx="11521440" cy="4950740"/>
          </a:xfrm>
        </p:spPr>
        <p:txBody>
          <a:bodyPr/>
          <a:lstStyle/>
          <a:p>
            <a:pPr>
              <a:lnSpc>
                <a:spcPct val="115000"/>
              </a:lnSpc>
              <a:buNone/>
            </a:pPr>
            <a:r>
              <a:rPr lang="hr-HR" sz="1800" dirty="0">
                <a:effectLst/>
                <a:latin typeface="Calibri" panose="020F0502020204030204" pitchFamily="34" charset="0"/>
                <a:ea typeface="Calibri" panose="020F0502020204030204" pitchFamily="34" charset="0"/>
                <a:cs typeface="Calibri" panose="020F0502020204030204" pitchFamily="34" charset="0"/>
              </a:rPr>
              <a:t>Prema kriteriju odabira broj 1, a koji se odnosi na </a:t>
            </a:r>
            <a:r>
              <a:rPr lang="hr-HR" sz="1800" i="1" dirty="0">
                <a:effectLst/>
                <a:latin typeface="Calibri" panose="020F0502020204030204" pitchFamily="34" charset="0"/>
                <a:ea typeface="Calibri" panose="020F0502020204030204" pitchFamily="34" charset="0"/>
                <a:cs typeface="Calibri" panose="020F0502020204030204" pitchFamily="34" charset="0"/>
              </a:rPr>
              <a:t>Tip ulaganja</a:t>
            </a:r>
            <a:r>
              <a:rPr lang="hr-HR" sz="1800" dirty="0">
                <a:effectLst/>
                <a:latin typeface="Calibri" panose="020F0502020204030204" pitchFamily="34" charset="0"/>
                <a:ea typeface="Calibri" panose="020F0502020204030204" pitchFamily="34" charset="0"/>
                <a:cs typeface="Calibri" panose="020F0502020204030204" pitchFamily="34" charset="0"/>
              </a:rPr>
              <a:t> korisnik ostvaruje bodove ovisno o tome radi li se o rekonstrukciji, izgradnji, opremanju postojećeg objekta ili samo opremi i/ili gospodarskim vozilima.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1200"/>
              </a:spcAft>
            </a:pPr>
            <a:r>
              <a:rPr lang="hr-H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Iz dostavljene dokumentacije korisnika (Prijavni obrazac, glavni projekt, troškovnik, izjava projektanta i sl.) mora biti vidljivo o kakvoj vrsti ulaganja se radi (izgradnja novog objekata, rekonstrukcija postojećeg objekata, </a:t>
            </a:r>
            <a:r>
              <a:rPr lang="hr-HR" sz="1800" dirty="0">
                <a:effectLst/>
                <a:latin typeface="Calibri" panose="020F0502020204030204" pitchFamily="34" charset="0"/>
                <a:ea typeface="Calibri" panose="020F0502020204030204" pitchFamily="34" charset="0"/>
                <a:cs typeface="Calibri" panose="020F0502020204030204" pitchFamily="34" charset="0"/>
              </a:rPr>
              <a:t>adaptacija</a:t>
            </a:r>
            <a:r>
              <a:rPr lang="hr-H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postojećeg objekata, opremanje postojećeg objekta te nabave opreme i/ili gospodarskog vozila).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dirty="0"/>
          </a:p>
        </p:txBody>
      </p:sp>
      <p:pic>
        <p:nvPicPr>
          <p:cNvPr id="4" name="Slika 3">
            <a:extLst>
              <a:ext uri="{FF2B5EF4-FFF2-40B4-BE49-F238E27FC236}">
                <a16:creationId xmlns:a16="http://schemas.microsoft.com/office/drawing/2014/main" id="{B8E29643-7C3B-37AD-17B1-936CB14BB8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146265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6FD41-F7DC-CA82-C3A0-273B35B41AF3}"/>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EBC119B8-0600-A63D-8DD8-FE6CC341763F}"/>
              </a:ext>
            </a:extLst>
          </p:cNvPr>
          <p:cNvSpPr>
            <a:spLocks noGrp="1"/>
          </p:cNvSpPr>
          <p:nvPr>
            <p:ph type="title"/>
          </p:nvPr>
        </p:nvSpPr>
        <p:spPr>
          <a:xfrm>
            <a:off x="1489436" y="295275"/>
            <a:ext cx="9864364" cy="817087"/>
          </a:xfrm>
        </p:spPr>
        <p:txBody>
          <a:bodyPr/>
          <a:lstStyle/>
          <a:p>
            <a:pPr algn="ctr"/>
            <a:r>
              <a:rPr lang="hr-HR" b="1" dirty="0"/>
              <a:t>KRITERIJ 2. Doprinos zapošljavanju</a:t>
            </a:r>
            <a:endParaRPr lang="hr-HR" dirty="0"/>
          </a:p>
        </p:txBody>
      </p:sp>
      <p:sp>
        <p:nvSpPr>
          <p:cNvPr id="3" name="Rezervirano mjesto sadržaja 2">
            <a:extLst>
              <a:ext uri="{FF2B5EF4-FFF2-40B4-BE49-F238E27FC236}">
                <a16:creationId xmlns:a16="http://schemas.microsoft.com/office/drawing/2014/main" id="{FC9A7BB1-4390-3C45-15E5-F7B3DA9C575B}"/>
              </a:ext>
            </a:extLst>
          </p:cNvPr>
          <p:cNvSpPr>
            <a:spLocks noGrp="1"/>
          </p:cNvSpPr>
          <p:nvPr>
            <p:ph idx="1"/>
          </p:nvPr>
        </p:nvSpPr>
        <p:spPr>
          <a:xfrm>
            <a:off x="304800" y="1527142"/>
            <a:ext cx="11490960" cy="5035582"/>
          </a:xfrm>
        </p:spPr>
        <p:txBody>
          <a:bodyPr/>
          <a:lstStyle/>
          <a:p>
            <a:r>
              <a:rPr lang="hr-HR" sz="1800" dirty="0">
                <a:effectLst/>
                <a:latin typeface="Calibri" panose="020F0502020204030204" pitchFamily="34" charset="0"/>
                <a:ea typeface="Calibri" panose="020F0502020204030204" pitchFamily="34" charset="0"/>
                <a:cs typeface="Calibri" panose="020F0502020204030204" pitchFamily="34" charset="0"/>
              </a:rPr>
              <a:t>Nova radna mjesta odnose se na izravno zapošljavanje, ako je primjenjivo, odnosno ako se kroz projekt zapošljavaju osobe (minimalno jedna osoba). Korisnici koji kroz projekt ne stvaraju nova radna mjesta, ne ostvaruju pravo na dodjelu bodova po kriteriju stvaranja novih radnih mjesta.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r>
              <a:rPr lang="hr-HR" sz="1800" dirty="0">
                <a:effectLst/>
                <a:latin typeface="Calibri" panose="020F0502020204030204" pitchFamily="34" charset="0"/>
                <a:ea typeface="Calibri" panose="020F0502020204030204" pitchFamily="34" charset="0"/>
                <a:cs typeface="Calibri" panose="020F0502020204030204" pitchFamily="34" charset="0"/>
              </a:rPr>
              <a:t>Očuvanje postojećih radnih mjesta se odnosi na izravno uključivanje zaposlenika Korisnika i/ili partnera u aktivnosti vezane uz upravljanje, zaštitu, pružanje usluga i druge aktivnosti vezane uz objekte, uređaje, vozila, strojeve i druge nekretnine i pokretnine koje su predmet zahtjeva za potporu, temeljem važeće sistematizacije radnih mjesta.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r>
              <a:rPr lang="hr-HR" sz="1800" dirty="0">
                <a:effectLst/>
                <a:latin typeface="Calibri" panose="020F0502020204030204" pitchFamily="34" charset="0"/>
                <a:ea typeface="Calibri" panose="020F0502020204030204" pitchFamily="34" charset="0"/>
                <a:cs typeface="Calibri" panose="020F0502020204030204" pitchFamily="34" charset="0"/>
              </a:rPr>
              <a:t>Jednim radnim mjestom smatra se jedna novo zaposlena osoba prema godišnjim satima rada (npr. jedan zaposlenik na puno radno vrijeme ili više osoba čiji je zbroj radnih sati na godišnjoj razini istovjetan broju radnih sati jednog zaposlenika).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pic>
        <p:nvPicPr>
          <p:cNvPr id="4" name="Slika 3">
            <a:extLst>
              <a:ext uri="{FF2B5EF4-FFF2-40B4-BE49-F238E27FC236}">
                <a16:creationId xmlns:a16="http://schemas.microsoft.com/office/drawing/2014/main" id="{2B02254C-97CF-4642-74EC-D0B2F3B2A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136534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D2F766-E2E4-A3B2-F196-DC40E1FBDA01}"/>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FEFC70C9-6DF7-137F-FFE4-66A4910553F5}"/>
              </a:ext>
            </a:extLst>
          </p:cNvPr>
          <p:cNvSpPr>
            <a:spLocks noGrp="1"/>
          </p:cNvSpPr>
          <p:nvPr>
            <p:ph idx="1"/>
          </p:nvPr>
        </p:nvSpPr>
        <p:spPr>
          <a:xfrm>
            <a:off x="113121" y="980388"/>
            <a:ext cx="11972041" cy="5877613"/>
          </a:xfrm>
        </p:spPr>
        <p:txBody>
          <a:bodyPr>
            <a:normAutofit fontScale="92500" lnSpcReduction="20000"/>
          </a:bodyPr>
          <a:lstStyle/>
          <a:p>
            <a:endParaRPr lang="hr-HR" sz="1800" dirty="0">
              <a:effectLst/>
              <a:latin typeface="Calibri" panose="020F0502020204030204" pitchFamily="34" charset="0"/>
              <a:ea typeface="Calibri" panose="020F0502020204030204" pitchFamily="34" charset="0"/>
              <a:cs typeface="Calibri" panose="020F0502020204030204" pitchFamily="34" charset="0"/>
            </a:endParaRPr>
          </a:p>
          <a:p>
            <a:r>
              <a:rPr lang="hr-HR" sz="1800" dirty="0">
                <a:effectLst/>
                <a:latin typeface="Calibri" panose="020F0502020204030204" pitchFamily="34" charset="0"/>
                <a:ea typeface="Calibri" panose="020F0502020204030204" pitchFamily="34" charset="0"/>
                <a:cs typeface="Calibri" panose="020F0502020204030204" pitchFamily="34" charset="0"/>
              </a:rPr>
              <a:t>Doprinos konceptu Pametnih sela, ujedno je i doprinos dodanoj vrijednosti LEADER-a, a podrazumijeva; inovativna i pametna rješenja u selima, digitalizaciju u društvenim aktivnostima u selima, te doprinos okolišnim ciljevima i ublažavanju klimatskih promjena u selima.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r>
              <a:rPr lang="hr-HR" sz="1800" dirty="0">
                <a:effectLst/>
                <a:latin typeface="Calibri" panose="020F0502020204030204" pitchFamily="34" charset="0"/>
                <a:ea typeface="Calibri" panose="020F0502020204030204" pitchFamily="34" charset="0"/>
                <a:cs typeface="Calibri" panose="020F0502020204030204" pitchFamily="34" charset="0"/>
              </a:rPr>
              <a:t>Korisnik si može dodijeliti </a:t>
            </a:r>
            <a:r>
              <a:rPr lang="hr-HR" sz="1800" b="1" dirty="0">
                <a:effectLst/>
                <a:latin typeface="Calibri" panose="020F0502020204030204" pitchFamily="34" charset="0"/>
                <a:ea typeface="Calibri" panose="020F0502020204030204" pitchFamily="34" charset="0"/>
                <a:cs typeface="Calibri" panose="020F0502020204030204" pitchFamily="34" charset="0"/>
              </a:rPr>
              <a:t>6 bodova</a:t>
            </a:r>
            <a:r>
              <a:rPr lang="hr-HR" sz="1800" dirty="0">
                <a:effectLst/>
                <a:latin typeface="Calibri" panose="020F0502020204030204" pitchFamily="34" charset="0"/>
                <a:ea typeface="Calibri" panose="020F0502020204030204" pitchFamily="34" charset="0"/>
                <a:cs typeface="Calibri" panose="020F0502020204030204" pitchFamily="34" charset="0"/>
              </a:rPr>
              <a:t> ako se poziva na inovativnost, </a:t>
            </a:r>
            <a:r>
              <a:rPr lang="hr-HR" sz="1800" b="1" dirty="0">
                <a:effectLst/>
                <a:latin typeface="Calibri" panose="020F0502020204030204" pitchFamily="34" charset="0"/>
                <a:ea typeface="Calibri" panose="020F0502020204030204" pitchFamily="34" charset="0"/>
                <a:cs typeface="Calibri" panose="020F0502020204030204" pitchFamily="34" charset="0"/>
              </a:rPr>
              <a:t>5 bodova</a:t>
            </a:r>
            <a:r>
              <a:rPr lang="hr-HR" sz="1800" dirty="0">
                <a:effectLst/>
                <a:latin typeface="Calibri" panose="020F0502020204030204" pitchFamily="34" charset="0"/>
                <a:ea typeface="Calibri" panose="020F0502020204030204" pitchFamily="34" charset="0"/>
                <a:cs typeface="Calibri" panose="020F0502020204030204" pitchFamily="34" charset="0"/>
              </a:rPr>
              <a:t> ulaganjem u digitalizaciju, </a:t>
            </a:r>
            <a:r>
              <a:rPr lang="hr-HR" sz="1800" b="1" dirty="0">
                <a:effectLst/>
                <a:latin typeface="Calibri" panose="020F0502020204030204" pitchFamily="34" charset="0"/>
                <a:ea typeface="Calibri" panose="020F0502020204030204" pitchFamily="34" charset="0"/>
                <a:cs typeface="Calibri" panose="020F0502020204030204" pitchFamily="34" charset="0"/>
              </a:rPr>
              <a:t>4 boda</a:t>
            </a:r>
            <a:r>
              <a:rPr lang="hr-HR" sz="1800" dirty="0">
                <a:effectLst/>
                <a:latin typeface="Calibri" panose="020F0502020204030204" pitchFamily="34" charset="0"/>
                <a:ea typeface="Calibri" panose="020F0502020204030204" pitchFamily="34" charset="0"/>
                <a:cs typeface="Calibri" panose="020F0502020204030204" pitchFamily="34" charset="0"/>
              </a:rPr>
              <a:t> ukoliko projektne aktivnosti ostvaruju doprinos okolišnim ciljevima i ublažavanju klimatskih promjena.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r>
              <a:rPr lang="hr-HR" sz="1800" kern="0" dirty="0">
                <a:effectLst/>
                <a:latin typeface="Calibri" panose="020F0502020204030204" pitchFamily="34" charset="0"/>
                <a:ea typeface="Calibri" panose="020F0502020204030204" pitchFamily="34" charset="0"/>
              </a:rPr>
              <a:t>Ako se korisnik poziva na </a:t>
            </a:r>
            <a:r>
              <a:rPr lang="hr-HR" sz="1800" b="1" i="1" kern="0" dirty="0">
                <a:effectLst/>
                <a:latin typeface="Calibri" panose="020F0502020204030204" pitchFamily="34" charset="0"/>
                <a:ea typeface="Calibri" panose="020F0502020204030204" pitchFamily="34" charset="0"/>
              </a:rPr>
              <a:t>inovativnost projekta</a:t>
            </a:r>
            <a:r>
              <a:rPr lang="hr-HR" sz="1800" kern="0" dirty="0">
                <a:effectLst/>
                <a:latin typeface="Calibri" panose="020F0502020204030204" pitchFamily="34" charset="0"/>
                <a:ea typeface="Calibri" panose="020F0502020204030204" pitchFamily="34" charset="0"/>
              </a:rPr>
              <a:t> i pametna rješenja na lokalnoj razini, projekt ili pojedina aktivnost iz projekta mora rezultira uvođenjem </a:t>
            </a:r>
            <a:r>
              <a:rPr lang="hr-HR" sz="1800" u="sng" kern="0" dirty="0">
                <a:effectLst/>
                <a:latin typeface="Calibri" panose="020F0502020204030204" pitchFamily="34" charset="0"/>
                <a:ea typeface="Calibri" panose="020F0502020204030204" pitchFamily="34" charset="0"/>
              </a:rPr>
              <a:t>novog proizvoda ili nove/inovativne metode ili usluge na lokalnoj razini </a:t>
            </a:r>
            <a:r>
              <a:rPr lang="hr-HR" sz="1800" kern="0" dirty="0">
                <a:effectLst/>
                <a:latin typeface="Calibri" panose="020F0502020204030204" pitchFamily="34" charset="0"/>
                <a:ea typeface="Calibri" panose="020F0502020204030204" pitchFamily="34" charset="0"/>
              </a:rPr>
              <a:t>(ukupno područje LAG-a), a inovativne značajke se moraju potvrditi relevantnim dokazima.</a:t>
            </a:r>
          </a:p>
          <a:p>
            <a:pPr marL="0" indent="0">
              <a:buNone/>
            </a:pPr>
            <a:endParaRPr lang="hr-HR" sz="1800" kern="0" dirty="0">
              <a:effectLst/>
              <a:latin typeface="Calibri" panose="020F0502020204030204" pitchFamily="34" charset="0"/>
              <a:ea typeface="Calibri" panose="020F0502020204030204" pitchFamily="34" charset="0"/>
            </a:endParaRPr>
          </a:p>
          <a:p>
            <a:pPr algn="just">
              <a:buNone/>
            </a:pPr>
            <a:r>
              <a:rPr lang="hr-HR" sz="1800" b="1" u="sng" dirty="0">
                <a:effectLst/>
                <a:latin typeface="Calibri" panose="020F0502020204030204" pitchFamily="34" charset="0"/>
                <a:ea typeface="Calibri" panose="020F0502020204030204" pitchFamily="34" charset="0"/>
                <a:cs typeface="Calibri" panose="020F0502020204030204" pitchFamily="34" charset="0"/>
              </a:rPr>
              <a:t>Osnovni elementi primjene inovativnosti</a:t>
            </a:r>
            <a:r>
              <a:rPr lang="hr-HR" sz="1800" dirty="0">
                <a:effectLst/>
                <a:latin typeface="Calibri" panose="020F0502020204030204" pitchFamily="34" charset="0"/>
                <a:ea typeface="Calibri" panose="020F0502020204030204" pitchFamily="34" charset="0"/>
                <a:cs typeface="Calibri" panose="020F0502020204030204" pitchFamily="34" charset="0"/>
              </a:rPr>
              <a:t> odnosno inovativnih značajki u lokalnom kontekstu sukladno </a:t>
            </a:r>
            <a:r>
              <a:rPr lang="hr-HR" sz="1800" dirty="0">
                <a:effectLst/>
                <a:latin typeface="Calibri" panose="020F0502020204030204" pitchFamily="34" charset="0"/>
                <a:ea typeface="Arial" panose="020B0604020202020204" pitchFamily="34" charset="0"/>
                <a:cs typeface="Calibri" panose="020F0502020204030204" pitchFamily="34" charset="0"/>
              </a:rPr>
              <a:t>članku 31. stavku 2. (d) Uredbe (EU) br. 2021/1060. </a:t>
            </a:r>
            <a:r>
              <a:rPr lang="hr-HR" sz="1800" u="sng" dirty="0">
                <a:effectLst/>
                <a:latin typeface="Calibri" panose="020F0502020204030204" pitchFamily="34" charset="0"/>
                <a:ea typeface="Calibri" panose="020F0502020204030204" pitchFamily="34" charset="0"/>
                <a:cs typeface="Calibri" panose="020F0502020204030204" pitchFamily="34" charset="0"/>
              </a:rPr>
              <a:t>za potrebe primjene u kriterijima odabira projekata (operacija) temelje se na</a:t>
            </a:r>
            <a:r>
              <a:rPr lang="hr-HR" sz="1800" dirty="0">
                <a:effectLst/>
                <a:latin typeface="Calibri" panose="020F0502020204030204" pitchFamily="34" charset="0"/>
                <a:ea typeface="Calibri" panose="020F0502020204030204" pitchFamily="34" charset="0"/>
                <a:cs typeface="Calibri" panose="020F0502020204030204" pitchFamily="34"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1800" dirty="0">
                <a:effectLst/>
                <a:latin typeface="Calibri" panose="020F0502020204030204" pitchFamily="34" charset="0"/>
                <a:ea typeface="Calibri" panose="020F0502020204030204" pitchFamily="34" charset="0"/>
                <a:cs typeface="Calibri" panose="020F0502020204030204" pitchFamily="34" charset="0"/>
              </a:rPr>
              <a:t>projektnim </a:t>
            </a:r>
            <a:r>
              <a:rPr lang="hr-HR" sz="1800" b="1" dirty="0">
                <a:effectLst/>
                <a:latin typeface="Calibri" panose="020F0502020204030204" pitchFamily="34" charset="0"/>
                <a:ea typeface="Calibri" panose="020F0502020204030204" pitchFamily="34" charset="0"/>
                <a:cs typeface="Calibri" panose="020F0502020204030204" pitchFamily="34" charset="0"/>
              </a:rPr>
              <a:t>partnerstvima</a:t>
            </a:r>
            <a:r>
              <a:rPr lang="hr-HR" sz="1800" dirty="0">
                <a:effectLst/>
                <a:latin typeface="Calibri" panose="020F0502020204030204" pitchFamily="34" charset="0"/>
                <a:ea typeface="Calibri" panose="020F0502020204030204" pitchFamily="34" charset="0"/>
                <a:cs typeface="Calibri" panose="020F0502020204030204" pitchFamily="34" charset="0"/>
              </a:rPr>
              <a:t> koja donose međusektorsku ili sektorsku suradnju različitih dionika u iznalaženju rješenja za razvojne potrebe područja LAG-a (partnerski projekti);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1800" dirty="0">
                <a:effectLst/>
                <a:latin typeface="Calibri" panose="020F0502020204030204" pitchFamily="34" charset="0"/>
                <a:ea typeface="Calibri" panose="020F0502020204030204" pitchFamily="34" charset="0"/>
                <a:cs typeface="Calibri" panose="020F0502020204030204" pitchFamily="34" charset="0"/>
              </a:rPr>
              <a:t>potporom </a:t>
            </a:r>
            <a:r>
              <a:rPr lang="hr-HR" sz="1800" b="1" dirty="0">
                <a:effectLst/>
                <a:latin typeface="Calibri" panose="020F0502020204030204" pitchFamily="34" charset="0"/>
                <a:ea typeface="Calibri" panose="020F0502020204030204" pitchFamily="34" charset="0"/>
                <a:cs typeface="Calibri" panose="020F0502020204030204" pitchFamily="34" charset="0"/>
              </a:rPr>
              <a:t>društvenim (socijalnim) inovacijama </a:t>
            </a:r>
            <a:r>
              <a:rPr lang="hr-HR" sz="1800" dirty="0">
                <a:effectLst/>
                <a:latin typeface="Calibri" panose="020F0502020204030204" pitchFamily="34" charset="0"/>
                <a:ea typeface="Calibri" panose="020F0502020204030204" pitchFamily="34" charset="0"/>
                <a:cs typeface="Calibri" panose="020F0502020204030204" pitchFamily="34" charset="0"/>
              </a:rPr>
              <a:t>koje dovode do novih proizvoda i usluga kojima se rješavaju potrebe opće zajednice područja LAG-a, poput: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Bef>
                <a:spcPts val="1000"/>
              </a:spcBef>
              <a:buFont typeface="Wingdings" panose="05000000000000000000" pitchFamily="2" charset="2"/>
              <a:buChar char=""/>
            </a:pPr>
            <a:r>
              <a:rPr lang="hr-HR" sz="1800" u="sng" dirty="0">
                <a:effectLst/>
                <a:latin typeface="Calibri" panose="020F0502020204030204" pitchFamily="34" charset="0"/>
                <a:ea typeface="Calibri" panose="020F0502020204030204" pitchFamily="34" charset="0"/>
                <a:cs typeface="Calibri" panose="020F0502020204030204" pitchFamily="34" charset="0"/>
              </a:rPr>
              <a:t>novih metoda i pristupa prijenosu znanja </a:t>
            </a:r>
            <a:r>
              <a:rPr lang="hr-HR" sz="1800" dirty="0">
                <a:effectLst/>
                <a:latin typeface="Calibri" panose="020F0502020204030204" pitchFamily="34" charset="0"/>
                <a:ea typeface="Calibri" panose="020F0502020204030204" pitchFamily="34" charset="0"/>
                <a:cs typeface="Calibri" panose="020F0502020204030204" pitchFamily="34" charset="0"/>
              </a:rPr>
              <a:t>iz područja promicanja poduzetništva i poduzetničke kulture, uključujući nalaženje novih rješenja razvoja društvenog poduzetništva i partnerstva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Bef>
                <a:spcPts val="1000"/>
              </a:spcBef>
              <a:buFont typeface="Wingdings" panose="05000000000000000000" pitchFamily="2" charset="2"/>
              <a:buChar char=""/>
            </a:pPr>
            <a:r>
              <a:rPr lang="hr-HR" sz="1800" u="sng" dirty="0">
                <a:effectLst/>
                <a:latin typeface="Calibri" panose="020F0502020204030204" pitchFamily="34" charset="0"/>
                <a:ea typeface="Calibri" panose="020F0502020204030204" pitchFamily="34" charset="0"/>
                <a:cs typeface="Calibri" panose="020F0502020204030204" pitchFamily="34" charset="0"/>
              </a:rPr>
              <a:t>inovativnih pristupa i modernih ekoloških praksi </a:t>
            </a:r>
            <a:r>
              <a:rPr lang="hr-HR" sz="1800" dirty="0">
                <a:effectLst/>
                <a:latin typeface="Calibri" panose="020F0502020204030204" pitchFamily="34" charset="0"/>
                <a:ea typeface="Calibri" panose="020F0502020204030204" pitchFamily="34" charset="0"/>
                <a:cs typeface="Calibri" panose="020F0502020204030204" pitchFamily="34" charset="0"/>
              </a:rPr>
              <a:t>u području zaštite okoliša i prirode kao i implementacije aktivnosti biogospodarstva (bioekonomije)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Bef>
                <a:spcPts val="1000"/>
              </a:spcBef>
              <a:buFont typeface="Wingdings" panose="05000000000000000000" pitchFamily="2" charset="2"/>
              <a:buChar char=""/>
            </a:pPr>
            <a:r>
              <a:rPr lang="hr-HR" sz="1800" u="sng" dirty="0">
                <a:effectLst/>
                <a:latin typeface="Calibri" panose="020F0502020204030204" pitchFamily="34" charset="0"/>
                <a:ea typeface="Calibri" panose="020F0502020204030204" pitchFamily="34" charset="0"/>
                <a:cs typeface="Calibri" panose="020F0502020204030204" pitchFamily="34" charset="0"/>
              </a:rPr>
              <a:t>društvenih inovacija</a:t>
            </a:r>
            <a:r>
              <a:rPr lang="hr-HR" sz="1800" dirty="0">
                <a:effectLst/>
                <a:latin typeface="Calibri" panose="020F0502020204030204" pitchFamily="34" charset="0"/>
                <a:ea typeface="Calibri" panose="020F0502020204030204" pitchFamily="34" charset="0"/>
                <a:cs typeface="Calibri" panose="020F0502020204030204" pitchFamily="34" charset="0"/>
              </a:rPr>
              <a:t> koje razvijaju nove oblike i načine uključivanja osjetljivih skupina društva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Bef>
                <a:spcPts val="1000"/>
              </a:spcBef>
              <a:buFont typeface="Wingdings" panose="05000000000000000000" pitchFamily="2" charset="2"/>
              <a:buChar char=""/>
            </a:pPr>
            <a:r>
              <a:rPr lang="hr-HR" sz="1800" u="sng" dirty="0">
                <a:effectLst/>
                <a:latin typeface="Calibri" panose="020F0502020204030204" pitchFamily="34" charset="0"/>
                <a:ea typeface="Calibri" panose="020F0502020204030204" pitchFamily="34" charset="0"/>
                <a:cs typeface="Calibri" panose="020F0502020204030204" pitchFamily="34" charset="0"/>
              </a:rPr>
              <a:t>tehnoloških i netehnoloških inovacija </a:t>
            </a:r>
            <a:r>
              <a:rPr lang="hr-HR" sz="1800" dirty="0">
                <a:effectLst/>
                <a:latin typeface="Calibri" panose="020F0502020204030204" pitchFamily="34" charset="0"/>
                <a:ea typeface="Calibri" panose="020F0502020204030204" pitchFamily="34" charset="0"/>
                <a:cs typeface="Calibri" panose="020F0502020204030204" pitchFamily="34" charset="0"/>
              </a:rPr>
              <a:t>usmjerenih na nove tehnologije i metode koje omogućuju povećanje otpornosti na klimatske promjene, digitalizaciju i zelenu tranziciju.</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dirty="0"/>
          </a:p>
        </p:txBody>
      </p:sp>
      <p:pic>
        <p:nvPicPr>
          <p:cNvPr id="4" name="Slika 3">
            <a:extLst>
              <a:ext uri="{FF2B5EF4-FFF2-40B4-BE49-F238E27FC236}">
                <a16:creationId xmlns:a16="http://schemas.microsoft.com/office/drawing/2014/main" id="{AD329207-D94F-E398-8DEB-70E5DE66D2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
        <p:nvSpPr>
          <p:cNvPr id="5" name="Naslov 1">
            <a:extLst>
              <a:ext uri="{FF2B5EF4-FFF2-40B4-BE49-F238E27FC236}">
                <a16:creationId xmlns:a16="http://schemas.microsoft.com/office/drawing/2014/main" id="{B7CD8470-23B9-7A0B-3F29-F86B5FA3B7A0}"/>
              </a:ext>
            </a:extLst>
          </p:cNvPr>
          <p:cNvSpPr txBox="1">
            <a:spLocks/>
          </p:cNvSpPr>
          <p:nvPr/>
        </p:nvSpPr>
        <p:spPr>
          <a:xfrm>
            <a:off x="1489436" y="65989"/>
            <a:ext cx="9864364" cy="83898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hr-HR" sz="3200" b="1" dirty="0"/>
              <a:t>KRITERIJ 3. Doprinos dodanoj vrijednosti LEADER-a s naglaskom na koncept Pametnih sela</a:t>
            </a:r>
            <a:endParaRPr lang="hr-HR" sz="3200" dirty="0"/>
          </a:p>
        </p:txBody>
      </p:sp>
    </p:spTree>
    <p:extLst>
      <p:ext uri="{BB962C8B-B14F-4D97-AF65-F5344CB8AC3E}">
        <p14:creationId xmlns:p14="http://schemas.microsoft.com/office/powerpoint/2010/main" val="2417202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ADB22-3773-7AAA-7F6F-D0A3E65F2C8B}"/>
            </a:ext>
          </a:extLst>
        </p:cNvPr>
        <p:cNvGrpSpPr/>
        <p:nvPr/>
      </p:nvGrpSpPr>
      <p:grpSpPr>
        <a:xfrm>
          <a:off x="0" y="0"/>
          <a:ext cx="0" cy="0"/>
          <a:chOff x="0" y="0"/>
          <a:chExt cx="0" cy="0"/>
        </a:xfrm>
      </p:grpSpPr>
      <p:pic>
        <p:nvPicPr>
          <p:cNvPr id="4" name="Slika 3">
            <a:extLst>
              <a:ext uri="{FF2B5EF4-FFF2-40B4-BE49-F238E27FC236}">
                <a16:creationId xmlns:a16="http://schemas.microsoft.com/office/drawing/2014/main" id="{57AF6621-DFCB-2D3D-F6E0-4B7834FF4D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56" y="0"/>
            <a:ext cx="1097083" cy="609697"/>
          </a:xfrm>
          <a:prstGeom prst="rect">
            <a:avLst/>
          </a:prstGeom>
        </p:spPr>
      </p:pic>
      <p:sp>
        <p:nvSpPr>
          <p:cNvPr id="6" name="Rezervirano mjesto sadržaja 5">
            <a:extLst>
              <a:ext uri="{FF2B5EF4-FFF2-40B4-BE49-F238E27FC236}">
                <a16:creationId xmlns:a16="http://schemas.microsoft.com/office/drawing/2014/main" id="{1A46A48E-32AA-0124-0BDB-7B1E974BC6A9}"/>
              </a:ext>
            </a:extLst>
          </p:cNvPr>
          <p:cNvSpPr>
            <a:spLocks noGrp="1"/>
          </p:cNvSpPr>
          <p:nvPr>
            <p:ph idx="1"/>
          </p:nvPr>
        </p:nvSpPr>
        <p:spPr>
          <a:xfrm>
            <a:off x="254524" y="329938"/>
            <a:ext cx="11698664" cy="6406141"/>
          </a:xfrm>
        </p:spPr>
        <p:txBody>
          <a:bodyPr>
            <a:normAutofit fontScale="85000" lnSpcReduction="10000"/>
          </a:bodyPr>
          <a:lstStyle/>
          <a:p>
            <a:pPr marL="0" indent="0">
              <a:buNone/>
            </a:pPr>
            <a:endParaRPr lang="hr-HR" sz="1800" kern="0" dirty="0">
              <a:effectLst/>
              <a:latin typeface="Calibri" panose="020F0502020204030204" pitchFamily="34" charset="0"/>
              <a:ea typeface="MinionPro-Cn"/>
            </a:endParaRPr>
          </a:p>
          <a:p>
            <a:pPr marL="0" indent="0">
              <a:buNone/>
            </a:pPr>
            <a:r>
              <a:rPr lang="hr-HR" sz="1900" kern="0" dirty="0">
                <a:effectLst/>
                <a:latin typeface="Calibri" panose="020F0502020204030204" pitchFamily="34" charset="0"/>
                <a:ea typeface="MinionPro-Cn"/>
              </a:rPr>
              <a:t>Da bi korisnik ostvario bodove za </a:t>
            </a:r>
            <a:r>
              <a:rPr lang="hr-HR" sz="1900" b="1" i="1" kern="0" dirty="0">
                <a:effectLst/>
                <a:latin typeface="Calibri" panose="020F0502020204030204" pitchFamily="34" charset="0"/>
                <a:ea typeface="MinionPro-Cn"/>
              </a:rPr>
              <a:t>ulaganje u digitalizaciju</a:t>
            </a:r>
            <a:r>
              <a:rPr lang="hr-HR" sz="1900" kern="0" dirty="0">
                <a:effectLst/>
                <a:latin typeface="Calibri" panose="020F0502020204030204" pitchFamily="34" charset="0"/>
                <a:ea typeface="MinionPro-Cn"/>
              </a:rPr>
              <a:t> mora navesti </a:t>
            </a:r>
            <a:r>
              <a:rPr lang="hr-HR" sz="1900" u="sng" kern="0" dirty="0">
                <a:effectLst/>
                <a:latin typeface="Calibri" panose="020F0502020204030204" pitchFamily="34" charset="0"/>
                <a:ea typeface="MinionPro-Cn"/>
              </a:rPr>
              <a:t>radove, opremu i instalacije kojom se omogućuje nova automatizacija, digitalizacija, robotizacija i/ili bilježenje/praćenje parametara unutar predmeta ulaganja,</a:t>
            </a:r>
            <a:r>
              <a:rPr lang="hr-HR" sz="1900" kern="0" dirty="0">
                <a:effectLst/>
                <a:latin typeface="Calibri" panose="020F0502020204030204" pitchFamily="34" charset="0"/>
                <a:ea typeface="MinionPro-Cn"/>
              </a:rPr>
              <a:t> a u projektu i/ili drugoj odgovarajućoj dokumentaciji istog mora biti predviđeno izvođenje radova i ugradnja/nabava opreme i instalacije za automatizaciju, digitalizaciju, robotizaciju i/ili bilježenje/praćenje parametara.</a:t>
            </a:r>
          </a:p>
          <a:p>
            <a:pPr marL="0" indent="0">
              <a:buNone/>
            </a:pPr>
            <a:endParaRPr lang="hr-HR" sz="1900" kern="0" dirty="0">
              <a:effectLst/>
              <a:latin typeface="Calibri" panose="020F0502020204030204" pitchFamily="34" charset="0"/>
              <a:ea typeface="MinionPro-Cn"/>
            </a:endParaRPr>
          </a:p>
          <a:p>
            <a:pPr marL="0" indent="0">
              <a:buNone/>
            </a:pPr>
            <a:r>
              <a:rPr lang="hr-HR" sz="1900" dirty="0">
                <a:effectLst/>
                <a:latin typeface="Calibri" panose="020F0502020204030204" pitchFamily="34" charset="0"/>
                <a:ea typeface="MinionPro-Cn"/>
                <a:cs typeface="Calibri" panose="020F0502020204030204" pitchFamily="34" charset="0"/>
              </a:rPr>
              <a:t>Da bi korisnik ostvario bodove za </a:t>
            </a:r>
            <a:r>
              <a:rPr lang="hr-HR" sz="1900" b="1" i="1" dirty="0">
                <a:effectLst/>
                <a:latin typeface="Calibri" panose="020F0502020204030204" pitchFamily="34" charset="0"/>
                <a:ea typeface="MinionPro-Cn"/>
                <a:cs typeface="Calibri" panose="020F0502020204030204" pitchFamily="34" charset="0"/>
              </a:rPr>
              <a:t>doprinos okolišnim ciljevima i ublažavanju klimatskih promjena</a:t>
            </a:r>
            <a:r>
              <a:rPr lang="hr-HR" sz="1900" i="1" dirty="0">
                <a:effectLst/>
                <a:latin typeface="Calibri" panose="020F0502020204030204" pitchFamily="34" charset="0"/>
                <a:ea typeface="MinionPro-Cn"/>
                <a:cs typeface="Calibri" panose="020F0502020204030204" pitchFamily="34" charset="0"/>
              </a:rPr>
              <a:t> </a:t>
            </a:r>
            <a:r>
              <a:rPr lang="hr-HR" sz="1900" dirty="0">
                <a:effectLst/>
                <a:latin typeface="Calibri" panose="020F0502020204030204" pitchFamily="34" charset="0"/>
                <a:ea typeface="MinionPro-Cn"/>
                <a:cs typeface="Calibri" panose="020F0502020204030204" pitchFamily="34" charset="0"/>
              </a:rPr>
              <a:t>u Prijavnom obrascu (Obrascu 1, Pitanje III.14.3) mora navesti i objasniti planirano ulaganje koje može biti; ulaganje u obnovljive izvore energije, ulaganje u energetsku učinkovitost i sl. </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buNone/>
            </a:pPr>
            <a:r>
              <a:rPr lang="hr-HR" sz="1900" dirty="0">
                <a:effectLst/>
                <a:latin typeface="Calibri" panose="020F0502020204030204" pitchFamily="34" charset="0"/>
                <a:ea typeface="MinionPro-Cn"/>
                <a:cs typeface="Calibri" panose="020F0502020204030204" pitchFamily="34" charset="0"/>
              </a:rPr>
              <a:t>Pod ulaganjem u obnovljive izvore energije smatraju se </a:t>
            </a:r>
            <a:r>
              <a:rPr lang="hr-HR" sz="1900" u="sng" dirty="0">
                <a:effectLst/>
                <a:latin typeface="Calibri" panose="020F0502020204030204" pitchFamily="34" charset="0"/>
                <a:ea typeface="MinionPro-Cn"/>
                <a:cs typeface="Calibri" panose="020F0502020204030204" pitchFamily="34" charset="0"/>
              </a:rPr>
              <a:t>sve isplanirane i provedene aktivnosti čiji je cilj očuvanje okoliša i ublažavanje klimatskih promjena, a koje se odnose na ulaganje u solarnu energiju, vjetroelektrane, dizalice topline i sl.</a:t>
            </a:r>
            <a:endParaRPr lang="hr-HR" sz="19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hr-HR" sz="1900" dirty="0">
                <a:effectLst/>
                <a:latin typeface="Calibri" panose="020F0502020204030204" pitchFamily="34" charset="0"/>
                <a:ea typeface="MinionPro-Cn"/>
                <a:cs typeface="Calibri" panose="020F0502020204030204" pitchFamily="34" charset="0"/>
              </a:rPr>
              <a:t>Pod ulaganjem u energetsku učinkovitost objekta smatraju se sve planirane i provedene aktivnosti čiji je </a:t>
            </a:r>
            <a:r>
              <a:rPr lang="hr-HR" sz="1900" u="sng" dirty="0">
                <a:effectLst/>
                <a:latin typeface="Calibri" panose="020F0502020204030204" pitchFamily="34" charset="0"/>
                <a:ea typeface="MinionPro-Cn"/>
                <a:cs typeface="Calibri" panose="020F0502020204030204" pitchFamily="34" charset="0"/>
              </a:rPr>
              <a:t>cilj smanjiti potrošnju energije za postizanje istog učinka </a:t>
            </a:r>
            <a:r>
              <a:rPr lang="hr-HR" sz="1900" dirty="0">
                <a:effectLst/>
                <a:latin typeface="Calibri" panose="020F0502020204030204" pitchFamily="34" charset="0"/>
                <a:ea typeface="MinionPro-Cn"/>
                <a:cs typeface="Calibri" panose="020F0502020204030204" pitchFamily="34" charset="0"/>
              </a:rPr>
              <a:t>(toplinska izolacija vanjske ovojnice i/ili krovišta, zamjena dotrajale stolarije energetski učinkovitom i sl.).</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115000"/>
              </a:lnSpc>
              <a:spcBef>
                <a:spcPts val="1000"/>
              </a:spcBef>
              <a:spcAft>
                <a:spcPts val="0"/>
              </a:spcAft>
              <a:buClrTx/>
              <a:buSzTx/>
              <a:buFont typeface="Arial" panose="020B0604020202020204" pitchFamily="34" charset="0"/>
              <a:buNone/>
              <a:tabLst/>
              <a:defRPr/>
            </a:pPr>
            <a:r>
              <a:rPr kumimoji="0" lang="hr-HR" sz="1900" b="0" i="0" u="none" strike="noStrike" kern="1200" cap="none" spc="0" normalizeH="0" baseline="0" noProof="0" dirty="0">
                <a:ln>
                  <a:noFill/>
                </a:ln>
                <a:solidFill>
                  <a:prstClr val="black"/>
                </a:solidFill>
                <a:effectLst/>
                <a:uLnTx/>
                <a:uFillTx/>
                <a:latin typeface="Calibri" panose="020F0502020204030204" pitchFamily="34" charset="0"/>
                <a:ea typeface="MinionPro-Cn"/>
                <a:cs typeface="Calibri" panose="020F0502020204030204" pitchFamily="34" charset="0"/>
              </a:rPr>
              <a:t>Pod ulaganjem u obnovljive izvore energije smatraju se sve isplanirane i provedene aktivnosti čiji je </a:t>
            </a:r>
            <a:r>
              <a:rPr kumimoji="0" lang="hr-HR" sz="1900" b="0" i="0" u="sng" strike="noStrike" kern="1200" cap="none" spc="0" normalizeH="0" baseline="0" noProof="0" dirty="0">
                <a:ln>
                  <a:noFill/>
                </a:ln>
                <a:solidFill>
                  <a:prstClr val="black"/>
                </a:solidFill>
                <a:effectLst/>
                <a:uLnTx/>
                <a:uFillTx/>
                <a:latin typeface="Calibri" panose="020F0502020204030204" pitchFamily="34" charset="0"/>
                <a:ea typeface="MinionPro-Cn"/>
                <a:cs typeface="Calibri" panose="020F0502020204030204" pitchFamily="34" charset="0"/>
              </a:rPr>
              <a:t>cilj očuvanje okoliša i ublažavanje klimatskih promjena, a koje se odnose na ulaganje u solarnu energiju, vjetroelektrane, dizalice topline i sl.</a:t>
            </a:r>
            <a:endParaRPr kumimoji="0" lang="hr-HR" sz="1900" b="0"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115000"/>
              </a:lnSpc>
              <a:spcBef>
                <a:spcPts val="1000"/>
              </a:spcBef>
              <a:spcAft>
                <a:spcPts val="0"/>
              </a:spcAft>
              <a:buClrTx/>
              <a:buSzTx/>
              <a:buFont typeface="Arial" panose="020B0604020202020204" pitchFamily="34" charset="0"/>
              <a:buChar char="•"/>
              <a:tabLst/>
              <a:defRPr/>
            </a:pPr>
            <a:r>
              <a:rPr kumimoji="0" lang="hr-HR" sz="1900" b="0" i="0" u="none" strike="noStrike" kern="1200" cap="none" spc="0" normalizeH="0" baseline="0" noProof="0" dirty="0">
                <a:ln>
                  <a:noFill/>
                </a:ln>
                <a:solidFill>
                  <a:prstClr val="black"/>
                </a:solidFill>
                <a:effectLst/>
                <a:uLnTx/>
                <a:uFillTx/>
                <a:latin typeface="Calibri" panose="020F0502020204030204" pitchFamily="34" charset="0"/>
                <a:ea typeface="MinionPro-Cn"/>
                <a:cs typeface="Calibri" panose="020F0502020204030204" pitchFamily="34" charset="0"/>
              </a:rPr>
              <a:t>Pod ulaganjem u energetsku učinkovitost objekta smatraju se sve planirane i provedene aktivnosti čiji je </a:t>
            </a:r>
            <a:r>
              <a:rPr kumimoji="0" lang="hr-HR" sz="1900" b="0" i="0" u="sng" strike="noStrike" kern="1200" cap="none" spc="0" normalizeH="0" baseline="0" noProof="0" dirty="0">
                <a:ln>
                  <a:noFill/>
                </a:ln>
                <a:solidFill>
                  <a:prstClr val="black"/>
                </a:solidFill>
                <a:effectLst/>
                <a:uLnTx/>
                <a:uFillTx/>
                <a:latin typeface="Calibri" panose="020F0502020204030204" pitchFamily="34" charset="0"/>
                <a:ea typeface="MinionPro-Cn"/>
                <a:cs typeface="Calibri" panose="020F0502020204030204" pitchFamily="34" charset="0"/>
              </a:rPr>
              <a:t>cilj smanjiti potrošnju energije za postizanje istog učinka </a:t>
            </a:r>
            <a:r>
              <a:rPr kumimoji="0" lang="hr-HR" sz="1900" b="0" i="0" u="none" strike="noStrike" kern="1200" cap="none" spc="0" normalizeH="0" baseline="0" noProof="0" dirty="0">
                <a:ln>
                  <a:noFill/>
                </a:ln>
                <a:solidFill>
                  <a:prstClr val="black"/>
                </a:solidFill>
                <a:effectLst/>
                <a:uLnTx/>
                <a:uFillTx/>
                <a:latin typeface="Calibri" panose="020F0502020204030204" pitchFamily="34" charset="0"/>
                <a:ea typeface="MinionPro-Cn"/>
                <a:cs typeface="Calibri" panose="020F0502020204030204" pitchFamily="34" charset="0"/>
              </a:rPr>
              <a:t>(toplinska izolacija vanjske ovojnice i/ili krovišta, zamjena dotrajale stolarije energetski učinkovitom i sl.).</a:t>
            </a:r>
            <a:endParaRPr kumimoji="0" lang="hr-HR" sz="1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None/>
              <a:tabLst/>
              <a:defRPr/>
            </a:pPr>
            <a:endParaRPr kumimoji="0" lang="hr-HR" sz="1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r-HR" sz="1900" b="0" i="0" u="sng" strike="noStrike" kern="1200" cap="none" spc="0" normalizeH="0" baseline="0" noProof="0" dirty="0">
                <a:ln>
                  <a:noFill/>
                </a:ln>
                <a:solidFill>
                  <a:prstClr val="black"/>
                </a:solidFill>
                <a:effectLst/>
                <a:uLnTx/>
                <a:uFillTx/>
                <a:latin typeface="Calibri" panose="020F0502020204030204" pitchFamily="34" charset="0"/>
                <a:ea typeface="MinionPro-Cn"/>
                <a:cs typeface="Calibri" panose="020F0502020204030204" pitchFamily="34" charset="0"/>
              </a:rPr>
              <a:t>Napomena:</a:t>
            </a:r>
            <a:r>
              <a:rPr kumimoji="0" lang="hr-HR" sz="1900" b="0" i="0" u="none" strike="noStrike" kern="1200" cap="none" spc="0" normalizeH="0" baseline="0" noProof="0" dirty="0">
                <a:ln>
                  <a:noFill/>
                </a:ln>
                <a:solidFill>
                  <a:prstClr val="black"/>
                </a:solidFill>
                <a:effectLst/>
                <a:uLnTx/>
                <a:uFillTx/>
                <a:latin typeface="Calibri" panose="020F0502020204030204" pitchFamily="34" charset="0"/>
                <a:ea typeface="MinionPro-Cn"/>
                <a:cs typeface="Calibri" panose="020F0502020204030204" pitchFamily="34" charset="0"/>
              </a:rPr>
              <a:t> Navedeni radovi, oprema, instalacije i dr. moraju biti </a:t>
            </a:r>
            <a:r>
              <a:rPr kumimoji="0" lang="hr-HR" sz="1900" b="1" i="0" u="none" strike="noStrike" kern="1200" cap="none" spc="0" normalizeH="0" baseline="0" noProof="0" dirty="0">
                <a:ln>
                  <a:noFill/>
                </a:ln>
                <a:solidFill>
                  <a:prstClr val="black"/>
                </a:solidFill>
                <a:effectLst/>
                <a:uLnTx/>
                <a:uFillTx/>
                <a:latin typeface="Calibri" panose="020F0502020204030204" pitchFamily="34" charset="0"/>
                <a:ea typeface="MinionPro-Cn"/>
                <a:cs typeface="Calibri" panose="020F0502020204030204" pitchFamily="34" charset="0"/>
              </a:rPr>
              <a:t>u vrijednosti od najmanje 5 % ukupne vrijednosti prihvatljivih troškova bez općih troškova </a:t>
            </a:r>
            <a:r>
              <a:rPr kumimoji="0" lang="hr-HR" sz="1900" b="0" i="0" u="none" strike="noStrike" kern="1200" cap="none" spc="0" normalizeH="0" baseline="0" noProof="0" dirty="0">
                <a:ln>
                  <a:noFill/>
                </a:ln>
                <a:solidFill>
                  <a:prstClr val="black"/>
                </a:solidFill>
                <a:effectLst/>
                <a:uLnTx/>
                <a:uFillTx/>
                <a:latin typeface="Calibri" panose="020F0502020204030204" pitchFamily="34" charset="0"/>
                <a:ea typeface="MinionPro-Cn"/>
                <a:cs typeface="Calibri" panose="020F0502020204030204" pitchFamily="34" charset="0"/>
              </a:rPr>
              <a:t>u trenutku podnošenja zahtjeva za potporu. U trenutku podnošenja zahtjeva za isplatu, troškovi koji se odnose na inovativnost, digitalizaciju, i/ili doprinos okolišnim ciljevima i ublažavanju klimatskih promjena, a za koje su ostvareni bodovi, moraju biti realizirani. </a:t>
            </a:r>
            <a:endParaRPr kumimoji="0" lang="hr-HR" sz="1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5184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5345D-8DCC-EDFC-178A-E3441DCE7B8C}"/>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B4C5C48C-1B7D-8021-8B0A-FC72A5BA3A10}"/>
              </a:ext>
            </a:extLst>
          </p:cNvPr>
          <p:cNvSpPr>
            <a:spLocks noGrp="1"/>
          </p:cNvSpPr>
          <p:nvPr>
            <p:ph idx="1"/>
          </p:nvPr>
        </p:nvSpPr>
        <p:spPr>
          <a:xfrm>
            <a:off x="304800" y="1046374"/>
            <a:ext cx="11536680" cy="5516349"/>
          </a:xfrm>
        </p:spPr>
        <p:txBody>
          <a:bodyPr/>
          <a:lstStyle/>
          <a:p>
            <a:pPr algn="just">
              <a:lnSpc>
                <a:spcPct val="115000"/>
              </a:lnSpc>
              <a:buNone/>
            </a:pPr>
            <a:endParaRPr lang="hr-HR" sz="1800" dirty="0">
              <a:effectLst/>
              <a:latin typeface="Calibri" panose="020F0502020204030204" pitchFamily="34" charset="0"/>
              <a:ea typeface="MinionPro-Cn"/>
              <a:cs typeface="Calibri" panose="020F0502020204030204" pitchFamily="34" charset="0"/>
            </a:endParaRPr>
          </a:p>
          <a:p>
            <a:pPr algn="just">
              <a:lnSpc>
                <a:spcPct val="115000"/>
              </a:lnSpc>
              <a:buNone/>
            </a:pPr>
            <a:r>
              <a:rPr lang="hr-HR" sz="1800" dirty="0">
                <a:effectLst/>
                <a:latin typeface="Calibri" panose="020F0502020204030204" pitchFamily="34" charset="0"/>
                <a:ea typeface="MinionPro-Cn"/>
                <a:cs typeface="Calibri" panose="020F0502020204030204" pitchFamily="34" charset="0"/>
              </a:rPr>
              <a:t>Da bi korisnik ostvario </a:t>
            </a:r>
            <a:r>
              <a:rPr lang="hr-HR" sz="1800" b="1" u="sng" dirty="0">
                <a:effectLst/>
                <a:latin typeface="Calibri" panose="020F0502020204030204" pitchFamily="34" charset="0"/>
                <a:ea typeface="MinionPro-Cn"/>
                <a:cs typeface="Calibri" panose="020F0502020204030204" pitchFamily="34" charset="0"/>
              </a:rPr>
              <a:t>5 bodova</a:t>
            </a:r>
            <a:r>
              <a:rPr lang="hr-HR" sz="1800" dirty="0">
                <a:effectLst/>
                <a:latin typeface="Calibri" panose="020F0502020204030204" pitchFamily="34" charset="0"/>
                <a:ea typeface="MinionPro-Cn"/>
                <a:cs typeface="Calibri" panose="020F0502020204030204" pitchFamily="34" charset="0"/>
              </a:rPr>
              <a:t> po Kriteriju odabira br. 4 projekt se mora provoditi u </a:t>
            </a:r>
            <a:r>
              <a:rPr lang="hr-HR" sz="1800" b="1" dirty="0">
                <a:effectLst/>
                <a:latin typeface="Calibri" panose="020F0502020204030204" pitchFamily="34" charset="0"/>
                <a:ea typeface="MinionPro-Cn"/>
                <a:cs typeface="Calibri" panose="020F0502020204030204" pitchFamily="34" charset="0"/>
              </a:rPr>
              <a:t>partnerstvu</a:t>
            </a:r>
            <a:r>
              <a:rPr lang="hr-HR" sz="1800" dirty="0">
                <a:effectLst/>
                <a:latin typeface="Calibri" panose="020F0502020204030204" pitchFamily="34" charset="0"/>
                <a:ea typeface="MinionPro-Cn"/>
                <a:cs typeface="Calibri" panose="020F0502020204030204" pitchFamily="34" charset="0"/>
              </a:rPr>
              <a:t> s najmanje jednim projektnim partnerom.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kern="0" dirty="0">
                <a:effectLst/>
                <a:latin typeface="Calibri" panose="020F0502020204030204" pitchFamily="34" charset="0"/>
                <a:ea typeface="Calibri" panose="020F0502020204030204" pitchFamily="34" charset="0"/>
              </a:rPr>
              <a:t>Partnerskim projektom smatra se projekt u kojem više korisnika (najmanje dva) sudjeluje u provedbi projekta. Pri tomu, prije podnošenja Zahtjeva za potporu, projektni partneri moraju imati sklopljen Sporazum o međusobnoj suradnji kojim se ujedno definira glavni partner (nositelj projekta) te u kojem su jasno definirane i razgraničene aktivnosti i zadaće projektnih partnera.</a:t>
            </a:r>
          </a:p>
          <a:p>
            <a:pPr algn="just">
              <a:buNone/>
            </a:pPr>
            <a:endParaRPr lang="hr-HR" sz="1800" kern="0" dirty="0">
              <a:latin typeface="Calibri" panose="020F0502020204030204" pitchFamily="34" charset="0"/>
              <a:ea typeface="Calibri" panose="020F0502020204030204" pitchFamily="34" charset="0"/>
            </a:endParaRPr>
          </a:p>
          <a:p>
            <a:pPr algn="just">
              <a:buNone/>
            </a:pPr>
            <a:r>
              <a:rPr lang="hr-HR" sz="1800" dirty="0">
                <a:effectLst/>
                <a:latin typeface="Calibri" panose="020F0502020204030204" pitchFamily="34" charset="0"/>
                <a:ea typeface="MinionPro-Cn"/>
                <a:cs typeface="Calibri" panose="020F0502020204030204" pitchFamily="34" charset="0"/>
              </a:rPr>
              <a:t>Da bi korisnik ostvario </a:t>
            </a:r>
            <a:r>
              <a:rPr lang="hr-HR" sz="1800" b="1" u="sng" dirty="0">
                <a:effectLst/>
                <a:latin typeface="Calibri" panose="020F0502020204030204" pitchFamily="34" charset="0"/>
                <a:ea typeface="MinionPro-Cn"/>
                <a:cs typeface="Calibri" panose="020F0502020204030204" pitchFamily="34" charset="0"/>
              </a:rPr>
              <a:t>4 boda</a:t>
            </a:r>
            <a:r>
              <a:rPr lang="hr-HR" sz="1800" dirty="0">
                <a:effectLst/>
                <a:latin typeface="Calibri" panose="020F0502020204030204" pitchFamily="34" charset="0"/>
                <a:ea typeface="MinionPro-Cn"/>
                <a:cs typeface="Calibri" panose="020F0502020204030204" pitchFamily="34" charset="0"/>
              </a:rPr>
              <a:t> po Kriteriju odabira br. 4 projekt se mora promovirati putem medija (medijska objava putem članaka, reportaža i sl.) uz obavezu promoviranja LAG-a i LEADER-a, odnosno napomene da se projekt financira putem LAG natječaja. </a:t>
            </a:r>
          </a:p>
          <a:p>
            <a:pPr algn="just">
              <a:buNone/>
            </a:pP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dirty="0">
                <a:effectLst/>
                <a:latin typeface="Calibri" panose="020F0502020204030204" pitchFamily="34" charset="0"/>
                <a:ea typeface="MinionPro-Cn"/>
                <a:cs typeface="Calibri" panose="020F0502020204030204" pitchFamily="34" charset="0"/>
              </a:rPr>
              <a:t>Da bi korisnik ostvario </a:t>
            </a:r>
            <a:r>
              <a:rPr lang="hr-HR" sz="1800" b="1" u="sng" dirty="0">
                <a:effectLst/>
                <a:latin typeface="Calibri" panose="020F0502020204030204" pitchFamily="34" charset="0"/>
                <a:ea typeface="MinionPro-Cn"/>
                <a:cs typeface="Calibri" panose="020F0502020204030204" pitchFamily="34" charset="0"/>
              </a:rPr>
              <a:t>3 boda</a:t>
            </a:r>
            <a:r>
              <a:rPr lang="hr-HR" sz="1800" dirty="0">
                <a:effectLst/>
                <a:latin typeface="Calibri" panose="020F0502020204030204" pitchFamily="34" charset="0"/>
                <a:ea typeface="MinionPro-Cn"/>
                <a:cs typeface="Calibri" panose="020F0502020204030204" pitchFamily="34" charset="0"/>
              </a:rPr>
              <a:t> po Kriteriju odabira br. 4 projekt se mora promovirati putem vlastitih promotivnih kanala (web i/ili Facebook korisnika i sl.) uz obavezu promoviranja LAG-a i LEADER-a, odnosno napomene da se projekt financira putem LAG natječaja.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buNone/>
            </a:pPr>
            <a:endParaRPr lang="hr-HR" dirty="0"/>
          </a:p>
        </p:txBody>
      </p:sp>
      <p:pic>
        <p:nvPicPr>
          <p:cNvPr id="4" name="Slika 3">
            <a:extLst>
              <a:ext uri="{FF2B5EF4-FFF2-40B4-BE49-F238E27FC236}">
                <a16:creationId xmlns:a16="http://schemas.microsoft.com/office/drawing/2014/main" id="{87E0553E-E280-262A-5CF3-CA8C544B0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
        <p:nvSpPr>
          <p:cNvPr id="7" name="Naslov 1">
            <a:extLst>
              <a:ext uri="{FF2B5EF4-FFF2-40B4-BE49-F238E27FC236}">
                <a16:creationId xmlns:a16="http://schemas.microsoft.com/office/drawing/2014/main" id="{FA5E14C8-8235-555A-5A6F-A01E36C309B3}"/>
              </a:ext>
            </a:extLst>
          </p:cNvPr>
          <p:cNvSpPr txBox="1">
            <a:spLocks/>
          </p:cNvSpPr>
          <p:nvPr/>
        </p:nvSpPr>
        <p:spPr>
          <a:xfrm>
            <a:off x="1489436" y="188536"/>
            <a:ext cx="9864364" cy="8578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hr-HR" b="1" dirty="0"/>
              <a:t>KRITERIJ 4. Dodana vrijednost LEADER-a</a:t>
            </a:r>
            <a:endParaRPr lang="hr-HR" dirty="0"/>
          </a:p>
        </p:txBody>
      </p:sp>
    </p:spTree>
    <p:extLst>
      <p:ext uri="{BB962C8B-B14F-4D97-AF65-F5344CB8AC3E}">
        <p14:creationId xmlns:p14="http://schemas.microsoft.com/office/powerpoint/2010/main" val="2810150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9862F6-D0BC-4708-0348-43E5B9214C26}"/>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8C24DF82-82F5-CA52-C33A-B1966574E94D}"/>
              </a:ext>
            </a:extLst>
          </p:cNvPr>
          <p:cNvSpPr>
            <a:spLocks noGrp="1"/>
          </p:cNvSpPr>
          <p:nvPr>
            <p:ph idx="1"/>
          </p:nvPr>
        </p:nvSpPr>
        <p:spPr>
          <a:xfrm>
            <a:off x="169682" y="609697"/>
            <a:ext cx="11934334" cy="6248303"/>
          </a:xfrm>
        </p:spPr>
        <p:txBody>
          <a:bodyPr>
            <a:normAutofit/>
          </a:bodyPr>
          <a:lstStyle/>
          <a:p>
            <a:pPr algn="just">
              <a:lnSpc>
                <a:spcPct val="115000"/>
              </a:lnSpc>
              <a:buNone/>
            </a:pPr>
            <a:r>
              <a:rPr lang="hr-HR" sz="1800" dirty="0">
                <a:effectLst/>
                <a:latin typeface="Calibri" panose="020F0502020204030204" pitchFamily="34" charset="0"/>
                <a:ea typeface="MinionPro-Cn"/>
                <a:cs typeface="Calibri" panose="020F0502020204030204" pitchFamily="34" charset="0"/>
              </a:rPr>
              <a:t>Također, da bi korisnik ostvario </a:t>
            </a:r>
            <a:r>
              <a:rPr lang="hr-HR" sz="1800" b="1" u="sng" dirty="0">
                <a:effectLst/>
                <a:latin typeface="Calibri" panose="020F0502020204030204" pitchFamily="34" charset="0"/>
                <a:ea typeface="MinionPro-Cn"/>
                <a:cs typeface="Calibri" panose="020F0502020204030204" pitchFamily="34" charset="0"/>
              </a:rPr>
              <a:t>3 boda</a:t>
            </a:r>
            <a:r>
              <a:rPr lang="hr-HR" sz="1800" b="1" dirty="0">
                <a:effectLst/>
                <a:latin typeface="Calibri" panose="020F0502020204030204" pitchFamily="34" charset="0"/>
                <a:ea typeface="MinionPro-Cn"/>
                <a:cs typeface="Calibri" panose="020F0502020204030204" pitchFamily="34" charset="0"/>
              </a:rPr>
              <a:t> </a:t>
            </a:r>
            <a:r>
              <a:rPr lang="hr-HR" sz="1800" dirty="0">
                <a:effectLst/>
                <a:latin typeface="Calibri" panose="020F0502020204030204" pitchFamily="34" charset="0"/>
                <a:ea typeface="MinionPro-Cn"/>
                <a:cs typeface="Calibri" panose="020F0502020204030204" pitchFamily="34" charset="0"/>
              </a:rPr>
              <a:t>po Kriteriju odabira br. 4 te se </a:t>
            </a:r>
            <a:r>
              <a:rPr lang="hr-HR" sz="1800" dirty="0">
                <a:effectLst/>
                <a:latin typeface="Calibri" panose="020F0502020204030204" pitchFamily="34" charset="0"/>
                <a:ea typeface="Calibri" panose="020F0502020204030204" pitchFamily="34" charset="0"/>
                <a:cs typeface="Calibri" panose="020F0502020204030204" pitchFamily="34" charset="0"/>
              </a:rPr>
              <a:t>poziva na </a:t>
            </a:r>
            <a:r>
              <a:rPr lang="hr-HR" sz="1800" b="1" dirty="0">
                <a:effectLst/>
                <a:latin typeface="Calibri" panose="020F0502020204030204" pitchFamily="34" charset="0"/>
                <a:ea typeface="Calibri" panose="020F0502020204030204" pitchFamily="34" charset="0"/>
                <a:cs typeface="Calibri" panose="020F0502020204030204" pitchFamily="34" charset="0"/>
              </a:rPr>
              <a:t>ostale elemente dodane vrijednosti LEADER-a</a:t>
            </a:r>
            <a:r>
              <a:rPr lang="hr-HR" sz="1800" dirty="0">
                <a:effectLst/>
                <a:latin typeface="Calibri" panose="020F0502020204030204" pitchFamily="34" charset="0"/>
                <a:ea typeface="Calibri" panose="020F0502020204030204" pitchFamily="34" charset="0"/>
                <a:cs typeface="Calibri" panose="020F0502020204030204" pitchFamily="34" charset="0"/>
              </a:rPr>
              <a:t>, u Prijavnom obrascu (Obrazac 1, pitanje III.13) mora navesti naziv </a:t>
            </a:r>
            <a:r>
              <a:rPr lang="hr-HR" sz="1800" u="sng" dirty="0">
                <a:effectLst/>
                <a:latin typeface="Calibri" panose="020F0502020204030204" pitchFamily="34" charset="0"/>
                <a:ea typeface="Calibri" panose="020F0502020204030204" pitchFamily="34" charset="0"/>
                <a:cs typeface="Calibri" panose="020F0502020204030204" pitchFamily="34" charset="0"/>
              </a:rPr>
              <a:t>pokazatelja i mjernu jedinicu </a:t>
            </a:r>
            <a:r>
              <a:rPr lang="hr-HR" sz="1800" dirty="0">
                <a:effectLst/>
                <a:latin typeface="Calibri" panose="020F0502020204030204" pitchFamily="34" charset="0"/>
                <a:ea typeface="Calibri" panose="020F0502020204030204" pitchFamily="34" charset="0"/>
                <a:cs typeface="Calibri" panose="020F0502020204030204" pitchFamily="34" charset="0"/>
              </a:rPr>
              <a:t>za dodanu vrijednost na koju se poziva te obrazložiti na koji način projekt doprinosi dodanoj vrijednosti LEADER-a i kako je utvrđena ciljana vrijednost projekta.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buNone/>
            </a:pPr>
            <a:r>
              <a:rPr lang="hr-HR" sz="1800" u="sng" dirty="0">
                <a:effectLst/>
                <a:latin typeface="Calibri" panose="020F0502020204030204" pitchFamily="34" charset="0"/>
                <a:ea typeface="Calibri" panose="020F0502020204030204" pitchFamily="34" charset="0"/>
                <a:cs typeface="Calibri" panose="020F0502020204030204" pitchFamily="34" charset="0"/>
              </a:rPr>
              <a:t>Primjeri za ostale elemente dodane vrijednosti LEADER-a: </a:t>
            </a:r>
            <a:endParaRPr lang="hr-HR" sz="18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hr-HR" sz="1800" dirty="0">
                <a:effectLst/>
                <a:latin typeface="Calibri" panose="020F0502020204030204" pitchFamily="34" charset="0"/>
                <a:ea typeface="Calibri" panose="020F0502020204030204" pitchFamily="34" charset="0"/>
                <a:cs typeface="Calibri" panose="020F0502020204030204" pitchFamily="34" charset="0"/>
              </a:rPr>
              <a:t>uključivanje volontera u aktivnosti projekta - dokaz volonterski ugovor,</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hr-HR" sz="1800" dirty="0">
                <a:effectLst/>
                <a:latin typeface="Calibri" panose="020F0502020204030204" pitchFamily="34" charset="0"/>
                <a:ea typeface="Calibri" panose="020F0502020204030204" pitchFamily="34" charset="0"/>
                <a:cs typeface="Calibri" panose="020F0502020204030204" pitchFamily="34" charset="0"/>
              </a:rPr>
              <a:t>uključivanje šire lokalne zajednice u dodatne aktivnosti vezane uz ulaganje; npr. čišćenje i uređenje okoliša nakon ulaganja (sadnja cvijeća, stabala, košnja trave i sl.), s ciljem jačanja socijalne uključenosti lokalne zajednice,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hr-HR" sz="1800" dirty="0">
                <a:effectLst/>
                <a:latin typeface="Calibri" panose="020F0502020204030204" pitchFamily="34" charset="0"/>
                <a:ea typeface="Calibri" panose="020F0502020204030204" pitchFamily="34" charset="0"/>
                <a:cs typeface="Calibri" panose="020F0502020204030204" pitchFamily="34" charset="0"/>
              </a:rPr>
              <a:t>očuvanje kulturnih vrijednosti i jačanje zajedničkog identiteta područja </a:t>
            </a:r>
            <a:r>
              <a:rPr lang="hr-H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(aktivnosti koje uključuju očuvanje i održivo korištenje kulturne i prirodne baštine, unaprjeđenja društvenog stanja područja i sl.).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buNone/>
            </a:pPr>
            <a:r>
              <a:rPr lang="hr-HR" sz="1800" b="1" dirty="0">
                <a:effectLst/>
                <a:latin typeface="Calibri" panose="020F0502020204030204" pitchFamily="34" charset="0"/>
                <a:ea typeface="Calibri" panose="020F0502020204030204" pitchFamily="34" charset="0"/>
                <a:cs typeface="Calibri" panose="020F0502020204030204" pitchFamily="34" charset="0"/>
              </a:rPr>
              <a:t>Primjeri: </a:t>
            </a:r>
          </a:p>
          <a:p>
            <a:pPr algn="just">
              <a:lnSpc>
                <a:spcPct val="115000"/>
              </a:lnSpc>
            </a:pPr>
            <a:r>
              <a:rPr lang="hr-HR" sz="1800" dirty="0">
                <a:effectLst/>
                <a:latin typeface="Calibri" panose="020F0502020204030204" pitchFamily="34" charset="0"/>
                <a:ea typeface="Calibri" panose="020F0502020204030204" pitchFamily="34" charset="0"/>
                <a:cs typeface="Calibri" panose="020F0502020204030204" pitchFamily="34" charset="0"/>
              </a:rPr>
              <a:t>U nekom se naselju gradi dječje igralište, a koje je u blizini škole ili vrtića. Nakon izgradnje i opremanja igrališta organizirati događanje u suradnji sa školom i/ili vrtićem na kojem će djeca „pomoći“ u uređenju prostora oko igrališta (npr. pokupiti manje smeće, posaditi cvijeće i sl.).</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hr-HR" sz="1800" dirty="0">
                <a:effectLst/>
                <a:latin typeface="Calibri" panose="020F0502020204030204" pitchFamily="34" charset="0"/>
                <a:ea typeface="Calibri" panose="020F0502020204030204" pitchFamily="34" charset="0"/>
                <a:cs typeface="Calibri" panose="020F0502020204030204" pitchFamily="34" charset="0"/>
              </a:rPr>
              <a:t>Nakon rekonstrukcije društvenog doma, pozvati članove udruga, koje koriste prostorije doma, kako bi pomogli u uređenju doma i/ili okoliša oko doma (čišćenje i uređenje prostora, košnja trave, sadnja cvijeća, stabala i sl.).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dirty="0"/>
          </a:p>
        </p:txBody>
      </p:sp>
      <p:pic>
        <p:nvPicPr>
          <p:cNvPr id="4" name="Slika 3">
            <a:extLst>
              <a:ext uri="{FF2B5EF4-FFF2-40B4-BE49-F238E27FC236}">
                <a16:creationId xmlns:a16="http://schemas.microsoft.com/office/drawing/2014/main" id="{59B3E486-178A-AC93-E28B-F95DE8EA1D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97083" cy="609697"/>
          </a:xfrm>
          <a:prstGeom prst="rect">
            <a:avLst/>
          </a:prstGeom>
        </p:spPr>
      </p:pic>
    </p:spTree>
    <p:extLst>
      <p:ext uri="{BB962C8B-B14F-4D97-AF65-F5344CB8AC3E}">
        <p14:creationId xmlns:p14="http://schemas.microsoft.com/office/powerpoint/2010/main" val="2588133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471607-CEC8-60CF-5598-89914DD9A277}"/>
            </a:ext>
          </a:extLst>
        </p:cNvPr>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352D55A6-8231-7A3B-DD0A-52A986D3D838}"/>
              </a:ext>
            </a:extLst>
          </p:cNvPr>
          <p:cNvSpPr>
            <a:spLocks noGrp="1"/>
          </p:cNvSpPr>
          <p:nvPr>
            <p:ph idx="1"/>
          </p:nvPr>
        </p:nvSpPr>
        <p:spPr>
          <a:xfrm>
            <a:off x="641022" y="904973"/>
            <a:ext cx="10605155" cy="4081806"/>
          </a:xfrm>
        </p:spPr>
        <p:txBody>
          <a:bodyPr/>
          <a:lstStyle/>
          <a:p>
            <a:pPr algn="just">
              <a:lnSpc>
                <a:spcPct val="115000"/>
              </a:lnSpc>
              <a:buNone/>
            </a:pPr>
            <a:endParaRPr lang="hr-HR" sz="18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5000"/>
              </a:lnSpc>
              <a:buNone/>
            </a:pPr>
            <a:r>
              <a:rPr lang="hr-HR" sz="1800" dirty="0">
                <a:effectLst/>
                <a:latin typeface="Calibri" panose="020F0502020204030204" pitchFamily="34" charset="0"/>
                <a:ea typeface="Calibri" panose="020F0502020204030204" pitchFamily="34" charset="0"/>
                <a:cs typeface="Calibri" panose="020F0502020204030204" pitchFamily="34" charset="0"/>
              </a:rPr>
              <a:t>Ako se korisnik poziva na dodanu vrijednost LEADER-a, te ostvaruje 3 ili 4 boda po Kriteriju odabira br. 4, </a:t>
            </a:r>
            <a:r>
              <a:rPr lang="hr-HR" sz="1800" b="1" dirty="0">
                <a:effectLst/>
                <a:latin typeface="Calibri" panose="020F0502020204030204" pitchFamily="34" charset="0"/>
                <a:ea typeface="Calibri" panose="020F0502020204030204" pitchFamily="34" charset="0"/>
                <a:cs typeface="Calibri" panose="020F0502020204030204" pitchFamily="34" charset="0"/>
              </a:rPr>
              <a:t>nakon provedene aktivnosti i/ili projekta mora poslati LAG-u Izvješće (Obrazac 5 LAG Natječaja) </a:t>
            </a:r>
            <a:r>
              <a:rPr lang="hr-HR" sz="1800" dirty="0">
                <a:effectLst/>
                <a:latin typeface="Calibri" panose="020F0502020204030204" pitchFamily="34" charset="0"/>
                <a:ea typeface="Calibri" panose="020F0502020204030204" pitchFamily="34" charset="0"/>
                <a:cs typeface="Calibri" panose="020F0502020204030204" pitchFamily="34" charset="0"/>
              </a:rPr>
              <a:t>u kojem se dokazuje da projekt doprinosi dodanoj vrijednosti LEADER-a, odnosno da je projekt promoviran putem medijskih objava i/ili vlastitih promotivnih kanala, da je planirano događanje vezano za lokalnu zajednicu i odrađeno i sl. </a:t>
            </a:r>
          </a:p>
          <a:p>
            <a:pPr algn="just">
              <a:lnSpc>
                <a:spcPct val="115000"/>
              </a:lnSpc>
              <a:buNone/>
            </a:pPr>
            <a:r>
              <a:rPr lang="hr-HR" sz="1800" dirty="0">
                <a:effectLst/>
                <a:latin typeface="Calibri" panose="020F0502020204030204" pitchFamily="34" charset="0"/>
                <a:ea typeface="Calibri" panose="020F0502020204030204" pitchFamily="34" charset="0"/>
                <a:cs typeface="Calibri" panose="020F0502020204030204" pitchFamily="34" charset="0"/>
              </a:rPr>
              <a:t>Uz Izvještaj obavezno priložiti popratne dokaze (poveznice na izvore objava, potpisne liste, fotografije, volonterske ugovore, izjave, odluke i sl.).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hr-HR" sz="1800" dirty="0">
                <a:effectLst/>
                <a:latin typeface="Calibri" panose="020F0502020204030204" pitchFamily="34" charset="0"/>
                <a:ea typeface="Calibri" panose="020F0502020204030204" pitchFamily="34" charset="0"/>
                <a:cs typeface="Calibri" panose="020F0502020204030204" pitchFamily="34" charset="0"/>
              </a:rPr>
              <a:t>Dodana vrijednost LEADER-a detaljnije objašnjena u Prilogu 3 LAG Natječaja.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dirty="0"/>
          </a:p>
        </p:txBody>
      </p:sp>
      <p:pic>
        <p:nvPicPr>
          <p:cNvPr id="4" name="Slika 3">
            <a:extLst>
              <a:ext uri="{FF2B5EF4-FFF2-40B4-BE49-F238E27FC236}">
                <a16:creationId xmlns:a16="http://schemas.microsoft.com/office/drawing/2014/main" id="{532481AE-C22D-D705-ACC9-80C75306A2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1541892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DD2A6D-972D-3A50-8A5E-2DC4EE0C5232}"/>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FABD4AD2-CD76-5BC5-E550-D77D72AFD110}"/>
              </a:ext>
            </a:extLst>
          </p:cNvPr>
          <p:cNvSpPr>
            <a:spLocks noGrp="1"/>
          </p:cNvSpPr>
          <p:nvPr>
            <p:ph type="title"/>
          </p:nvPr>
        </p:nvSpPr>
        <p:spPr>
          <a:xfrm>
            <a:off x="1489436" y="295276"/>
            <a:ext cx="9864364" cy="609697"/>
          </a:xfrm>
        </p:spPr>
        <p:txBody>
          <a:bodyPr>
            <a:normAutofit fontScale="90000"/>
          </a:bodyPr>
          <a:lstStyle/>
          <a:p>
            <a:pPr algn="ctr"/>
            <a:r>
              <a:rPr lang="hr-HR" sz="24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Podnošenje i zaprimanje Zahtjeva za potporu</a:t>
            </a:r>
            <a:br>
              <a:rPr lang="hr-HR" sz="18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hr-HR" dirty="0"/>
          </a:p>
        </p:txBody>
      </p:sp>
      <p:sp>
        <p:nvSpPr>
          <p:cNvPr id="3" name="Rezervirano mjesto sadržaja 2">
            <a:extLst>
              <a:ext uri="{FF2B5EF4-FFF2-40B4-BE49-F238E27FC236}">
                <a16:creationId xmlns:a16="http://schemas.microsoft.com/office/drawing/2014/main" id="{C1717931-7693-DD81-2C6F-D91CE5D13348}"/>
              </a:ext>
            </a:extLst>
          </p:cNvPr>
          <p:cNvSpPr>
            <a:spLocks noGrp="1"/>
          </p:cNvSpPr>
          <p:nvPr>
            <p:ph idx="1"/>
          </p:nvPr>
        </p:nvSpPr>
        <p:spPr>
          <a:xfrm>
            <a:off x="304800" y="792480"/>
            <a:ext cx="11780520" cy="6065520"/>
          </a:xfrm>
        </p:spPr>
        <p:txBody>
          <a:bodyPr>
            <a:normAutofit/>
          </a:bodyPr>
          <a:lstStyle/>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Zahtjev </a:t>
            </a: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za potporu podnosi se u jednom (1) primjerku unutar jednog (1) zatvorenog paketa/omotnice isključivo preporučenom pošiljkom od </a:t>
            </a:r>
            <a:r>
              <a:rPr lang="hr-HR" sz="2000" b="1" u="sng" dirty="0">
                <a:effectLst/>
                <a:latin typeface="Times New Roman" panose="02020603050405020304" pitchFamily="18" charset="0"/>
                <a:ea typeface="Calibri" panose="020F0502020204030204" pitchFamily="34" charset="0"/>
                <a:cs typeface="Times New Roman" panose="02020603050405020304" pitchFamily="18" charset="0"/>
              </a:rPr>
              <a:t>14. travnja 2025. godine, a najkasnije do 26. svibnja 2025. godine </a:t>
            </a: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na adresu:</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buNone/>
            </a:pP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buNone/>
            </a:pP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2000" b="1"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LAG Vuka-Dunav</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buNone/>
            </a:pPr>
            <a:r>
              <a:rPr lang="hr-HR" sz="2000" b="1"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Gospodarska zona Antunovac 23</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buNone/>
            </a:pPr>
            <a:r>
              <a:rPr lang="hr-HR" sz="2000" b="1"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31216 Antunovac</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000" u="sng" dirty="0">
                <a:effectLst/>
                <a:latin typeface="Times New Roman" panose="02020603050405020304" pitchFamily="18" charset="0"/>
                <a:ea typeface="Calibri" panose="020F0502020204030204" pitchFamily="34" charset="0"/>
                <a:cs typeface="Times New Roman" panose="02020603050405020304" pitchFamily="18" charset="0"/>
              </a:rPr>
              <a:t>Na zatvorenom paketu/omotnici mora biti jasno navedeno:</a:t>
            </a:r>
            <a:endParaRPr lang="hr-HR" sz="20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latin typeface="Times New Roman" panose="02020603050405020304" pitchFamily="18" charset="0"/>
                <a:ea typeface="Calibri" panose="020F0502020204030204" pitchFamily="34" charset="0"/>
                <a:cs typeface="Times New Roman" panose="02020603050405020304" pitchFamily="18" charset="0"/>
              </a:rPr>
              <a:t>N</a:t>
            </a: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aziv Natječaja: 2.1.1. Potpora razvoju društveno-ekonomske infrastrukture,</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latin typeface="Times New Roman" panose="02020603050405020304" pitchFamily="18" charset="0"/>
                <a:ea typeface="Calibri" panose="020F0502020204030204" pitchFamily="34" charset="0"/>
                <a:cs typeface="Times New Roman" panose="02020603050405020304" pitchFamily="18" charset="0"/>
              </a:rPr>
              <a:t>P</a:t>
            </a: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uni naziv i adresa korisnika, </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Na paketu/omotnici također mora biti zabilježen datum i točno vrijeme (sat, minuta, sekunda) podnošenja Zahtjeva za potporu. Zahtjevi za potporu poslani na način različit od gore navedenog (npr. faksom ili e-poštom) ili dostavljeni na druge adrese bit će automatski isključeni,</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hr-HR" sz="2000" dirty="0">
                <a:latin typeface="Times New Roman" panose="02020603050405020304" pitchFamily="18" charset="0"/>
                <a:ea typeface="Calibri" panose="020F0502020204030204" pitchFamily="34" charset="0"/>
                <a:cs typeface="Times New Roman" panose="02020603050405020304" pitchFamily="18" charset="0"/>
              </a:rPr>
              <a:t>N</a:t>
            </a:r>
            <a:r>
              <a:rPr lang="hr-HR" sz="2000" dirty="0">
                <a:effectLst/>
                <a:latin typeface="Times New Roman" panose="02020603050405020304" pitchFamily="18" charset="0"/>
                <a:ea typeface="Calibri" panose="020F0502020204030204" pitchFamily="34" charset="0"/>
                <a:cs typeface="Times New Roman" panose="02020603050405020304" pitchFamily="18" charset="0"/>
              </a:rPr>
              <a:t>aznaka „ne otvarati“.</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hr-HR" sz="2000" dirty="0">
                <a:effectLst/>
                <a:latin typeface="Times New Roman" panose="02020603050405020304" pitchFamily="18" charset="0"/>
                <a:ea typeface="Calibri" panose="020F0502020204030204" pitchFamily="34" charset="0"/>
                <a:cs typeface="Times New Roman" panose="02020603050405020304" pitchFamily="18" charset="0"/>
              </a:rPr>
              <a:t>Napominjemo da datum i točno vrijeme podnošenja Zahtjeva za potporu ne upisuje sam korisnik, već datum i točno vrijeme podnošenja naznačuje djelatnik poštanskog/kurirskog ureda. </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Slika 3">
            <a:extLst>
              <a:ext uri="{FF2B5EF4-FFF2-40B4-BE49-F238E27FC236}">
                <a16:creationId xmlns:a16="http://schemas.microsoft.com/office/drawing/2014/main" id="{0F5889CE-F3A4-44A3-CB2E-4F586B242E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30" y="0"/>
            <a:ext cx="1097083" cy="609697"/>
          </a:xfrm>
          <a:prstGeom prst="rect">
            <a:avLst/>
          </a:prstGeom>
        </p:spPr>
      </p:pic>
    </p:spTree>
    <p:extLst>
      <p:ext uri="{BB962C8B-B14F-4D97-AF65-F5344CB8AC3E}">
        <p14:creationId xmlns:p14="http://schemas.microsoft.com/office/powerpoint/2010/main" val="2374233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7E58425-FCCB-82C6-86BF-AFA34967B0A1}"/>
              </a:ext>
            </a:extLst>
          </p:cNvPr>
          <p:cNvSpPr>
            <a:spLocks noGrp="1"/>
          </p:cNvSpPr>
          <p:nvPr>
            <p:ph type="title"/>
          </p:nvPr>
        </p:nvSpPr>
        <p:spPr>
          <a:xfrm>
            <a:off x="838200" y="904973"/>
            <a:ext cx="10515600" cy="785715"/>
          </a:xfrm>
        </p:spPr>
        <p:txBody>
          <a:bodyPr>
            <a:normAutofit fontScale="90000"/>
          </a:bodyPr>
          <a:lstStyle/>
          <a:p>
            <a:pPr algn="ctr"/>
            <a:r>
              <a:rPr lang="hr-HR" sz="3600" dirty="0"/>
              <a:t>OPĆI I SPECIFIČNI CILJEVI INTERVENCIJE (NATJEČAJA-Prilog 3)</a:t>
            </a:r>
          </a:p>
        </p:txBody>
      </p:sp>
      <p:pic>
        <p:nvPicPr>
          <p:cNvPr id="5" name="Slika 4">
            <a:extLst>
              <a:ext uri="{FF2B5EF4-FFF2-40B4-BE49-F238E27FC236}">
                <a16:creationId xmlns:a16="http://schemas.microsoft.com/office/drawing/2014/main" id="{EE987DDC-D3F3-0D69-DA72-E6DAFE578F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pic>
        <p:nvPicPr>
          <p:cNvPr id="15" name="Rezervirano mjesto sadržaja 14">
            <a:extLst>
              <a:ext uri="{FF2B5EF4-FFF2-40B4-BE49-F238E27FC236}">
                <a16:creationId xmlns:a16="http://schemas.microsoft.com/office/drawing/2014/main" id="{30A6A539-1D16-E7A9-BB5F-C0535BF05B9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1514669"/>
            <a:ext cx="10515599" cy="5238236"/>
          </a:xfrm>
        </p:spPr>
      </p:pic>
    </p:spTree>
    <p:extLst>
      <p:ext uri="{BB962C8B-B14F-4D97-AF65-F5344CB8AC3E}">
        <p14:creationId xmlns:p14="http://schemas.microsoft.com/office/powerpoint/2010/main" val="2961425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95C18-8FAC-78DB-5254-34B0F758017B}"/>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AB1D41F4-21E2-46A3-11C3-0FDE8C514415}"/>
              </a:ext>
            </a:extLst>
          </p:cNvPr>
          <p:cNvSpPr>
            <a:spLocks noGrp="1"/>
          </p:cNvSpPr>
          <p:nvPr>
            <p:ph type="title"/>
          </p:nvPr>
        </p:nvSpPr>
        <p:spPr>
          <a:xfrm>
            <a:off x="838200" y="169682"/>
            <a:ext cx="10515600" cy="609697"/>
          </a:xfrm>
        </p:spPr>
        <p:txBody>
          <a:bodyPr>
            <a:normAutofit/>
          </a:bodyPr>
          <a:lstStyle/>
          <a:p>
            <a:pPr algn="ctr"/>
            <a:r>
              <a:rPr lang="hr-HR" sz="3600" dirty="0"/>
              <a:t>Usklađenost za SP ZPP-om (Prilog 2)</a:t>
            </a:r>
          </a:p>
        </p:txBody>
      </p:sp>
      <p:pic>
        <p:nvPicPr>
          <p:cNvPr id="5" name="Slika 4">
            <a:extLst>
              <a:ext uri="{FF2B5EF4-FFF2-40B4-BE49-F238E27FC236}">
                <a16:creationId xmlns:a16="http://schemas.microsoft.com/office/drawing/2014/main" id="{334D1AA0-2189-5B32-EAAD-C83313CB94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
        <p:nvSpPr>
          <p:cNvPr id="9" name="Rezervirano mjesto sadržaja 8">
            <a:extLst>
              <a:ext uri="{FF2B5EF4-FFF2-40B4-BE49-F238E27FC236}">
                <a16:creationId xmlns:a16="http://schemas.microsoft.com/office/drawing/2014/main" id="{2FDCC9C3-32E3-9206-13DD-A10178DEE433}"/>
              </a:ext>
            </a:extLst>
          </p:cNvPr>
          <p:cNvSpPr>
            <a:spLocks noGrp="1"/>
          </p:cNvSpPr>
          <p:nvPr>
            <p:ph idx="1"/>
          </p:nvPr>
        </p:nvSpPr>
        <p:spPr>
          <a:xfrm>
            <a:off x="590746" y="904974"/>
            <a:ext cx="11010507" cy="5582338"/>
          </a:xfrm>
        </p:spPr>
        <p:txBody>
          <a:bodyPr>
            <a:noAutofit/>
          </a:bodyPr>
          <a:lstStyle/>
          <a:p>
            <a:pPr algn="just">
              <a:lnSpc>
                <a:spcPct val="115000"/>
              </a:lnSpc>
              <a:buNone/>
            </a:pPr>
            <a:r>
              <a:rPr lang="hr-HR" sz="1800" dirty="0">
                <a:effectLst/>
                <a:latin typeface="Calibri" panose="020F0502020204030204" pitchFamily="34" charset="0"/>
                <a:ea typeface="Calibri" panose="020F0502020204030204" pitchFamily="34" charset="0"/>
                <a:cs typeface="Calibri" panose="020F0502020204030204" pitchFamily="34" charset="0"/>
              </a:rPr>
              <a:t>Kako bi projekt bio prihvatljiv za financiranje putem LAG Natječaja za intervenciju 2.1.1. Potpora razvoju društveno ekonomske infrastrukture, mora biti usklađen sa </a:t>
            </a:r>
            <a:r>
              <a:rPr lang="hr-HR" sz="1800" b="1" dirty="0">
                <a:effectLst/>
                <a:latin typeface="Calibri" panose="020F0502020204030204" pitchFamily="34" charset="0"/>
                <a:ea typeface="Calibri" panose="020F0502020204030204" pitchFamily="34" charset="0"/>
                <a:cs typeface="Calibri" panose="020F0502020204030204" pitchFamily="34" charset="0"/>
              </a:rPr>
              <a:t>Specifičnim ciljem 8 </a:t>
            </a:r>
            <a:r>
              <a:rPr lang="hr-HR" sz="1800" dirty="0">
                <a:effectLst/>
                <a:latin typeface="Calibri" panose="020F0502020204030204" pitchFamily="34" charset="0"/>
                <a:ea typeface="Calibri" panose="020F0502020204030204" pitchFamily="34" charset="0"/>
                <a:cs typeface="Calibri" panose="020F0502020204030204" pitchFamily="34" charset="0"/>
              </a:rPr>
              <a:t>iz Strateškog plana Zajedničke poljoprivredne politike za razdoblje 2023. – 2027.</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Navedena intervencija izravno i značajno doprinosi</a:t>
            </a:r>
            <a:r>
              <a:rPr lang="hr-HR"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r-HR"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Specifičnom cilju 8 </a:t>
            </a:r>
            <a:r>
              <a:rPr lang="hr-HR"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hr-H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r-H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Promicanje zapošljavanja, rasta, rodne ravnopravnosti, uključujući sudjelovanje žena u poljoprivredi, socijalne uključenosti i lokalnog razvoja u ruralnim područjima, uključujući kružno biogospodarstvo i održivo šumarstvo, a isto se može prikazati putem sljedećih </a:t>
            </a:r>
            <a:r>
              <a:rPr lang="hr-HR" sz="18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pokazatelja</a:t>
            </a:r>
            <a:r>
              <a:rPr lang="hr-H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b="1" dirty="0">
                <a:effectLst/>
                <a:latin typeface="Calibri" panose="020F0502020204030204" pitchFamily="34" charset="0"/>
                <a:ea typeface="Calibri" panose="020F0502020204030204" pitchFamily="34" charset="0"/>
                <a:cs typeface="Calibri" panose="020F0502020204030204" pitchFamily="34" charset="0"/>
              </a:rPr>
              <a:t>R.37  </a:t>
            </a:r>
            <a:r>
              <a:rPr lang="hr-HR" sz="1800" dirty="0">
                <a:effectLst/>
                <a:latin typeface="Calibri" panose="020F0502020204030204" pitchFamily="34" charset="0"/>
                <a:ea typeface="Calibri" panose="020F0502020204030204" pitchFamily="34" charset="0"/>
                <a:cs typeface="Calibri" panose="020F0502020204030204" pitchFamily="34" charset="0"/>
              </a:rPr>
              <a:t>Broj novostvorenih radnih mjesta (puno radno vrijeme)</a:t>
            </a:r>
          </a:p>
          <a:p>
            <a:pPr algn="just">
              <a:buNone/>
            </a:pPr>
            <a:r>
              <a:rPr lang="hr-HR" sz="1800" dirty="0">
                <a:effectLst/>
                <a:latin typeface="Calibri" panose="020F0502020204030204" pitchFamily="34" charset="0"/>
                <a:ea typeface="Calibri" panose="020F0502020204030204" pitchFamily="34" charset="0"/>
                <a:cs typeface="Calibri" panose="020F0502020204030204" pitchFamily="34" charset="0"/>
              </a:rPr>
              <a:t>          </a:t>
            </a:r>
            <a:r>
              <a:rPr lang="hr-HR" sz="1800" u="sng" dirty="0">
                <a:effectLst/>
                <a:latin typeface="Calibri" panose="020F0502020204030204" pitchFamily="34" charset="0"/>
                <a:ea typeface="Calibri" panose="020F0502020204030204" pitchFamily="34" charset="0"/>
                <a:cs typeface="Calibri" panose="020F0502020204030204" pitchFamily="34" charset="0"/>
              </a:rPr>
              <a:t>Broj sačuvanih radnih mjesta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447675" indent="-447675" algn="just">
              <a:lnSpc>
                <a:spcPct val="115000"/>
              </a:lnSpc>
              <a:buNone/>
            </a:pPr>
            <a:r>
              <a:rPr lang="hr-HR" sz="1800" b="1" dirty="0">
                <a:effectLst/>
                <a:latin typeface="Calibri" panose="020F0502020204030204" pitchFamily="34" charset="0"/>
                <a:ea typeface="Calibri" panose="020F0502020204030204" pitchFamily="34" charset="0"/>
                <a:cs typeface="Calibri" panose="020F0502020204030204" pitchFamily="34" charset="0"/>
              </a:rPr>
              <a:t>R.40 </a:t>
            </a:r>
            <a:r>
              <a:rPr lang="hr-HR" sz="1800" u="sng" dirty="0">
                <a:effectLst/>
                <a:latin typeface="Calibri" panose="020F0502020204030204" pitchFamily="34" charset="0"/>
                <a:ea typeface="Calibri" panose="020F0502020204030204" pitchFamily="34" charset="0"/>
                <a:cs typeface="Calibri" panose="020F0502020204030204" pitchFamily="34" charset="0"/>
              </a:rPr>
              <a:t>Pametna tranzicija ruralnog gospodarstva</a:t>
            </a:r>
            <a:r>
              <a:rPr lang="hr-HR" sz="1800" dirty="0">
                <a:effectLst/>
                <a:latin typeface="Calibri" panose="020F0502020204030204" pitchFamily="34" charset="0"/>
                <a:ea typeface="Calibri" panose="020F0502020204030204" pitchFamily="34" charset="0"/>
                <a:cs typeface="Calibri" panose="020F0502020204030204" pitchFamily="34" charset="0"/>
              </a:rPr>
              <a:t> kojom se doprinosi konceptu Pametnih sela (broj projekata u kojem je dokazan doprinos konceptu Pametnih sela) i</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447675" indent="-447675" algn="just">
              <a:lnSpc>
                <a:spcPct val="115000"/>
              </a:lnSpc>
              <a:spcAft>
                <a:spcPts val="800"/>
              </a:spcAft>
              <a:buNone/>
            </a:pPr>
            <a:r>
              <a:rPr lang="hr-HR" sz="1800" b="1" dirty="0">
                <a:effectLst/>
                <a:latin typeface="Calibri" panose="020F0502020204030204" pitchFamily="34" charset="0"/>
                <a:ea typeface="Calibri" panose="020F0502020204030204" pitchFamily="34" charset="0"/>
                <a:cs typeface="Calibri" panose="020F0502020204030204" pitchFamily="34" charset="0"/>
              </a:rPr>
              <a:t>R.41 </a:t>
            </a:r>
            <a:r>
              <a:rPr lang="hr-HR" sz="1800" u="sng" dirty="0">
                <a:effectLst/>
                <a:latin typeface="Calibri" panose="020F0502020204030204" pitchFamily="34" charset="0"/>
                <a:ea typeface="Calibri" panose="020F0502020204030204" pitchFamily="34" charset="0"/>
                <a:cs typeface="Calibri" panose="020F0502020204030204" pitchFamily="34" charset="0"/>
              </a:rPr>
              <a:t>Povezivanje ruralnih područja Europe</a:t>
            </a:r>
            <a:r>
              <a:rPr lang="hr-HR" sz="1800" dirty="0">
                <a:effectLst/>
                <a:latin typeface="Calibri" panose="020F0502020204030204" pitchFamily="34" charset="0"/>
                <a:ea typeface="Calibri" panose="020F0502020204030204" pitchFamily="34" charset="0"/>
                <a:cs typeface="Calibri" panose="020F0502020204030204" pitchFamily="34" charset="0"/>
              </a:rPr>
              <a:t> putem broja ruralnog stanovništva koji imaju koristi od poboljšanog pristupa uslugama i infrastrukturi kroz potporu u okviru ZPP-a (broj ruralnog stanovništva koje ima koristi od provedbe projekta)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hr-HR" sz="1800" b="1" dirty="0">
                <a:effectLst/>
                <a:latin typeface="Calibri" panose="020F0502020204030204" pitchFamily="34" charset="0"/>
                <a:ea typeface="Calibri" panose="020F0502020204030204" pitchFamily="34" charset="0"/>
                <a:cs typeface="Calibri" panose="020F0502020204030204" pitchFamily="34" charset="0"/>
              </a:rPr>
              <a:t>R.42   </a:t>
            </a:r>
            <a:r>
              <a:rPr lang="hr-HR" sz="1800" u="sng" dirty="0">
                <a:effectLst/>
                <a:latin typeface="Calibri" panose="020F0502020204030204" pitchFamily="34" charset="0"/>
                <a:ea typeface="Calibri" panose="020F0502020204030204" pitchFamily="34" charset="0"/>
                <a:cs typeface="Calibri" panose="020F0502020204030204" pitchFamily="34" charset="0"/>
              </a:rPr>
              <a:t>Promicanje socijalne uključenosti</a:t>
            </a:r>
            <a:r>
              <a:rPr lang="hr-HR" sz="1800" dirty="0">
                <a:effectLst/>
                <a:latin typeface="Calibri" panose="020F0502020204030204" pitchFamily="34" charset="0"/>
                <a:ea typeface="Calibri" panose="020F0502020204030204" pitchFamily="34" charset="0"/>
                <a:cs typeface="Calibri" panose="020F0502020204030204" pitchFamily="34" charset="0"/>
              </a:rPr>
              <a:t> putem broja osoba obuhvaćenih projektima socijalne uključenosti za koje je dodijeljena potpora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sz="1800" dirty="0"/>
          </a:p>
        </p:txBody>
      </p:sp>
    </p:spTree>
    <p:extLst>
      <p:ext uri="{BB962C8B-B14F-4D97-AF65-F5344CB8AC3E}">
        <p14:creationId xmlns:p14="http://schemas.microsoft.com/office/powerpoint/2010/main" val="280321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038DA-A83C-A9A5-A846-EEFC5F65D498}"/>
            </a:ext>
          </a:extLst>
        </p:cNvPr>
        <p:cNvGrpSpPr/>
        <p:nvPr/>
      </p:nvGrpSpPr>
      <p:grpSpPr>
        <a:xfrm>
          <a:off x="0" y="0"/>
          <a:ext cx="0" cy="0"/>
          <a:chOff x="0" y="0"/>
          <a:chExt cx="0" cy="0"/>
        </a:xfrm>
      </p:grpSpPr>
      <p:pic>
        <p:nvPicPr>
          <p:cNvPr id="6" name="Rezervirano mjesto sadržaja 5">
            <a:extLst>
              <a:ext uri="{FF2B5EF4-FFF2-40B4-BE49-F238E27FC236}">
                <a16:creationId xmlns:a16="http://schemas.microsoft.com/office/drawing/2014/main" id="{2138986C-6366-14C6-C555-59FD04FBDC0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1467" y="1596617"/>
            <a:ext cx="11509065" cy="3664765"/>
          </a:xfrm>
        </p:spPr>
      </p:pic>
      <p:pic>
        <p:nvPicPr>
          <p:cNvPr id="5" name="Slika 4">
            <a:extLst>
              <a:ext uri="{FF2B5EF4-FFF2-40B4-BE49-F238E27FC236}">
                <a16:creationId xmlns:a16="http://schemas.microsoft.com/office/drawing/2014/main" id="{CE3ADEFD-0CE2-65C0-A488-F1F40AAAD1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3653701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339EF99-4AC3-E71E-7C39-15BAE63ADD24}"/>
              </a:ext>
            </a:extLst>
          </p:cNvPr>
          <p:cNvSpPr>
            <a:spLocks noGrp="1"/>
          </p:cNvSpPr>
          <p:nvPr>
            <p:ph type="title"/>
          </p:nvPr>
        </p:nvSpPr>
        <p:spPr>
          <a:xfrm>
            <a:off x="838200" y="452487"/>
            <a:ext cx="10515600" cy="876692"/>
          </a:xfrm>
        </p:spPr>
        <p:txBody>
          <a:bodyPr>
            <a:normAutofit/>
          </a:bodyPr>
          <a:lstStyle/>
          <a:p>
            <a:r>
              <a:rPr lang="hr-HR" sz="2400" b="1" dirty="0"/>
              <a:t>Raspoloživa sredstva: 515.035,27 EUR</a:t>
            </a:r>
          </a:p>
        </p:txBody>
      </p:sp>
      <p:sp>
        <p:nvSpPr>
          <p:cNvPr id="3" name="Rezervirano mjesto sadržaja 2">
            <a:extLst>
              <a:ext uri="{FF2B5EF4-FFF2-40B4-BE49-F238E27FC236}">
                <a16:creationId xmlns:a16="http://schemas.microsoft.com/office/drawing/2014/main" id="{9F82423D-250B-0763-C875-43561CFA4A2A}"/>
              </a:ext>
            </a:extLst>
          </p:cNvPr>
          <p:cNvSpPr>
            <a:spLocks noGrp="1"/>
          </p:cNvSpPr>
          <p:nvPr>
            <p:ph idx="1"/>
          </p:nvPr>
        </p:nvSpPr>
        <p:spPr>
          <a:xfrm>
            <a:off x="527901" y="1329180"/>
            <a:ext cx="10825899" cy="5233544"/>
          </a:xfrm>
        </p:spPr>
        <p:txBody>
          <a:bodyPr>
            <a:normAutofit/>
          </a:bodyPr>
          <a:lstStyle/>
          <a:p>
            <a:pPr algn="just">
              <a:spcAft>
                <a:spcPts val="600"/>
              </a:spcAft>
              <a:buNone/>
              <a:tabLst>
                <a:tab pos="2971800" algn="ctr"/>
              </a:tabLst>
            </a:pPr>
            <a:r>
              <a:rPr lang="hr-HR" sz="1800" b="1" dirty="0">
                <a:effectLst/>
                <a:latin typeface="Times New Roman" panose="02020603050405020304" pitchFamily="18" charset="0"/>
                <a:ea typeface="Calibri" panose="020F0502020204030204" pitchFamily="34" charset="0"/>
                <a:cs typeface="Times New Roman" panose="02020603050405020304" pitchFamily="18" charset="0"/>
              </a:rPr>
              <a:t>Obuhvat LAG područja (JLS):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mj-lt"/>
              <a:buAutoNum type="romanLcPeriod"/>
            </a:pPr>
            <a:r>
              <a:rPr lang="hr-HR" sz="1800" u="sng" dirty="0">
                <a:effectLst/>
                <a:latin typeface="Times New Roman" panose="02020603050405020304" pitchFamily="18" charset="0"/>
                <a:ea typeface="Calibri" panose="020F0502020204030204" pitchFamily="34" charset="0"/>
                <a:cs typeface="Times New Roman" panose="02020603050405020304" pitchFamily="18" charset="0"/>
              </a:rPr>
              <a:t>Općine</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Antunovac, Čepin, Erdut, Ernestinovo, Vladislavci, Vuka, Šodolovci</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mj-lt"/>
              <a:buAutoNum type="romanLcPeriod"/>
            </a:pPr>
            <a:r>
              <a:rPr lang="hr-HR" sz="1800" u="sng" dirty="0">
                <a:effectLst/>
                <a:latin typeface="Times New Roman" panose="02020603050405020304" pitchFamily="18" charset="0"/>
                <a:ea typeface="Calibri" panose="020F0502020204030204" pitchFamily="34" charset="0"/>
                <a:cs typeface="Times New Roman" panose="02020603050405020304" pitchFamily="18" charset="0"/>
              </a:rPr>
              <a:t>Gradovi</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Mjesni odbori Grada Osijeka: Brijest, Josipovac, Klisa, Sarvaš, Tenja, Višnjevac</a:t>
            </a:r>
            <a:endParaRPr lang="hr-HR" dirty="0"/>
          </a:p>
          <a:p>
            <a:pPr>
              <a:buNone/>
            </a:pPr>
            <a:endParaRPr lang="hr-HR" sz="1800" b="1" u="sng"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buNone/>
            </a:pPr>
            <a:r>
              <a:rPr lang="hr-HR" sz="1800" b="1" u="sng" dirty="0">
                <a:effectLst/>
                <a:latin typeface="Times New Roman" panose="02020603050405020304" pitchFamily="18" charset="0"/>
                <a:ea typeface="Times New Roman" panose="02020603050405020304" pitchFamily="18" charset="0"/>
                <a:cs typeface="Times New Roman" panose="02020603050405020304" pitchFamily="18" charset="0"/>
              </a:rPr>
              <a:t>Iznosi javne potpore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Najviši iznos javne potpore po projektu je </a:t>
            </a:r>
            <a:r>
              <a:rPr lang="hr-HR" sz="1800" b="1" dirty="0">
                <a:effectLst/>
                <a:latin typeface="Times New Roman" panose="02020603050405020304" pitchFamily="18" charset="0"/>
                <a:ea typeface="Calibri" panose="020F0502020204030204" pitchFamily="34" charset="0"/>
                <a:cs typeface="Times New Roman" panose="02020603050405020304" pitchFamily="18" charset="0"/>
              </a:rPr>
              <a:t>60.000,00 EUR</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R="3810" algn="just">
              <a:spcBef>
                <a:spcPts val="600"/>
              </a:spcBef>
              <a:spcAft>
                <a:spcPts val="1200"/>
              </a:spcAf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Najniži iznos javne potpore po projektu je </a:t>
            </a:r>
            <a:r>
              <a:rPr lang="hr-HR" sz="1800" b="1" dirty="0">
                <a:effectLst/>
                <a:latin typeface="Times New Roman" panose="02020603050405020304" pitchFamily="18" charset="0"/>
                <a:ea typeface="Calibri" panose="020F0502020204030204" pitchFamily="34" charset="0"/>
                <a:cs typeface="Times New Roman" panose="02020603050405020304" pitchFamily="18" charset="0"/>
              </a:rPr>
              <a:t>15.000,00 EUR</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buNone/>
            </a:pPr>
            <a:r>
              <a:rPr lang="hr-HR" sz="1800" b="1" u="sng" dirty="0">
                <a:effectLst/>
                <a:latin typeface="Times New Roman" panose="02020603050405020304" pitchFamily="18" charset="0"/>
                <a:ea typeface="Times New Roman" panose="02020603050405020304" pitchFamily="18" charset="0"/>
                <a:cs typeface="Times New Roman" panose="02020603050405020304" pitchFamily="18" charset="0"/>
              </a:rPr>
              <a:t>Intenzitet javne potpore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Intenzitet potpore po projektu može iznositi do 65 %</a:t>
            </a:r>
            <a:r>
              <a:rPr lang="hr-HR" sz="1800" dirty="0">
                <a:effectLst/>
                <a:latin typeface="Calibri" panose="020F0502020204030204" pitchFamily="34" charset="0"/>
                <a:ea typeface="Calibri" panose="020F0502020204030204" pitchFamily="34" charset="0"/>
                <a:cs typeface="Times New Roman" panose="02020603050405020304" pitchFamily="18" charset="0"/>
              </a:rPr>
              <a:t> od </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ukupnih prihvatljivih troškova projekta, a iznimno se može povećati u sljedećim slučajevima: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Times New Roman" panose="02020603050405020304" pitchFamily="18" charset="0"/>
              <a:buChar char="-"/>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najviše 100% za neproduktivna ulaganja kako su definirana ovim Natječajem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dirty="0"/>
          </a:p>
        </p:txBody>
      </p:sp>
      <p:pic>
        <p:nvPicPr>
          <p:cNvPr id="5" name="Slika 4">
            <a:extLst>
              <a:ext uri="{FF2B5EF4-FFF2-40B4-BE49-F238E27FC236}">
                <a16:creationId xmlns:a16="http://schemas.microsoft.com/office/drawing/2014/main" id="{A95DC05D-37F2-8E6D-1E1A-B59979928D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57" y="0"/>
            <a:ext cx="1097083" cy="609697"/>
          </a:xfrm>
          <a:prstGeom prst="rect">
            <a:avLst/>
          </a:prstGeom>
        </p:spPr>
      </p:pic>
    </p:spTree>
    <p:extLst>
      <p:ext uri="{BB962C8B-B14F-4D97-AF65-F5344CB8AC3E}">
        <p14:creationId xmlns:p14="http://schemas.microsoft.com/office/powerpoint/2010/main" val="3539294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1CF87407-125B-8A4A-2CC4-F53CDB96A939}"/>
              </a:ext>
            </a:extLst>
          </p:cNvPr>
          <p:cNvSpPr>
            <a:spLocks noGrp="1"/>
          </p:cNvSpPr>
          <p:nvPr>
            <p:ph idx="1"/>
          </p:nvPr>
        </p:nvSpPr>
        <p:spPr>
          <a:xfrm>
            <a:off x="226243" y="920211"/>
            <a:ext cx="11828597" cy="5838807"/>
          </a:xfrm>
        </p:spPr>
        <p:txBody>
          <a:bodyPr>
            <a:normAutofit/>
          </a:bodyPr>
          <a:lstStyle/>
          <a:p>
            <a:pPr marL="457200" lvl="1" indent="0">
              <a:spcBef>
                <a:spcPts val="200"/>
              </a:spcBef>
              <a:spcAft>
                <a:spcPts val="1200"/>
              </a:spcAft>
              <a:buSzPts val="1200"/>
              <a:buNone/>
            </a:pPr>
            <a:r>
              <a:rPr lang="hr-HR" sz="28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Državna potpora i primjena Uredbe (EU) br. 2022/2472 (ABER)</a:t>
            </a:r>
            <a:endParaRPr lang="hr-HR" sz="28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Primjena pravila vezana za državne potpore ovisi radi li se o sljedeća 3 (tri) slučaja: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1800" b="1" u="sng" dirty="0">
                <a:effectLst/>
                <a:latin typeface="Times New Roman" panose="02020603050405020304" pitchFamily="18" charset="0"/>
                <a:ea typeface="Calibri" panose="020F0502020204030204" pitchFamily="34" charset="0"/>
                <a:cs typeface="Times New Roman" panose="02020603050405020304" pitchFamily="18" charset="0"/>
              </a:rPr>
              <a:t>1) Korisnik nije poduzeće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Ako korisnik </a:t>
            </a:r>
            <a:r>
              <a:rPr lang="hr-HR" sz="1800" b="1" u="sng" dirty="0">
                <a:effectLst/>
                <a:latin typeface="Times New Roman" panose="02020603050405020304" pitchFamily="18" charset="0"/>
                <a:ea typeface="Calibri" panose="020F0502020204030204" pitchFamily="34" charset="0"/>
                <a:cs typeface="Times New Roman" panose="02020603050405020304" pitchFamily="18" charset="0"/>
              </a:rPr>
              <a:t>nije poduzeće</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u skladu s Prilogom I. Uredbe (EU) br. 2022/2472, potpora je spojiva s unutarnjim tržištem u smislu članka 107. stavka 3. točke (c) Ugovora i izuzeta od obveze prijave iz članka 108. stavka 3. Ugovora.</a:t>
            </a:r>
            <a:endParaRPr lang="hr-HR" sz="1800" dirty="0">
              <a:latin typeface="Calibri" panose="020F0502020204030204" pitchFamily="34" charset="0"/>
              <a:ea typeface="Calibri" panose="020F0502020204030204" pitchFamily="34" charset="0"/>
              <a:cs typeface="Times New Roman" panose="02020603050405020304" pitchFamily="18" charset="0"/>
            </a:endParaRPr>
          </a:p>
          <a:p>
            <a:pPr algn="just">
              <a:buNone/>
            </a:pP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buNone/>
            </a:pPr>
            <a:r>
              <a:rPr lang="hr-HR" sz="1800" b="1" u="sng" dirty="0">
                <a:effectLst/>
                <a:latin typeface="Times New Roman" panose="02020603050405020304" pitchFamily="18" charset="0"/>
                <a:ea typeface="Calibri" panose="020F0502020204030204" pitchFamily="34" charset="0"/>
                <a:cs typeface="Times New Roman" panose="02020603050405020304" pitchFamily="18" charset="0"/>
              </a:rPr>
              <a:t>2) Korisnik je poduzeće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Ako je korisnik </a:t>
            </a:r>
            <a:r>
              <a:rPr lang="hr-HR" sz="1800" b="1" u="sng" dirty="0">
                <a:effectLst/>
                <a:latin typeface="Times New Roman" panose="02020603050405020304" pitchFamily="18" charset="0"/>
                <a:ea typeface="Calibri" panose="020F0502020204030204" pitchFamily="34" charset="0"/>
                <a:cs typeface="Times New Roman" panose="02020603050405020304" pitchFamily="18" charset="0"/>
              </a:rPr>
              <a:t>poduzeće</a:t>
            </a:r>
            <a:r>
              <a:rPr lang="hr-H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u skladu s Prilogom I. Uredbe (EU) br. 2022/2472, potpora je spojiva s unutarnjim tržištem u smislu članka 107. stavka 3. točke (c) Ugovora i izuzeta od obveze prijave iz članka 108. stavka 3. Ugovora, uz ispunjenje svih sljedećih uvjeta: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arenR"/>
              <a:tabLst>
                <a:tab pos="180340" algn="l"/>
              </a:tabLs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korisnik je u kategoriji mikro, malih i srednjih poduzeća (MSP)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arenR"/>
              <a:tabLst>
                <a:tab pos="180340" algn="l"/>
              </a:tabLs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ukupni iznos javne potpore po projektu ne smije iznositi više od 200.000 EUR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arenR"/>
              <a:tabLst>
                <a:tab pos="180340" algn="l"/>
              </a:tabLst>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intenzitet javne potpore ne smije premašiti najviše intenzitete potpore propisane člankom 12. Pravilnika</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p>
            <a:pPr marL="180340" indent="-180340" algn="just">
              <a:buNone/>
            </a:pPr>
            <a:endParaRPr lang="hr-HR" dirty="0"/>
          </a:p>
        </p:txBody>
      </p:sp>
      <p:pic>
        <p:nvPicPr>
          <p:cNvPr id="5" name="Slika 4">
            <a:extLst>
              <a:ext uri="{FF2B5EF4-FFF2-40B4-BE49-F238E27FC236}">
                <a16:creationId xmlns:a16="http://schemas.microsoft.com/office/drawing/2014/main" id="{9E13D4BE-624B-E0EE-1BFD-7B5C88C461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3309839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41EB23BC-99B0-3A55-134E-C526106D9228}"/>
              </a:ext>
            </a:extLst>
          </p:cNvPr>
          <p:cNvSpPr>
            <a:spLocks noGrp="1"/>
          </p:cNvSpPr>
          <p:nvPr>
            <p:ph idx="1"/>
          </p:nvPr>
        </p:nvSpPr>
        <p:spPr>
          <a:xfrm>
            <a:off x="443060" y="904972"/>
            <a:ext cx="11444140" cy="5657751"/>
          </a:xfrm>
        </p:spPr>
        <p:txBody>
          <a:bodyPr>
            <a:normAutofit fontScale="70000" lnSpcReduction="20000"/>
          </a:bodyPr>
          <a:lstStyle/>
          <a:p>
            <a:pPr marL="180340" indent="-180340" algn="just">
              <a:buNone/>
            </a:pPr>
            <a:r>
              <a:rPr lang="hr-HR" sz="2800" b="1" u="sng" dirty="0">
                <a:effectLst/>
                <a:latin typeface="Times New Roman" panose="02020603050405020304" pitchFamily="18" charset="0"/>
                <a:ea typeface="Calibri" panose="020F0502020204030204" pitchFamily="34" charset="0"/>
                <a:cs typeface="Times New Roman" panose="02020603050405020304" pitchFamily="18" charset="0"/>
              </a:rPr>
              <a:t>3. Iznimno od točke 2., ako je korisnik JLS (grad/općina) </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buNone/>
            </a:pPr>
            <a:r>
              <a:rPr lang="hr-HR" sz="28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Ako je korisnik </a:t>
            </a:r>
            <a:r>
              <a:rPr lang="hr-HR" sz="2800" b="1" u="sng" dirty="0">
                <a:effectLst/>
                <a:latin typeface="Times New Roman" panose="02020603050405020304" pitchFamily="18" charset="0"/>
                <a:ea typeface="Calibri" panose="020F0502020204030204" pitchFamily="34" charset="0"/>
                <a:cs typeface="Times New Roman" panose="02020603050405020304" pitchFamily="18" charset="0"/>
              </a:rPr>
              <a:t>JLS (grad/općina)</a:t>
            </a: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 potpora je spojiva s unutarnjim tržištem u smislu članka 107. stavka 3. točke (c) Ugovora i izuzeta od obveze prijave iz članka 108. stavka 3. Ugovora, uz ispunjenje sljedećih uvjeta:</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arenR"/>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ukupni iznos javne potpore po projektu ne smije iznositi više od 200.000 EUR </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arenR"/>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intenzitet javne potpore ne smije premašiti najviše intenzitete potpore propisane člankom 12. Pravilnika</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arenR"/>
            </a:pP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projekt korisnika </a:t>
            </a:r>
            <a:r>
              <a:rPr lang="hr-HR" sz="2800" u="sng" dirty="0">
                <a:effectLst/>
                <a:latin typeface="Times New Roman" panose="02020603050405020304" pitchFamily="18" charset="0"/>
                <a:ea typeface="Calibri" panose="020F0502020204030204" pitchFamily="34" charset="0"/>
                <a:cs typeface="Times New Roman" panose="02020603050405020304" pitchFamily="18" charset="0"/>
              </a:rPr>
              <a:t>mora se odnositi na jedno ili više sljedećih područja</a:t>
            </a:r>
            <a:r>
              <a:rPr lang="hr-HR"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hr-HR" sz="2800" dirty="0">
                <a:effectLst/>
                <a:latin typeface="Times New Roman" panose="02020603050405020304" pitchFamily="18" charset="0"/>
                <a:ea typeface="Times New Roman" panose="02020603050405020304" pitchFamily="18" charset="0"/>
                <a:cs typeface="Times New Roman" panose="02020603050405020304" pitchFamily="18" charset="0"/>
              </a:rPr>
              <a:t>istraživanje, razvoj i inovacije;</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hr-H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okoliš;</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hr-H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zapošljavanje i osposobljavanje;</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hr-H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očuvanje kulture i baštine;</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hr-H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šumarstvo;</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hr-H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promicanje prehrambenih proizvoda koji nisu navedeni u Prilogu I. Ugovoru;</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hr-HR" sz="2800" dirty="0">
                <a:effectLst/>
                <a:latin typeface="Times New Roman" panose="02020603050405020304" pitchFamily="18" charset="0"/>
                <a:ea typeface="Times New Roman" panose="02020603050405020304" pitchFamily="18" charset="0"/>
                <a:cs typeface="Times New Roman" panose="02020603050405020304" pitchFamily="18" charset="0"/>
              </a:rPr>
              <a:t>sport. </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r>
              <a:rPr lang="hr-HR" sz="2800" dirty="0">
                <a:effectLst/>
                <a:latin typeface="Times New Roman" panose="02020603050405020304" pitchFamily="18" charset="0"/>
                <a:ea typeface="Calibri" panose="020F0502020204030204" pitchFamily="34" charset="0"/>
                <a:cs typeface="Times New Roman" panose="02020603050405020304" pitchFamily="18" charset="0"/>
              </a:rPr>
              <a:t>U protivnome, ako se ne radi o gore navedenim slučajevima, potpora koja se potražuje putem Zahtjeva za potporu nije spojiva s unutarnjim tržištem u smislu članka 107. stavka 3. točke (c) Ugovora i nije prihvatljiva za sufinanciranje unutar ovog Natječaja.</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pic>
        <p:nvPicPr>
          <p:cNvPr id="5" name="Slika 4">
            <a:extLst>
              <a:ext uri="{FF2B5EF4-FFF2-40B4-BE49-F238E27FC236}">
                <a16:creationId xmlns:a16="http://schemas.microsoft.com/office/drawing/2014/main" id="{F270613F-54C5-322F-922D-BB14AA5D67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3690291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7C1F1B1-CAC6-2AF7-2623-D740C2564EF0}"/>
              </a:ext>
            </a:extLst>
          </p:cNvPr>
          <p:cNvSpPr>
            <a:spLocks noGrp="1"/>
          </p:cNvSpPr>
          <p:nvPr>
            <p:ph type="title"/>
          </p:nvPr>
        </p:nvSpPr>
        <p:spPr>
          <a:xfrm>
            <a:off x="838200" y="295276"/>
            <a:ext cx="10515600" cy="609697"/>
          </a:xfrm>
        </p:spPr>
        <p:txBody>
          <a:bodyPr>
            <a:normAutofit/>
          </a:bodyPr>
          <a:lstStyle/>
          <a:p>
            <a:pPr algn="ctr"/>
            <a:r>
              <a:rPr lang="hr-HR" sz="3200" b="1" dirty="0"/>
              <a:t>Prihvatljivost korisnika</a:t>
            </a:r>
          </a:p>
        </p:txBody>
      </p:sp>
      <p:sp>
        <p:nvSpPr>
          <p:cNvPr id="3" name="Rezervirano mjesto sadržaja 2">
            <a:extLst>
              <a:ext uri="{FF2B5EF4-FFF2-40B4-BE49-F238E27FC236}">
                <a16:creationId xmlns:a16="http://schemas.microsoft.com/office/drawing/2014/main" id="{490DF522-240E-EDCD-8B77-07A6F31F8793}"/>
              </a:ext>
            </a:extLst>
          </p:cNvPr>
          <p:cNvSpPr>
            <a:spLocks noGrp="1"/>
          </p:cNvSpPr>
          <p:nvPr>
            <p:ph idx="1"/>
          </p:nvPr>
        </p:nvSpPr>
        <p:spPr>
          <a:xfrm>
            <a:off x="386499" y="1046375"/>
            <a:ext cx="11397006" cy="5516349"/>
          </a:xfrm>
        </p:spPr>
        <p:txBody>
          <a:bodyPr>
            <a:normAutofit/>
          </a:bodyPr>
          <a:lstStyle/>
          <a:p>
            <a:pPr algn="just">
              <a:buNone/>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 okviru ovog Natječaja, prihvatljivi korisnici su: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jedinica lokalne samouprave (JLS),</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trgovačko društvo u većinskom vlasništvu jedinica lokalne samouprave,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javne ustanove neprofitnog karaktera kojima su osnivači jedinice lokalne samouprave, jedinice regionalne (područne) samouprave,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lphaLcPeriod"/>
            </a:pPr>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druga pravna osoba javnog prava.</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hr-H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 slučaju partnerskih projekata, svi zahtjevi za korisnike, odnose se i na glavnog partnera/partnera u partnerskom projektu.</a:t>
            </a:r>
            <a:endParaRPr lang="hr-HR" sz="1800"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hr-HR" sz="1800" b="1" u="sng"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Broj zahtjeva za potporu po korisniku </a:t>
            </a:r>
            <a:endParaRPr lang="hr-HR" sz="1800" b="1" u="sng"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Korisnik i njegova partnerska i/ili povezana poduzeća mogu podnijeti najviše </a:t>
            </a:r>
            <a:r>
              <a:rPr lang="hr-HR" sz="1800" b="1" dirty="0">
                <a:solidFill>
                  <a:srgbClr val="000000"/>
                </a:solidFill>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2 (dva)</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zahtjev/a za potporu unutar ovog Natječaja, </a:t>
            </a:r>
            <a:r>
              <a:rPr lang="hr-HR" sz="1800" u="sng" dirty="0">
                <a:effectLst/>
                <a:latin typeface="Times New Roman" panose="02020603050405020304" pitchFamily="18" charset="0"/>
                <a:ea typeface="Calibri" panose="020F0502020204030204" pitchFamily="34" charset="0"/>
                <a:cs typeface="Times New Roman" panose="02020603050405020304" pitchFamily="18" charset="0"/>
              </a:rPr>
              <a:t>bez obzira prijavljuje li se kao glavni partner i/ili kao partner u partnerskom projektu</a:t>
            </a: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hr-H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hr-HR" sz="1800" dirty="0">
                <a:effectLst/>
                <a:latin typeface="Times New Roman" panose="02020603050405020304" pitchFamily="18" charset="0"/>
                <a:ea typeface="Calibri" panose="020F0502020204030204" pitchFamily="34" charset="0"/>
                <a:cs typeface="Times New Roman" panose="02020603050405020304" pitchFamily="18" charset="0"/>
              </a:rPr>
              <a:t>U slučaju podnošenja više zahtjeva za potporu unutar ovog Natječaja, u obzir će se uzeti Zahtjev/i za potporu koji je/su najranije podnesen/i, a ostale će se isključiti iz ovog Natječaja.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dirty="0"/>
          </a:p>
        </p:txBody>
      </p:sp>
      <p:pic>
        <p:nvPicPr>
          <p:cNvPr id="5" name="Slika 4">
            <a:extLst>
              <a:ext uri="{FF2B5EF4-FFF2-40B4-BE49-F238E27FC236}">
                <a16:creationId xmlns:a16="http://schemas.microsoft.com/office/drawing/2014/main" id="{9BE3470A-CFEE-90BD-D368-B526007513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95276"/>
            <a:ext cx="1097083" cy="609697"/>
          </a:xfrm>
          <a:prstGeom prst="rect">
            <a:avLst/>
          </a:prstGeom>
        </p:spPr>
      </p:pic>
    </p:spTree>
    <p:extLst>
      <p:ext uri="{BB962C8B-B14F-4D97-AF65-F5344CB8AC3E}">
        <p14:creationId xmlns:p14="http://schemas.microsoft.com/office/powerpoint/2010/main" val="644620348"/>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TotalTime>
  <Words>4167</Words>
  <Application>Microsoft Office PowerPoint</Application>
  <PresentationFormat>Široki zaslon</PresentationFormat>
  <Paragraphs>218</Paragraphs>
  <Slides>27</Slides>
  <Notes>0</Notes>
  <HiddenSlides>0</HiddenSlides>
  <MMClips>0</MMClips>
  <ScaleCrop>false</ScaleCrop>
  <HeadingPairs>
    <vt:vector size="6" baseType="variant">
      <vt:variant>
        <vt:lpstr>Korišteni fontovi</vt:lpstr>
      </vt:variant>
      <vt:variant>
        <vt:i4>6</vt:i4>
      </vt:variant>
      <vt:variant>
        <vt:lpstr>Tema</vt:lpstr>
      </vt:variant>
      <vt:variant>
        <vt:i4>1</vt:i4>
      </vt:variant>
      <vt:variant>
        <vt:lpstr>Naslovi slajdova</vt:lpstr>
      </vt:variant>
      <vt:variant>
        <vt:i4>27</vt:i4>
      </vt:variant>
    </vt:vector>
  </HeadingPairs>
  <TitlesOfParts>
    <vt:vector size="34" baseType="lpstr">
      <vt:lpstr>Arial</vt:lpstr>
      <vt:lpstr>Calibri</vt:lpstr>
      <vt:lpstr>Calibri Light</vt:lpstr>
      <vt:lpstr>Symbol</vt:lpstr>
      <vt:lpstr>Times New Roman</vt:lpstr>
      <vt:lpstr>Wingdings</vt:lpstr>
      <vt:lpstr>Tema sustava Office</vt:lpstr>
      <vt:lpstr>  RADIONICA ZA PREDSTAVLJANJE LAG NATJEČAJA INTERVENCIJA 2.1.1. POTPORA RAZVOJU DRUŠTVENO-EKONOMSKE INFRASTRUKTURE</vt:lpstr>
      <vt:lpstr>PREDMET NATJEČAJA</vt:lpstr>
      <vt:lpstr>OPĆI I SPECIFIČNI CILJEVI INTERVENCIJE (NATJEČAJA-Prilog 3)</vt:lpstr>
      <vt:lpstr>Usklađenost za SP ZPP-om (Prilog 2)</vt:lpstr>
      <vt:lpstr>PowerPoint prezentacija</vt:lpstr>
      <vt:lpstr>Raspoloživa sredstva: 515.035,27 EUR</vt:lpstr>
      <vt:lpstr>PowerPoint prezentacija</vt:lpstr>
      <vt:lpstr>PowerPoint prezentacija</vt:lpstr>
      <vt:lpstr>Prihvatljivost korisnika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Kriteriji odabira projekta</vt:lpstr>
      <vt:lpstr>KRITERIJ 1. Tip ulaganja</vt:lpstr>
      <vt:lpstr>KRITERIJ 2. Doprinos zapošljavanju</vt:lpstr>
      <vt:lpstr>PowerPoint prezentacija</vt:lpstr>
      <vt:lpstr>PowerPoint prezentacija</vt:lpstr>
      <vt:lpstr>PowerPoint prezentacija</vt:lpstr>
      <vt:lpstr>PowerPoint prezentacija</vt:lpstr>
      <vt:lpstr>PowerPoint prezentacija</vt:lpstr>
      <vt:lpstr>Podnošenje i zaprimanje Zahtjeva za potporu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Ivana</dc:creator>
  <cp:lastModifiedBy>Ivana</cp:lastModifiedBy>
  <cp:revision>71</cp:revision>
  <dcterms:created xsi:type="dcterms:W3CDTF">2025-04-01T06:43:57Z</dcterms:created>
  <dcterms:modified xsi:type="dcterms:W3CDTF">2025-04-02T08:44:59Z</dcterms:modified>
</cp:coreProperties>
</file>