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8" r:id="rId1"/>
    <p:sldMasterId id="2147483764" r:id="rId2"/>
  </p:sldMasterIdLst>
  <p:notesMasterIdLst>
    <p:notesMasterId r:id="rId87"/>
  </p:notesMasterIdLst>
  <p:handoutMasterIdLst>
    <p:handoutMasterId r:id="rId88"/>
  </p:handoutMasterIdLst>
  <p:sldIdLst>
    <p:sldId id="256" r:id="rId3"/>
    <p:sldId id="289" r:id="rId4"/>
    <p:sldId id="257" r:id="rId5"/>
    <p:sldId id="403" r:id="rId6"/>
    <p:sldId id="258" r:id="rId7"/>
    <p:sldId id="259" r:id="rId8"/>
    <p:sldId id="260" r:id="rId9"/>
    <p:sldId id="364" r:id="rId10"/>
    <p:sldId id="290" r:id="rId11"/>
    <p:sldId id="363" r:id="rId12"/>
    <p:sldId id="291" r:id="rId13"/>
    <p:sldId id="362" r:id="rId14"/>
    <p:sldId id="292" r:id="rId15"/>
    <p:sldId id="293" r:id="rId16"/>
    <p:sldId id="306" r:id="rId17"/>
    <p:sldId id="415" r:id="rId18"/>
    <p:sldId id="273" r:id="rId19"/>
    <p:sldId id="416" r:id="rId20"/>
    <p:sldId id="404" r:id="rId21"/>
    <p:sldId id="405" r:id="rId22"/>
    <p:sldId id="417" r:id="rId23"/>
    <p:sldId id="406" r:id="rId24"/>
    <p:sldId id="407" r:id="rId25"/>
    <p:sldId id="301" r:id="rId26"/>
    <p:sldId id="365" r:id="rId27"/>
    <p:sldId id="418" r:id="rId28"/>
    <p:sldId id="419" r:id="rId29"/>
    <p:sldId id="366" r:id="rId30"/>
    <p:sldId id="367" r:id="rId31"/>
    <p:sldId id="412" r:id="rId32"/>
    <p:sldId id="409" r:id="rId33"/>
    <p:sldId id="410" r:id="rId34"/>
    <p:sldId id="411" r:id="rId35"/>
    <p:sldId id="402" r:id="rId36"/>
    <p:sldId id="377" r:id="rId37"/>
    <p:sldId id="398" r:id="rId38"/>
    <p:sldId id="397" r:id="rId39"/>
    <p:sldId id="352" r:id="rId40"/>
    <p:sldId id="318" r:id="rId41"/>
    <p:sldId id="353" r:id="rId42"/>
    <p:sldId id="413" r:id="rId43"/>
    <p:sldId id="420" r:id="rId44"/>
    <p:sldId id="421" r:id="rId45"/>
    <p:sldId id="322" r:id="rId46"/>
    <p:sldId id="422" r:id="rId47"/>
    <p:sldId id="351" r:id="rId48"/>
    <p:sldId id="392" r:id="rId49"/>
    <p:sldId id="323" r:id="rId50"/>
    <p:sldId id="324" r:id="rId51"/>
    <p:sldId id="393" r:id="rId52"/>
    <p:sldId id="394" r:id="rId53"/>
    <p:sldId id="395" r:id="rId54"/>
    <p:sldId id="396" r:id="rId55"/>
    <p:sldId id="354" r:id="rId56"/>
    <p:sldId id="327" r:id="rId57"/>
    <p:sldId id="328" r:id="rId58"/>
    <p:sldId id="355" r:id="rId59"/>
    <p:sldId id="329" r:id="rId60"/>
    <p:sldId id="399" r:id="rId61"/>
    <p:sldId id="400" r:id="rId62"/>
    <p:sldId id="356" r:id="rId63"/>
    <p:sldId id="330" r:id="rId64"/>
    <p:sldId id="331" r:id="rId65"/>
    <p:sldId id="332" r:id="rId66"/>
    <p:sldId id="333" r:id="rId67"/>
    <p:sldId id="357" r:id="rId68"/>
    <p:sldId id="334" r:id="rId69"/>
    <p:sldId id="335" r:id="rId70"/>
    <p:sldId id="358" r:id="rId71"/>
    <p:sldId id="336" r:id="rId72"/>
    <p:sldId id="337" r:id="rId73"/>
    <p:sldId id="338" r:id="rId74"/>
    <p:sldId id="414" r:id="rId75"/>
    <p:sldId id="359" r:id="rId76"/>
    <p:sldId id="339" r:id="rId77"/>
    <p:sldId id="340" r:id="rId78"/>
    <p:sldId id="341" r:id="rId79"/>
    <p:sldId id="342" r:id="rId80"/>
    <p:sldId id="343" r:id="rId81"/>
    <p:sldId id="344" r:id="rId82"/>
    <p:sldId id="360" r:id="rId83"/>
    <p:sldId id="361" r:id="rId84"/>
    <p:sldId id="401" r:id="rId85"/>
    <p:sldId id="349" r:id="rId86"/>
  </p:sldIdLst>
  <p:sldSz cx="9144000" cy="6858000" type="screen4x3"/>
  <p:notesSz cx="6735763" cy="9866313"/>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27" autoAdjust="0"/>
    <p:restoredTop sz="92806" autoAdjust="0"/>
  </p:normalViewPr>
  <p:slideViewPr>
    <p:cSldViewPr>
      <p:cViewPr>
        <p:scale>
          <a:sx n="100" d="100"/>
          <a:sy n="100" d="100"/>
        </p:scale>
        <p:origin x="-118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0727" tIns="45363" rIns="90727" bIns="45363" rtlCol="0"/>
          <a:lstStyle>
            <a:lvl1pPr algn="l">
              <a:defRPr sz="1200"/>
            </a:lvl1pPr>
          </a:lstStyle>
          <a:p>
            <a:endParaRPr lang="hr-HR"/>
          </a:p>
        </p:txBody>
      </p:sp>
      <p:sp>
        <p:nvSpPr>
          <p:cNvPr id="3" name="Date Placeholder 2"/>
          <p:cNvSpPr>
            <a:spLocks noGrp="1"/>
          </p:cNvSpPr>
          <p:nvPr>
            <p:ph type="dt" sz="quarter" idx="1"/>
          </p:nvPr>
        </p:nvSpPr>
        <p:spPr>
          <a:xfrm>
            <a:off x="3815374" y="0"/>
            <a:ext cx="2918831" cy="493316"/>
          </a:xfrm>
          <a:prstGeom prst="rect">
            <a:avLst/>
          </a:prstGeom>
        </p:spPr>
        <p:txBody>
          <a:bodyPr vert="horz" lIns="90727" tIns="45363" rIns="90727" bIns="45363" rtlCol="0"/>
          <a:lstStyle>
            <a:lvl1pPr algn="r">
              <a:defRPr sz="1200"/>
            </a:lvl1pPr>
          </a:lstStyle>
          <a:p>
            <a:fld id="{FEBD2A1B-AB6A-4542-9077-5ADF946E88FE}" type="datetimeFigureOut">
              <a:rPr lang="hr-HR" smtClean="0"/>
              <a:t>8.1.2015.</a:t>
            </a:fld>
            <a:endParaRPr lang="hr-HR"/>
          </a:p>
        </p:txBody>
      </p:sp>
      <p:sp>
        <p:nvSpPr>
          <p:cNvPr id="4" name="Footer Placeholder 3"/>
          <p:cNvSpPr>
            <a:spLocks noGrp="1"/>
          </p:cNvSpPr>
          <p:nvPr>
            <p:ph type="ftr" sz="quarter" idx="2"/>
          </p:nvPr>
        </p:nvSpPr>
        <p:spPr>
          <a:xfrm>
            <a:off x="0" y="9371284"/>
            <a:ext cx="2918831" cy="493316"/>
          </a:xfrm>
          <a:prstGeom prst="rect">
            <a:avLst/>
          </a:prstGeom>
        </p:spPr>
        <p:txBody>
          <a:bodyPr vert="horz" lIns="90727" tIns="45363" rIns="90727" bIns="45363" rtlCol="0" anchor="b"/>
          <a:lstStyle>
            <a:lvl1pPr algn="l">
              <a:defRPr sz="1200"/>
            </a:lvl1pPr>
          </a:lstStyle>
          <a:p>
            <a:endParaRPr lang="hr-HR"/>
          </a:p>
        </p:txBody>
      </p:sp>
      <p:sp>
        <p:nvSpPr>
          <p:cNvPr id="5" name="Slide Number Placeholder 4"/>
          <p:cNvSpPr>
            <a:spLocks noGrp="1"/>
          </p:cNvSpPr>
          <p:nvPr>
            <p:ph type="sldNum" sz="quarter" idx="3"/>
          </p:nvPr>
        </p:nvSpPr>
        <p:spPr>
          <a:xfrm>
            <a:off x="3815374" y="9371284"/>
            <a:ext cx="2918831" cy="493316"/>
          </a:xfrm>
          <a:prstGeom prst="rect">
            <a:avLst/>
          </a:prstGeom>
        </p:spPr>
        <p:txBody>
          <a:bodyPr vert="horz" lIns="90727" tIns="45363" rIns="90727" bIns="45363" rtlCol="0" anchor="b"/>
          <a:lstStyle>
            <a:lvl1pPr algn="r">
              <a:defRPr sz="1200"/>
            </a:lvl1pPr>
          </a:lstStyle>
          <a:p>
            <a:fld id="{A5D56CBD-5AA0-45F4-805D-82B57761B13E}" type="slidenum">
              <a:rPr lang="hr-HR" smtClean="0"/>
              <a:t>‹#›</a:t>
            </a:fld>
            <a:endParaRPr lang="hr-HR"/>
          </a:p>
        </p:txBody>
      </p:sp>
    </p:spTree>
    <p:extLst>
      <p:ext uri="{BB962C8B-B14F-4D97-AF65-F5344CB8AC3E}">
        <p14:creationId xmlns:p14="http://schemas.microsoft.com/office/powerpoint/2010/main" val="1573459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0727" tIns="45363" rIns="90727" bIns="45363" rtlCol="0"/>
          <a:lstStyle>
            <a:lvl1pPr algn="l">
              <a:defRPr sz="1200"/>
            </a:lvl1pPr>
          </a:lstStyle>
          <a:p>
            <a:endParaRPr lang="hr-HR"/>
          </a:p>
        </p:txBody>
      </p:sp>
      <p:sp>
        <p:nvSpPr>
          <p:cNvPr id="3" name="Date Placeholder 2"/>
          <p:cNvSpPr>
            <a:spLocks noGrp="1"/>
          </p:cNvSpPr>
          <p:nvPr>
            <p:ph type="dt" idx="1"/>
          </p:nvPr>
        </p:nvSpPr>
        <p:spPr>
          <a:xfrm>
            <a:off x="3815374" y="0"/>
            <a:ext cx="2918831" cy="493316"/>
          </a:xfrm>
          <a:prstGeom prst="rect">
            <a:avLst/>
          </a:prstGeom>
        </p:spPr>
        <p:txBody>
          <a:bodyPr vert="horz" lIns="90727" tIns="45363" rIns="90727" bIns="45363" rtlCol="0"/>
          <a:lstStyle>
            <a:lvl1pPr algn="r">
              <a:defRPr sz="1200"/>
            </a:lvl1pPr>
          </a:lstStyle>
          <a:p>
            <a:fld id="{94EF4BA7-B806-469C-B54B-C5A56E6E32EA}" type="datetimeFigureOut">
              <a:rPr lang="hr-HR" smtClean="0"/>
              <a:t>8.1.2015.</a:t>
            </a:fld>
            <a:endParaRPr lang="hr-HR"/>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0727" tIns="45363" rIns="90727" bIns="45363" rtlCol="0" anchor="ctr"/>
          <a:lstStyle/>
          <a:p>
            <a:endParaRPr lang="hr-HR"/>
          </a:p>
        </p:txBody>
      </p:sp>
      <p:sp>
        <p:nvSpPr>
          <p:cNvPr id="5" name="Notes Placeholder 4"/>
          <p:cNvSpPr>
            <a:spLocks noGrp="1"/>
          </p:cNvSpPr>
          <p:nvPr>
            <p:ph type="body" sz="quarter" idx="3"/>
          </p:nvPr>
        </p:nvSpPr>
        <p:spPr>
          <a:xfrm>
            <a:off x="673577" y="4686499"/>
            <a:ext cx="5388610" cy="4439841"/>
          </a:xfrm>
          <a:prstGeom prst="rect">
            <a:avLst/>
          </a:prstGeom>
        </p:spPr>
        <p:txBody>
          <a:bodyPr vert="horz" lIns="90727" tIns="45363" rIns="90727" bIns="4536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6" name="Footer Placeholder 5"/>
          <p:cNvSpPr>
            <a:spLocks noGrp="1"/>
          </p:cNvSpPr>
          <p:nvPr>
            <p:ph type="ftr" sz="quarter" idx="4"/>
          </p:nvPr>
        </p:nvSpPr>
        <p:spPr>
          <a:xfrm>
            <a:off x="0" y="9371284"/>
            <a:ext cx="2918831" cy="493316"/>
          </a:xfrm>
          <a:prstGeom prst="rect">
            <a:avLst/>
          </a:prstGeom>
        </p:spPr>
        <p:txBody>
          <a:bodyPr vert="horz" lIns="90727" tIns="45363" rIns="90727" bIns="45363" rtlCol="0" anchor="b"/>
          <a:lstStyle>
            <a:lvl1pPr algn="l">
              <a:defRPr sz="1200"/>
            </a:lvl1pPr>
          </a:lstStyle>
          <a:p>
            <a:endParaRPr lang="hr-HR"/>
          </a:p>
        </p:txBody>
      </p:sp>
      <p:sp>
        <p:nvSpPr>
          <p:cNvPr id="7" name="Slide Number Placeholder 6"/>
          <p:cNvSpPr>
            <a:spLocks noGrp="1"/>
          </p:cNvSpPr>
          <p:nvPr>
            <p:ph type="sldNum" sz="quarter" idx="5"/>
          </p:nvPr>
        </p:nvSpPr>
        <p:spPr>
          <a:xfrm>
            <a:off x="3815374" y="9371284"/>
            <a:ext cx="2918831" cy="493316"/>
          </a:xfrm>
          <a:prstGeom prst="rect">
            <a:avLst/>
          </a:prstGeom>
        </p:spPr>
        <p:txBody>
          <a:bodyPr vert="horz" lIns="90727" tIns="45363" rIns="90727" bIns="45363" rtlCol="0" anchor="b"/>
          <a:lstStyle>
            <a:lvl1pPr algn="r">
              <a:defRPr sz="1200"/>
            </a:lvl1pPr>
          </a:lstStyle>
          <a:p>
            <a:fld id="{1CBDBC97-7015-4C25-9E57-6BB72E85BF68}" type="slidenum">
              <a:rPr lang="hr-HR" smtClean="0"/>
              <a:t>‹#›</a:t>
            </a:fld>
            <a:endParaRPr lang="hr-HR"/>
          </a:p>
        </p:txBody>
      </p:sp>
    </p:spTree>
    <p:extLst>
      <p:ext uri="{BB962C8B-B14F-4D97-AF65-F5344CB8AC3E}">
        <p14:creationId xmlns:p14="http://schemas.microsoft.com/office/powerpoint/2010/main" val="2781019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fld id="{1CBDBC97-7015-4C25-9E57-6BB72E85BF68}" type="slidenum">
              <a:rPr lang="hr-HR" smtClean="0"/>
              <a:t>1</a:t>
            </a:fld>
            <a:endParaRPr lang="hr-HR"/>
          </a:p>
        </p:txBody>
      </p:sp>
    </p:spTree>
    <p:extLst>
      <p:ext uri="{BB962C8B-B14F-4D97-AF65-F5344CB8AC3E}">
        <p14:creationId xmlns:p14="http://schemas.microsoft.com/office/powerpoint/2010/main" val="39496491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10</a:t>
            </a:fld>
            <a:endParaRPr lang="hr-HR"/>
          </a:p>
        </p:txBody>
      </p:sp>
    </p:spTree>
    <p:extLst>
      <p:ext uri="{BB962C8B-B14F-4D97-AF65-F5344CB8AC3E}">
        <p14:creationId xmlns:p14="http://schemas.microsoft.com/office/powerpoint/2010/main" val="38861906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268">
              <a:defRPr/>
            </a:pPr>
            <a:r>
              <a:rPr lang="hr-HR" dirty="0" err="1">
                <a:ea typeface="Times New Roman"/>
              </a:rPr>
              <a:t>max</a:t>
            </a:r>
            <a:r>
              <a:rPr lang="hr-HR" dirty="0">
                <a:ea typeface="Times New Roman"/>
              </a:rPr>
              <a:t> vrijednost potpore po korisniku za izobrazbu savjetnika iznosi 200.000 EUR kroz 3 godine</a:t>
            </a:r>
            <a:r>
              <a:rPr lang="hr-HR" sz="1100" dirty="0">
                <a:ea typeface="Times New Roman"/>
              </a:rPr>
              <a:t> </a:t>
            </a:r>
            <a:r>
              <a:rPr lang="hr-HR" dirty="0">
                <a:ea typeface="Times New Roman"/>
              </a:rPr>
              <a:t>ukupna potpora male vrijednosti koja se dodjeljuje bilo kojem pojedinom poduzetniku ne smije premašivati 200 000 EUR tijekom razdoblja od tri fiskalne godine </a:t>
            </a:r>
            <a:endParaRPr lang="hr-HR" sz="1100" dirty="0">
              <a:ea typeface="Times New Roman"/>
            </a:endParaRPr>
          </a:p>
          <a:p>
            <a:endParaRPr lang="hr-HR" dirty="0"/>
          </a:p>
        </p:txBody>
      </p:sp>
      <p:sp>
        <p:nvSpPr>
          <p:cNvPr id="4" name="Slide Number Placeholder 3"/>
          <p:cNvSpPr>
            <a:spLocks noGrp="1"/>
          </p:cNvSpPr>
          <p:nvPr>
            <p:ph type="sldNum" sz="quarter" idx="10"/>
          </p:nvPr>
        </p:nvSpPr>
        <p:spPr/>
        <p:txBody>
          <a:bodyPr/>
          <a:lstStyle/>
          <a:p>
            <a:fld id="{1CBDBC97-7015-4C25-9E57-6BB72E85BF68}" type="slidenum">
              <a:rPr lang="hr-HR" smtClean="0"/>
              <a:t>11</a:t>
            </a:fld>
            <a:endParaRPr lang="hr-HR"/>
          </a:p>
        </p:txBody>
      </p:sp>
    </p:spTree>
    <p:extLst>
      <p:ext uri="{BB962C8B-B14F-4D97-AF65-F5344CB8AC3E}">
        <p14:creationId xmlns:p14="http://schemas.microsoft.com/office/powerpoint/2010/main" val="32084279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12</a:t>
            </a:fld>
            <a:endParaRPr lang="hr-HR"/>
          </a:p>
        </p:txBody>
      </p:sp>
    </p:spTree>
    <p:extLst>
      <p:ext uri="{BB962C8B-B14F-4D97-AF65-F5344CB8AC3E}">
        <p14:creationId xmlns:p14="http://schemas.microsoft.com/office/powerpoint/2010/main" val="38311989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268" eaLnBrk="0" fontAlgn="base" hangingPunct="0">
              <a:spcBef>
                <a:spcPct val="30000"/>
              </a:spcBef>
              <a:spcAft>
                <a:spcPct val="0"/>
              </a:spcAft>
              <a:defRPr/>
            </a:pPr>
            <a:r>
              <a:rPr lang="hr-HR" dirty="0">
                <a:latin typeface="Times New Roman" panose="02020603050405020304" pitchFamily="18" charset="0"/>
                <a:ea typeface="Calibri" panose="020F0502020204030204" pitchFamily="34" charset="0"/>
              </a:rPr>
              <a:t>Iznos godišnje potpore odredit će se na temelju valjano dokumentiranih prihvatljivih troškova. </a:t>
            </a:r>
            <a:endParaRPr lang="hr-HR" dirty="0">
              <a:latin typeface="Times New Roman" panose="02020603050405020304" pitchFamily="18" charset="0"/>
              <a:ea typeface="Times New Roman" panose="02020603050405020304" pitchFamily="18" charset="0"/>
            </a:endParaRPr>
          </a:p>
          <a:p>
            <a:endParaRPr lang="hr-HR" dirty="0"/>
          </a:p>
        </p:txBody>
      </p:sp>
    </p:spTree>
    <p:extLst>
      <p:ext uri="{BB962C8B-B14F-4D97-AF65-F5344CB8AC3E}">
        <p14:creationId xmlns:p14="http://schemas.microsoft.com/office/powerpoint/2010/main" val="42315666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14</a:t>
            </a:fld>
            <a:endParaRPr lang="hr-HR"/>
          </a:p>
        </p:txBody>
      </p:sp>
    </p:spTree>
    <p:extLst>
      <p:ext uri="{BB962C8B-B14F-4D97-AF65-F5344CB8AC3E}">
        <p14:creationId xmlns:p14="http://schemas.microsoft.com/office/powerpoint/2010/main" val="41231823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fld id="{1CBDBC97-7015-4C25-9E57-6BB72E85BF68}" type="slidenum">
              <a:rPr lang="hr-HR" smtClean="0"/>
              <a:t>15</a:t>
            </a:fld>
            <a:endParaRPr lang="hr-HR"/>
          </a:p>
        </p:txBody>
      </p:sp>
    </p:spTree>
    <p:extLst>
      <p:ext uri="{BB962C8B-B14F-4D97-AF65-F5344CB8AC3E}">
        <p14:creationId xmlns:p14="http://schemas.microsoft.com/office/powerpoint/2010/main" val="24097243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17</a:t>
            </a:fld>
            <a:endParaRPr lang="hr-HR"/>
          </a:p>
        </p:txBody>
      </p:sp>
    </p:spTree>
    <p:extLst>
      <p:ext uri="{BB962C8B-B14F-4D97-AF65-F5344CB8AC3E}">
        <p14:creationId xmlns:p14="http://schemas.microsoft.com/office/powerpoint/2010/main" val="5184218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r-HR" dirty="0" smtClean="0"/>
              <a:t>- Unutar mjere 4. potrebno dodatno obrazložiti iznose potpore od 3 mil.€, 5 mil.€ I 15 mil.€</a:t>
            </a:r>
          </a:p>
          <a:p>
            <a:endParaRPr lang="hr-HR" dirty="0"/>
          </a:p>
        </p:txBody>
      </p:sp>
    </p:spTree>
    <p:extLst>
      <p:ext uri="{BB962C8B-B14F-4D97-AF65-F5344CB8AC3E}">
        <p14:creationId xmlns:p14="http://schemas.microsoft.com/office/powerpoint/2010/main" val="5456170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sz="1200" kern="1200" dirty="0" smtClean="0">
                <a:solidFill>
                  <a:schemeClr val="tx1"/>
                </a:solidFill>
                <a:effectLst/>
                <a:latin typeface="+mn-lt"/>
                <a:ea typeface="+mn-ea"/>
                <a:cs typeface="+mn-cs"/>
              </a:rPr>
              <a:t>Najviša vrijednost javne potpore po projektu za ulaganja isključivo u kupnju nove poljoprivredne mehanizacije, radnih strojeva i opreme te gospodarskih vozila iznosi milijun eura.</a:t>
            </a:r>
          </a:p>
          <a:p>
            <a:endParaRPr lang="en-US" dirty="0"/>
          </a:p>
        </p:txBody>
      </p:sp>
    </p:spTree>
    <p:extLst>
      <p:ext uri="{BB962C8B-B14F-4D97-AF65-F5344CB8AC3E}">
        <p14:creationId xmlns:p14="http://schemas.microsoft.com/office/powerpoint/2010/main" val="12550718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zervirano mjesto slike slajda 1"/>
          <p:cNvSpPr>
            <a:spLocks noGrp="1" noRot="1" noChangeAspect="1" noTextEdit="1"/>
          </p:cNvSpPr>
          <p:nvPr>
            <p:ph type="sldImg"/>
          </p:nvPr>
        </p:nvSpPr>
        <p:spPr>
          <a:ln/>
        </p:spPr>
      </p:sp>
      <p:sp>
        <p:nvSpPr>
          <p:cNvPr id="43011" name="Rezervirano mjesto bilježaka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hr-HR" altLang="sr-Latn-RS" smtClean="0"/>
              <a:t>Isključena su spremišta za stajski gnoj – ona su posebna operacija</a:t>
            </a:r>
          </a:p>
        </p:txBody>
      </p:sp>
    </p:spTree>
    <p:extLst>
      <p:ext uri="{BB962C8B-B14F-4D97-AF65-F5344CB8AC3E}">
        <p14:creationId xmlns:p14="http://schemas.microsoft.com/office/powerpoint/2010/main" val="933572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r-HR" dirty="0" smtClean="0"/>
              <a:t>CAP – počela</a:t>
            </a:r>
            <a:r>
              <a:rPr lang="hr-HR" baseline="0" dirty="0" smtClean="0"/>
              <a:t> se provoditi od 1962 g.</a:t>
            </a:r>
            <a:endParaRPr lang="hr-HR" dirty="0"/>
          </a:p>
        </p:txBody>
      </p:sp>
    </p:spTree>
    <p:extLst>
      <p:ext uri="{BB962C8B-B14F-4D97-AF65-F5344CB8AC3E}">
        <p14:creationId xmlns:p14="http://schemas.microsoft.com/office/powerpoint/2010/main" val="30957589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r-HR" dirty="0" smtClean="0"/>
              <a:t>Ulaganja u provedbu Direktive Vijeća 91/676/EEZ (1) sukladno članku 3. stavku 2. i članku 5. stavku 1. biti će prihvatljiva za potporu do 01. srpnja 2017. godine. Nakon 01. srpnja 2017. godine samo investicije koje nadilaze postojeće standarde će imati pravo na potporu.</a:t>
            </a:r>
          </a:p>
          <a:p>
            <a:r>
              <a:rPr lang="hr-HR" dirty="0" smtClean="0"/>
              <a:t>Operacija doprinosi fokus području 5D kroz izgradnju odnosno rekonstrukciju skladišnih kapaciteta za stajski gnoj, primjenu posebne poljoprivredne mehanizacije, tehnološku modernizaciju staja, izgradnju </a:t>
            </a:r>
            <a:r>
              <a:rPr lang="hr-HR" dirty="0" err="1" smtClean="0"/>
              <a:t>kompostišta</a:t>
            </a:r>
            <a:r>
              <a:rPr lang="hr-HR" dirty="0" smtClean="0"/>
              <a:t> i primjenu opreme za stočne izlučevine.</a:t>
            </a:r>
          </a:p>
          <a:p>
            <a:endParaRPr lang="hr-HR" dirty="0"/>
          </a:p>
        </p:txBody>
      </p:sp>
      <p:sp>
        <p:nvSpPr>
          <p:cNvPr id="4" name="Slide Number Placeholder 3"/>
          <p:cNvSpPr>
            <a:spLocks noGrp="1"/>
          </p:cNvSpPr>
          <p:nvPr>
            <p:ph type="sldNum" sz="quarter" idx="10"/>
          </p:nvPr>
        </p:nvSpPr>
        <p:spPr/>
        <p:txBody>
          <a:bodyPr/>
          <a:lstStyle/>
          <a:p>
            <a:fld id="{1CBDBC97-7015-4C25-9E57-6BB72E85BF68}" type="slidenum">
              <a:rPr lang="hr-HR" smtClean="0"/>
              <a:t>26</a:t>
            </a:fld>
            <a:endParaRPr lang="hr-HR"/>
          </a:p>
        </p:txBody>
      </p:sp>
    </p:spTree>
    <p:extLst>
      <p:ext uri="{BB962C8B-B14F-4D97-AF65-F5344CB8AC3E}">
        <p14:creationId xmlns:p14="http://schemas.microsoft.com/office/powerpoint/2010/main" val="13086860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smtClean="0">
                <a:latin typeface="+mn-lt"/>
                <a:cs typeface="+mn-cs"/>
              </a:rPr>
              <a:t>prioritet</a:t>
            </a:r>
            <a:r>
              <a:rPr lang="hr-HR" baseline="0" dirty="0" smtClean="0">
                <a:latin typeface="+mn-lt"/>
                <a:cs typeface="+mn-cs"/>
              </a:rPr>
              <a:t> su mala i srednja gospodarstva</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890587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hr-HR" sz="1400" dirty="0" smtClean="0">
                <a:solidFill>
                  <a:prstClr val="black"/>
                </a:solidFill>
                <a:cs typeface="Times New Roman" pitchFamily="18" charset="0"/>
              </a:rPr>
              <a:t>k</a:t>
            </a:r>
            <a:r>
              <a:rPr lang="vi-VN" sz="1400" dirty="0" smtClean="0">
                <a:solidFill>
                  <a:prstClr val="black"/>
                </a:solidFill>
                <a:cs typeface="Times New Roman" pitchFamily="18" charset="0"/>
              </a:rPr>
              <a:t>orisnici u teškoćama nisu prihvatljivi kao korisnici (stečaj, postupak predstečajne nagodbe ili likvidacije)</a:t>
            </a:r>
          </a:p>
          <a:p>
            <a:endParaRPr lang="hr-HR" dirty="0"/>
          </a:p>
        </p:txBody>
      </p:sp>
      <p:sp>
        <p:nvSpPr>
          <p:cNvPr id="4" name="Slide Number Placeholder 3"/>
          <p:cNvSpPr>
            <a:spLocks noGrp="1"/>
          </p:cNvSpPr>
          <p:nvPr>
            <p:ph type="sldNum" sz="quarter" idx="10"/>
          </p:nvPr>
        </p:nvSpPr>
        <p:spPr/>
        <p:txBody>
          <a:bodyPr/>
          <a:lstStyle/>
          <a:p>
            <a:fld id="{1CBDBC97-7015-4C25-9E57-6BB72E85BF68}" type="slidenum">
              <a:rPr lang="hr-HR" smtClean="0"/>
              <a:t>32</a:t>
            </a:fld>
            <a:endParaRPr lang="hr-HR"/>
          </a:p>
        </p:txBody>
      </p:sp>
    </p:spTree>
    <p:extLst>
      <p:ext uri="{BB962C8B-B14F-4D97-AF65-F5344CB8AC3E}">
        <p14:creationId xmlns:p14="http://schemas.microsoft.com/office/powerpoint/2010/main" val="28644675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Tree>
    <p:extLst>
      <p:ext uri="{BB962C8B-B14F-4D97-AF65-F5344CB8AC3E}">
        <p14:creationId xmlns:p14="http://schemas.microsoft.com/office/powerpoint/2010/main" val="20157642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a:t>Upute za upis u Evidenciju korisnika i za korištenje AGRONET-a će biti dostupne na</a:t>
            </a:r>
          </a:p>
          <a:p>
            <a:r>
              <a:rPr lang="pl-PL" dirty="0"/>
              <a:t>mrežnim stranicama Agencije za plaćanja (www.apprrr.hr).</a:t>
            </a:r>
          </a:p>
          <a:p>
            <a:r>
              <a:rPr lang="pl-PL" dirty="0"/>
              <a:t>Za svaku pojedinačnu nabavu – </a:t>
            </a:r>
            <a:r>
              <a:rPr lang="pl-PL" b="1" dirty="0"/>
              <a:t>jedna ponuda </a:t>
            </a:r>
          </a:p>
          <a:p>
            <a:r>
              <a:rPr lang="pl-PL" dirty="0"/>
              <a:t>ali objava poziva na dostavu ponuda na internetskim stranicama APPRR-a.</a:t>
            </a:r>
            <a:endParaRPr lang="hr-HR" b="0" dirty="0"/>
          </a:p>
        </p:txBody>
      </p:sp>
      <p:sp>
        <p:nvSpPr>
          <p:cNvPr id="4" name="Slide Number Placeholder 3"/>
          <p:cNvSpPr>
            <a:spLocks noGrp="1"/>
          </p:cNvSpPr>
          <p:nvPr>
            <p:ph type="sldNum" sz="quarter" idx="10"/>
          </p:nvPr>
        </p:nvSpPr>
        <p:spPr/>
        <p:txBody>
          <a:bodyPr/>
          <a:lstStyle/>
          <a:p>
            <a:fld id="{1CBDBC97-7015-4C25-9E57-6BB72E85BF68}" type="slidenum">
              <a:rPr lang="hr-HR" smtClean="0"/>
              <a:t>35</a:t>
            </a:fld>
            <a:endParaRPr lang="hr-HR"/>
          </a:p>
        </p:txBody>
      </p:sp>
    </p:spTree>
    <p:extLst>
      <p:ext uri="{BB962C8B-B14F-4D97-AF65-F5344CB8AC3E}">
        <p14:creationId xmlns:p14="http://schemas.microsoft.com/office/powerpoint/2010/main" val="15155951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38</a:t>
            </a:fld>
            <a:endParaRPr lang="hr-HR"/>
          </a:p>
        </p:txBody>
      </p:sp>
    </p:spTree>
    <p:extLst>
      <p:ext uri="{BB962C8B-B14F-4D97-AF65-F5344CB8AC3E}">
        <p14:creationId xmlns:p14="http://schemas.microsoft.com/office/powerpoint/2010/main" val="11879725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39</a:t>
            </a:fld>
            <a:endParaRPr lang="hr-HR"/>
          </a:p>
        </p:txBody>
      </p:sp>
    </p:spTree>
    <p:extLst>
      <p:ext uri="{BB962C8B-B14F-4D97-AF65-F5344CB8AC3E}">
        <p14:creationId xmlns:p14="http://schemas.microsoft.com/office/powerpoint/2010/main" val="7719141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40</a:t>
            </a:fld>
            <a:endParaRPr lang="hr-HR"/>
          </a:p>
        </p:txBody>
      </p:sp>
    </p:spTree>
    <p:extLst>
      <p:ext uri="{BB962C8B-B14F-4D97-AF65-F5344CB8AC3E}">
        <p14:creationId xmlns:p14="http://schemas.microsoft.com/office/powerpoint/2010/main" val="11560673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defTabSz="907268" eaLnBrk="0" fontAlgn="base" hangingPunct="0">
              <a:spcBef>
                <a:spcPct val="30000"/>
              </a:spcBef>
              <a:spcAft>
                <a:spcPct val="0"/>
              </a:spcAft>
              <a:defRPr/>
            </a:pPr>
            <a:r>
              <a:rPr lang="hr-HR" dirty="0" smtClean="0"/>
              <a:t>Intenzitet potpore iskazan kao udio sredstava javne potpore u prihvatljivim troškovima investicije iznosi do </a:t>
            </a:r>
            <a:r>
              <a:rPr lang="hr-HR" b="1" dirty="0" smtClean="0"/>
              <a:t>70 % prihvatljivih troškova</a:t>
            </a:r>
            <a:r>
              <a:rPr lang="hr-HR" dirty="0" smtClean="0"/>
              <a:t>. </a:t>
            </a:r>
          </a:p>
          <a:p>
            <a:endParaRPr lang="hr-HR" dirty="0"/>
          </a:p>
        </p:txBody>
      </p:sp>
    </p:spTree>
    <p:extLst>
      <p:ext uri="{BB962C8B-B14F-4D97-AF65-F5344CB8AC3E}">
        <p14:creationId xmlns:p14="http://schemas.microsoft.com/office/powerpoint/2010/main" val="11097188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vi-VN" dirty="0" smtClean="0">
                <a:effectLst/>
              </a:rPr>
              <a:t>Ekonomska veličina poljoprivrednog gospodarstva određena je temeljem ukupne vrijednosti proizvodnje gospodarstva izražene u TSO (total standard output). TSO čini sumu svih SO (standard output) svake pojedine proizvodnje zastupljene na gospodarstvu, gdje SO predstavlja novčanu vrijednost proizvodnje poljoprivrednog proizvoda po cijenama koje se ostvaruju na tržištu (at farm-gate price), koje ne uključuju potpore i poreze. U biljnoj proizvodnji SO se odnosi na jedan hektar ili 100 m</a:t>
            </a:r>
            <a:r>
              <a:rPr lang="vi-VN" baseline="30000" dirty="0" smtClean="0">
                <a:effectLst/>
              </a:rPr>
              <a:t>2</a:t>
            </a:r>
            <a:r>
              <a:rPr lang="vi-VN" dirty="0" smtClean="0">
                <a:effectLst/>
              </a:rPr>
              <a:t> u slučaju gljiva, a u stočarskoj proizvodnji se odnosi na grlo stoke, 100 kljunova peradi ili pčelinju zajednicu.</a:t>
            </a:r>
            <a:endParaRPr lang="hr-HR" dirty="0"/>
          </a:p>
        </p:txBody>
      </p:sp>
      <p:sp>
        <p:nvSpPr>
          <p:cNvPr id="4" name="Slide Number Placeholder 3"/>
          <p:cNvSpPr>
            <a:spLocks noGrp="1"/>
          </p:cNvSpPr>
          <p:nvPr>
            <p:ph type="sldNum" sz="quarter" idx="10"/>
          </p:nvPr>
        </p:nvSpPr>
        <p:spPr/>
        <p:txBody>
          <a:bodyPr/>
          <a:lstStyle/>
          <a:p>
            <a:fld id="{1CBDBC97-7015-4C25-9E57-6BB72E85BF68}" type="slidenum">
              <a:rPr lang="hr-HR" smtClean="0"/>
              <a:t>45</a:t>
            </a:fld>
            <a:endParaRPr lang="hr-HR"/>
          </a:p>
        </p:txBody>
      </p:sp>
    </p:spTree>
    <p:extLst>
      <p:ext uri="{BB962C8B-B14F-4D97-AF65-F5344CB8AC3E}">
        <p14:creationId xmlns:p14="http://schemas.microsoft.com/office/powerpoint/2010/main" val="143218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vi-VN" dirty="0" smtClean="0">
                <a:effectLst/>
              </a:rPr>
              <a:t>Europski poljoprivredni fond za ruralni razvoj (Agricultural Fund for Rural Development, EAFRD) ima za cilj jačanje europske politike ruralnog razvoja i pojednostavljivanje njezine provedbe. Fond se financira sredstvima Zaje</a:t>
            </a:r>
            <a:r>
              <a:rPr lang="hr-HR" dirty="0" smtClean="0">
                <a:effectLst/>
              </a:rPr>
              <a:t>d</a:t>
            </a:r>
            <a:r>
              <a:rPr lang="vi-VN" dirty="0" smtClean="0">
                <a:effectLst/>
              </a:rPr>
              <a:t>ničke poljoprivredne politike (CAP) i pridonosi ostvarivanju ciljeva strategije Europa 2020 promicanjem održivog ruralnog razvoja u cijeloj Europskoj uniji. </a:t>
            </a:r>
            <a:r>
              <a:rPr lang="hr-HR" dirty="0" smtClean="0">
                <a:effectLst/>
              </a:rPr>
              <a:t>U novom financijskom razdoblju od 2014. do 2020. godine, planirani proračun programa trebao bi iznositi 84,93 milijarde eura. </a:t>
            </a:r>
            <a:endParaRPr lang="hr-HR" dirty="0"/>
          </a:p>
        </p:txBody>
      </p:sp>
      <p:sp>
        <p:nvSpPr>
          <p:cNvPr id="4" name="Slide Number Placeholder 3"/>
          <p:cNvSpPr>
            <a:spLocks noGrp="1"/>
          </p:cNvSpPr>
          <p:nvPr>
            <p:ph type="sldNum" sz="quarter" idx="10"/>
          </p:nvPr>
        </p:nvSpPr>
        <p:spPr/>
        <p:txBody>
          <a:bodyPr/>
          <a:lstStyle/>
          <a:p>
            <a:fld id="{8413BE7F-17DA-4700-A0A7-23F1475E61AA}" type="slidenum">
              <a:rPr lang="hr-HR" smtClean="0"/>
              <a:t>3</a:t>
            </a:fld>
            <a:endParaRPr lang="hr-HR"/>
          </a:p>
        </p:txBody>
      </p:sp>
    </p:spTree>
    <p:extLst>
      <p:ext uri="{BB962C8B-B14F-4D97-AF65-F5344CB8AC3E}">
        <p14:creationId xmlns:p14="http://schemas.microsoft.com/office/powerpoint/2010/main" val="17298098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46</a:t>
            </a:fld>
            <a:endParaRPr lang="hr-HR"/>
          </a:p>
        </p:txBody>
      </p:sp>
    </p:spTree>
    <p:extLst>
      <p:ext uri="{BB962C8B-B14F-4D97-AF65-F5344CB8AC3E}">
        <p14:creationId xmlns:p14="http://schemas.microsoft.com/office/powerpoint/2010/main" val="315996653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48</a:t>
            </a:fld>
            <a:endParaRPr lang="hr-HR"/>
          </a:p>
        </p:txBody>
      </p:sp>
    </p:spTree>
    <p:extLst>
      <p:ext uri="{BB962C8B-B14F-4D97-AF65-F5344CB8AC3E}">
        <p14:creationId xmlns:p14="http://schemas.microsoft.com/office/powerpoint/2010/main" val="29271199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49</a:t>
            </a:fld>
            <a:endParaRPr lang="hr-HR"/>
          </a:p>
        </p:txBody>
      </p:sp>
    </p:spTree>
    <p:extLst>
      <p:ext uri="{BB962C8B-B14F-4D97-AF65-F5344CB8AC3E}">
        <p14:creationId xmlns:p14="http://schemas.microsoft.com/office/powerpoint/2010/main" val="35189409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54</a:t>
            </a:fld>
            <a:endParaRPr lang="hr-HR"/>
          </a:p>
        </p:txBody>
      </p:sp>
    </p:spTree>
    <p:extLst>
      <p:ext uri="{BB962C8B-B14F-4D97-AF65-F5344CB8AC3E}">
        <p14:creationId xmlns:p14="http://schemas.microsoft.com/office/powerpoint/2010/main" val="11837736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55</a:t>
            </a:fld>
            <a:endParaRPr lang="hr-HR"/>
          </a:p>
        </p:txBody>
      </p:sp>
    </p:spTree>
    <p:extLst>
      <p:ext uri="{BB962C8B-B14F-4D97-AF65-F5344CB8AC3E}">
        <p14:creationId xmlns:p14="http://schemas.microsoft.com/office/powerpoint/2010/main" val="33668769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56</a:t>
            </a:fld>
            <a:endParaRPr lang="hr-HR"/>
          </a:p>
        </p:txBody>
      </p:sp>
    </p:spTree>
    <p:extLst>
      <p:ext uri="{BB962C8B-B14F-4D97-AF65-F5344CB8AC3E}">
        <p14:creationId xmlns:p14="http://schemas.microsoft.com/office/powerpoint/2010/main" val="143170070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57</a:t>
            </a:fld>
            <a:endParaRPr lang="hr-HR"/>
          </a:p>
        </p:txBody>
      </p:sp>
    </p:spTree>
    <p:extLst>
      <p:ext uri="{BB962C8B-B14F-4D97-AF65-F5344CB8AC3E}">
        <p14:creationId xmlns:p14="http://schemas.microsoft.com/office/powerpoint/2010/main" val="29439767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58</a:t>
            </a:fld>
            <a:endParaRPr lang="hr-HR"/>
          </a:p>
        </p:txBody>
      </p:sp>
    </p:spTree>
    <p:extLst>
      <p:ext uri="{BB962C8B-B14F-4D97-AF65-F5344CB8AC3E}">
        <p14:creationId xmlns:p14="http://schemas.microsoft.com/office/powerpoint/2010/main" val="31966065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59</a:t>
            </a:fld>
            <a:endParaRPr lang="hr-HR"/>
          </a:p>
        </p:txBody>
      </p:sp>
    </p:spTree>
    <p:extLst>
      <p:ext uri="{BB962C8B-B14F-4D97-AF65-F5344CB8AC3E}">
        <p14:creationId xmlns:p14="http://schemas.microsoft.com/office/powerpoint/2010/main" val="319660657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60</a:t>
            </a:fld>
            <a:endParaRPr lang="hr-HR"/>
          </a:p>
        </p:txBody>
      </p:sp>
    </p:spTree>
    <p:extLst>
      <p:ext uri="{BB962C8B-B14F-4D97-AF65-F5344CB8AC3E}">
        <p14:creationId xmlns:p14="http://schemas.microsoft.com/office/powerpoint/2010/main" val="31966065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Tree>
    <p:extLst>
      <p:ext uri="{BB962C8B-B14F-4D97-AF65-F5344CB8AC3E}">
        <p14:creationId xmlns:p14="http://schemas.microsoft.com/office/powerpoint/2010/main" val="194832494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61</a:t>
            </a:fld>
            <a:endParaRPr lang="hr-HR"/>
          </a:p>
        </p:txBody>
      </p:sp>
    </p:spTree>
    <p:extLst>
      <p:ext uri="{BB962C8B-B14F-4D97-AF65-F5344CB8AC3E}">
        <p14:creationId xmlns:p14="http://schemas.microsoft.com/office/powerpoint/2010/main" val="36999637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62</a:t>
            </a:fld>
            <a:endParaRPr lang="hr-HR"/>
          </a:p>
        </p:txBody>
      </p:sp>
    </p:spTree>
    <p:extLst>
      <p:ext uri="{BB962C8B-B14F-4D97-AF65-F5344CB8AC3E}">
        <p14:creationId xmlns:p14="http://schemas.microsoft.com/office/powerpoint/2010/main" val="795922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63</a:t>
            </a:fld>
            <a:endParaRPr lang="hr-HR"/>
          </a:p>
        </p:txBody>
      </p:sp>
    </p:spTree>
    <p:extLst>
      <p:ext uri="{BB962C8B-B14F-4D97-AF65-F5344CB8AC3E}">
        <p14:creationId xmlns:p14="http://schemas.microsoft.com/office/powerpoint/2010/main" val="36613386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64</a:t>
            </a:fld>
            <a:endParaRPr lang="hr-HR"/>
          </a:p>
        </p:txBody>
      </p:sp>
    </p:spTree>
    <p:extLst>
      <p:ext uri="{BB962C8B-B14F-4D97-AF65-F5344CB8AC3E}">
        <p14:creationId xmlns:p14="http://schemas.microsoft.com/office/powerpoint/2010/main" val="251800207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65</a:t>
            </a:fld>
            <a:endParaRPr lang="hr-HR"/>
          </a:p>
        </p:txBody>
      </p:sp>
    </p:spTree>
    <p:extLst>
      <p:ext uri="{BB962C8B-B14F-4D97-AF65-F5344CB8AC3E}">
        <p14:creationId xmlns:p14="http://schemas.microsoft.com/office/powerpoint/2010/main" val="102677006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66</a:t>
            </a:fld>
            <a:endParaRPr lang="hr-HR"/>
          </a:p>
        </p:txBody>
      </p:sp>
    </p:spTree>
    <p:extLst>
      <p:ext uri="{BB962C8B-B14F-4D97-AF65-F5344CB8AC3E}">
        <p14:creationId xmlns:p14="http://schemas.microsoft.com/office/powerpoint/2010/main" val="327944574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67</a:t>
            </a:fld>
            <a:endParaRPr lang="hr-HR"/>
          </a:p>
        </p:txBody>
      </p:sp>
    </p:spTree>
    <p:extLst>
      <p:ext uri="{BB962C8B-B14F-4D97-AF65-F5344CB8AC3E}">
        <p14:creationId xmlns:p14="http://schemas.microsoft.com/office/powerpoint/2010/main" val="146729059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68</a:t>
            </a:fld>
            <a:endParaRPr lang="hr-HR"/>
          </a:p>
        </p:txBody>
      </p:sp>
    </p:spTree>
    <p:extLst>
      <p:ext uri="{BB962C8B-B14F-4D97-AF65-F5344CB8AC3E}">
        <p14:creationId xmlns:p14="http://schemas.microsoft.com/office/powerpoint/2010/main" val="161371291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69</a:t>
            </a:fld>
            <a:endParaRPr lang="hr-HR"/>
          </a:p>
        </p:txBody>
      </p:sp>
    </p:spTree>
    <p:extLst>
      <p:ext uri="{BB962C8B-B14F-4D97-AF65-F5344CB8AC3E}">
        <p14:creationId xmlns:p14="http://schemas.microsoft.com/office/powerpoint/2010/main" val="3560236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Tree>
    <p:extLst>
      <p:ext uri="{BB962C8B-B14F-4D97-AF65-F5344CB8AC3E}">
        <p14:creationId xmlns:p14="http://schemas.microsoft.com/office/powerpoint/2010/main" val="2808346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8413BE7F-17DA-4700-A0A7-23F1475E61AA}" type="slidenum">
              <a:rPr lang="hr-HR" smtClean="0"/>
              <a:t>5</a:t>
            </a:fld>
            <a:endParaRPr lang="hr-HR"/>
          </a:p>
        </p:txBody>
      </p:sp>
    </p:spTree>
    <p:extLst>
      <p:ext uri="{BB962C8B-B14F-4D97-AF65-F5344CB8AC3E}">
        <p14:creationId xmlns:p14="http://schemas.microsoft.com/office/powerpoint/2010/main" val="128630022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71</a:t>
            </a:fld>
            <a:endParaRPr lang="hr-HR"/>
          </a:p>
        </p:txBody>
      </p:sp>
    </p:spTree>
    <p:extLst>
      <p:ext uri="{BB962C8B-B14F-4D97-AF65-F5344CB8AC3E}">
        <p14:creationId xmlns:p14="http://schemas.microsoft.com/office/powerpoint/2010/main" val="33145788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b="1" dirty="0" smtClean="0"/>
              <a:t>MJEROM DONESENOM U SKLADU S DIREKTIVOM 2000/29/EZ </a:t>
            </a:r>
            <a:r>
              <a:rPr lang="hr-HR" dirty="0" smtClean="0"/>
              <a:t>ČIJA JE SVRHA SUZBIJANJE ILI SPREČAVANJE BOLESTI BILJAKA, ILI NAMETNIKA KOJI UNIŠTAVAJU VIŠE OD 30 % PROSJEČNE GODIŠNJE PROIZVODNJE POLJOPRIVREDNIKA U PROTEKLOM TROGODIŠNJEM RAZDOBLJU ILI PROSJEČNE TROGODIŠNJE PROIZVODNJE U PROTEKLOM PETOGODIŠNJEM RAZDOBLJU, NE UZIMAJUĆI U OBZIR NAJVEĆU I NAJMANJU VRIJEDNOST</a:t>
            </a:r>
            <a:endParaRPr lang="hr-HR" dirty="0"/>
          </a:p>
        </p:txBody>
      </p:sp>
    </p:spTree>
    <p:extLst>
      <p:ext uri="{BB962C8B-B14F-4D97-AF65-F5344CB8AC3E}">
        <p14:creationId xmlns:p14="http://schemas.microsoft.com/office/powerpoint/2010/main" val="145971834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74</a:t>
            </a:fld>
            <a:endParaRPr lang="hr-HR"/>
          </a:p>
        </p:txBody>
      </p:sp>
    </p:spTree>
    <p:extLst>
      <p:ext uri="{BB962C8B-B14F-4D97-AF65-F5344CB8AC3E}">
        <p14:creationId xmlns:p14="http://schemas.microsoft.com/office/powerpoint/2010/main" val="132268961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Tree>
    <p:extLst>
      <p:ext uri="{BB962C8B-B14F-4D97-AF65-F5344CB8AC3E}">
        <p14:creationId xmlns:p14="http://schemas.microsoft.com/office/powerpoint/2010/main" val="145971834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Tree>
    <p:extLst>
      <p:ext uri="{BB962C8B-B14F-4D97-AF65-F5344CB8AC3E}">
        <p14:creationId xmlns:p14="http://schemas.microsoft.com/office/powerpoint/2010/main" val="145971834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Tree>
    <p:extLst>
      <p:ext uri="{BB962C8B-B14F-4D97-AF65-F5344CB8AC3E}">
        <p14:creationId xmlns:p14="http://schemas.microsoft.com/office/powerpoint/2010/main" val="145971834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78</a:t>
            </a:fld>
            <a:endParaRPr lang="hr-HR"/>
          </a:p>
        </p:txBody>
      </p:sp>
    </p:spTree>
    <p:extLst>
      <p:ext uri="{BB962C8B-B14F-4D97-AF65-F5344CB8AC3E}">
        <p14:creationId xmlns:p14="http://schemas.microsoft.com/office/powerpoint/2010/main" val="85566286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79</a:t>
            </a:fld>
            <a:endParaRPr lang="hr-HR"/>
          </a:p>
        </p:txBody>
      </p:sp>
    </p:spTree>
    <p:extLst>
      <p:ext uri="{BB962C8B-B14F-4D97-AF65-F5344CB8AC3E}">
        <p14:creationId xmlns:p14="http://schemas.microsoft.com/office/powerpoint/2010/main" val="221956197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80</a:t>
            </a:fld>
            <a:endParaRPr lang="hr-HR"/>
          </a:p>
        </p:txBody>
      </p:sp>
    </p:spTree>
    <p:extLst>
      <p:ext uri="{BB962C8B-B14F-4D97-AF65-F5344CB8AC3E}">
        <p14:creationId xmlns:p14="http://schemas.microsoft.com/office/powerpoint/2010/main" val="121464292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81</a:t>
            </a:fld>
            <a:endParaRPr lang="hr-HR"/>
          </a:p>
        </p:txBody>
      </p:sp>
    </p:spTree>
    <p:extLst>
      <p:ext uri="{BB962C8B-B14F-4D97-AF65-F5344CB8AC3E}">
        <p14:creationId xmlns:p14="http://schemas.microsoft.com/office/powerpoint/2010/main" val="3886224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8413BE7F-17DA-4700-A0A7-23F1475E61AA}" type="slidenum">
              <a:rPr lang="hr-HR" smtClean="0"/>
              <a:t>6</a:t>
            </a:fld>
            <a:endParaRPr lang="hr-HR"/>
          </a:p>
        </p:txBody>
      </p:sp>
    </p:spTree>
    <p:extLst>
      <p:ext uri="{BB962C8B-B14F-4D97-AF65-F5344CB8AC3E}">
        <p14:creationId xmlns:p14="http://schemas.microsoft.com/office/powerpoint/2010/main" val="118039800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fld id="{1CBDBC97-7015-4C25-9E57-6BB72E85BF68}" type="slidenum">
              <a:rPr lang="hr-HR" smtClean="0"/>
              <a:t>82</a:t>
            </a:fld>
            <a:endParaRPr lang="hr-HR"/>
          </a:p>
        </p:txBody>
      </p:sp>
    </p:spTree>
    <p:extLst>
      <p:ext uri="{BB962C8B-B14F-4D97-AF65-F5344CB8AC3E}">
        <p14:creationId xmlns:p14="http://schemas.microsoft.com/office/powerpoint/2010/main" val="108150482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10"/>
          </p:nvPr>
        </p:nvSpPr>
        <p:spPr/>
        <p:txBody>
          <a:bodyPr/>
          <a:lstStyle/>
          <a:p>
            <a:fld id="{D9CE5CC0-DFEC-4D0A-8381-262CF2B3D61B}" type="slidenum">
              <a:rPr lang="hr-HR" smtClean="0"/>
              <a:pPr/>
              <a:t>83</a:t>
            </a:fld>
            <a:endParaRPr lang="hr-HR"/>
          </a:p>
        </p:txBody>
      </p:sp>
    </p:spTree>
    <p:extLst>
      <p:ext uri="{BB962C8B-B14F-4D97-AF65-F5344CB8AC3E}">
        <p14:creationId xmlns:p14="http://schemas.microsoft.com/office/powerpoint/2010/main" val="199636256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zervirano mjesto slike slajda 1"/>
          <p:cNvSpPr>
            <a:spLocks noGrp="1" noRot="1" noChangeAspect="1" noTextEdit="1"/>
          </p:cNvSpPr>
          <p:nvPr>
            <p:ph type="sldImg"/>
          </p:nvPr>
        </p:nvSpPr>
        <p:spPr>
          <a:ln/>
        </p:spPr>
      </p:sp>
      <p:sp>
        <p:nvSpPr>
          <p:cNvPr id="46083" name="Rezervirano mjesto bilježaka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r-HR" altLang="sr-Latn-RS" smtClean="0"/>
          </a:p>
        </p:txBody>
      </p:sp>
    </p:spTree>
    <p:extLst>
      <p:ext uri="{BB962C8B-B14F-4D97-AF65-F5344CB8AC3E}">
        <p14:creationId xmlns:p14="http://schemas.microsoft.com/office/powerpoint/2010/main" val="33146489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r-HR" b="1" u="sng" dirty="0" smtClean="0">
                <a:solidFill>
                  <a:srgbClr val="FF0000"/>
                </a:solidFill>
              </a:rPr>
              <a:t>u 2014. raspisivanje 4.1. POTPORA ZA ULAGANJA U POLJOPRIVREDNA GOSPODARSTVA</a:t>
            </a:r>
            <a:r>
              <a:rPr lang="hr-HR" b="1" u="sng" baseline="0" dirty="0" smtClean="0">
                <a:solidFill>
                  <a:srgbClr val="FF0000"/>
                </a:solidFill>
              </a:rPr>
              <a:t> </a:t>
            </a:r>
          </a:p>
          <a:p>
            <a:r>
              <a:rPr lang="hr-HR" dirty="0" smtClean="0"/>
              <a:t>- restrukturiranje, modernizacija i povećanje konkurentnosti poljoprivrednih gospodarstava</a:t>
            </a:r>
          </a:p>
          <a:p>
            <a:r>
              <a:rPr lang="hr-HR" dirty="0" smtClean="0"/>
              <a:t> povećanje okolišne učinkovitosti</a:t>
            </a:r>
          </a:p>
          <a:p>
            <a:r>
              <a:rPr lang="hr-HR" dirty="0" smtClean="0"/>
              <a:t> korištenje obnovljivih izvora energije</a:t>
            </a:r>
          </a:p>
          <a:p>
            <a:r>
              <a:rPr lang="hr-HR" b="1" u="sng" dirty="0" smtClean="0"/>
              <a:t>4.2. POTPORA ZA ULAGANJA U PRERADU, MARKETING I/ILI RAZVOJ POLJOPRIVREDNIH PROIZVODA</a:t>
            </a:r>
          </a:p>
          <a:p>
            <a:r>
              <a:rPr lang="hr-HR" dirty="0" smtClean="0"/>
              <a:t>povećanje dodane vrijednosti poljoprivrednih proizvoda kroz modernizaciju, preradu i trženje poljoprivrednih proizvoda</a:t>
            </a:r>
          </a:p>
          <a:p>
            <a:r>
              <a:rPr lang="hr-HR" dirty="0" smtClean="0"/>
              <a:t> korištenje obnovljivih izvora energije</a:t>
            </a:r>
          </a:p>
          <a:p>
            <a:endParaRPr lang="hr-HR" dirty="0" smtClean="0"/>
          </a:p>
        </p:txBody>
      </p:sp>
      <p:sp>
        <p:nvSpPr>
          <p:cNvPr id="4" name="Slide Number Placeholder 3"/>
          <p:cNvSpPr>
            <a:spLocks noGrp="1"/>
          </p:cNvSpPr>
          <p:nvPr>
            <p:ph type="sldNum" sz="quarter" idx="10"/>
          </p:nvPr>
        </p:nvSpPr>
        <p:spPr/>
        <p:txBody>
          <a:bodyPr/>
          <a:lstStyle/>
          <a:p>
            <a:fld id="{8413BE7F-17DA-4700-A0A7-23F1475E61AA}" type="slidenum">
              <a:rPr lang="hr-HR" smtClean="0"/>
              <a:t>7</a:t>
            </a:fld>
            <a:endParaRPr lang="hr-HR"/>
          </a:p>
        </p:txBody>
      </p:sp>
    </p:spTree>
    <p:extLst>
      <p:ext uri="{BB962C8B-B14F-4D97-AF65-F5344CB8AC3E}">
        <p14:creationId xmlns:p14="http://schemas.microsoft.com/office/powerpoint/2010/main" val="17213041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10"/>
          </p:nvPr>
        </p:nvSpPr>
        <p:spPr/>
        <p:txBody>
          <a:bodyPr/>
          <a:lstStyle/>
          <a:p>
            <a:fld id="{1CBDBC97-7015-4C25-9E57-6BB72E85BF68}" type="slidenum">
              <a:rPr lang="hr-HR" smtClean="0"/>
              <a:t>8</a:t>
            </a:fld>
            <a:endParaRPr lang="hr-HR"/>
          </a:p>
        </p:txBody>
      </p:sp>
    </p:spTree>
    <p:extLst>
      <p:ext uri="{BB962C8B-B14F-4D97-AF65-F5344CB8AC3E}">
        <p14:creationId xmlns:p14="http://schemas.microsoft.com/office/powerpoint/2010/main" val="431810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a:p>
        </p:txBody>
      </p:sp>
      <p:sp>
        <p:nvSpPr>
          <p:cNvPr id="4" name="Slide Number Placeholder 3"/>
          <p:cNvSpPr>
            <a:spLocks noGrp="1"/>
          </p:cNvSpPr>
          <p:nvPr>
            <p:ph type="sldNum" sz="quarter" idx="10"/>
          </p:nvPr>
        </p:nvSpPr>
        <p:spPr/>
        <p:txBody>
          <a:bodyPr/>
          <a:lstStyle/>
          <a:p>
            <a:fld id="{1CBDBC97-7015-4C25-9E57-6BB72E85BF68}" type="slidenum">
              <a:rPr lang="hr-HR" smtClean="0"/>
              <a:t>9</a:t>
            </a:fld>
            <a:endParaRPr lang="hr-HR"/>
          </a:p>
        </p:txBody>
      </p:sp>
    </p:spTree>
    <p:extLst>
      <p:ext uri="{BB962C8B-B14F-4D97-AF65-F5344CB8AC3E}">
        <p14:creationId xmlns:p14="http://schemas.microsoft.com/office/powerpoint/2010/main" val="1215316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819656B4-19DF-40CE-A789-88074C4E6FDC}" type="datetimeFigureOut">
              <a:rPr lang="hr-HR" smtClean="0"/>
              <a:t>8.1.2015.</a:t>
            </a:fld>
            <a:endParaRPr lang="hr-HR"/>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hr-HR"/>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93D8E659-BEC9-4449-AB05-FDF23A30390C}" type="slidenum">
              <a:rPr lang="hr-HR" smtClean="0"/>
              <a:t>‹#›</a:t>
            </a:fld>
            <a:endParaRPr lang="hr-HR"/>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9656B4-19DF-40CE-A789-88074C4E6FDC}" type="datetimeFigureOut">
              <a:rPr lang="hr-HR" smtClean="0"/>
              <a:t>8.1.2015.</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93D8E659-BEC9-4449-AB05-FDF23A30390C}" type="slidenum">
              <a:rPr lang="hr-HR" smtClean="0"/>
              <a:t>‹#›</a:t>
            </a:fld>
            <a:endParaRPr lang="hr-H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9656B4-19DF-40CE-A789-88074C4E6FDC}" type="datetimeFigureOut">
              <a:rPr lang="hr-HR" smtClean="0"/>
              <a:t>8.1.2015.</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93D8E659-BEC9-4449-AB05-FDF23A30390C}" type="slidenum">
              <a:rPr lang="hr-HR" smtClean="0"/>
              <a:t>‹#›</a:t>
            </a:fld>
            <a:endParaRPr lang="hr-H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0" indent="0">
              <a:buNone/>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hr-HR" dirty="0"/>
          </a:p>
        </p:txBody>
      </p:sp>
    </p:spTree>
    <p:extLst>
      <p:ext uri="{BB962C8B-B14F-4D97-AF65-F5344CB8AC3E}">
        <p14:creationId xmlns:p14="http://schemas.microsoft.com/office/powerpoint/2010/main" val="26555948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0" indent="0">
              <a:buNone/>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hr-HR" dirty="0"/>
          </a:p>
        </p:txBody>
      </p:sp>
    </p:spTree>
    <p:extLst>
      <p:ext uri="{BB962C8B-B14F-4D97-AF65-F5344CB8AC3E}">
        <p14:creationId xmlns:p14="http://schemas.microsoft.com/office/powerpoint/2010/main" val="26555948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0" indent="0">
              <a:buNone/>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hr-HR" dirty="0"/>
          </a:p>
        </p:txBody>
      </p:sp>
    </p:spTree>
    <p:extLst>
      <p:ext uri="{BB962C8B-B14F-4D97-AF65-F5344CB8AC3E}">
        <p14:creationId xmlns:p14="http://schemas.microsoft.com/office/powerpoint/2010/main" val="26555948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0" indent="0">
              <a:buNone/>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hr-HR" dirty="0"/>
          </a:p>
        </p:txBody>
      </p:sp>
    </p:spTree>
    <p:extLst>
      <p:ext uri="{BB962C8B-B14F-4D97-AF65-F5344CB8AC3E}">
        <p14:creationId xmlns:p14="http://schemas.microsoft.com/office/powerpoint/2010/main" val="26555948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Naslovni slajd">
    <p:spTree>
      <p:nvGrpSpPr>
        <p:cNvPr id="1" name=""/>
        <p:cNvGrpSpPr/>
        <p:nvPr/>
      </p:nvGrpSpPr>
      <p:grpSpPr>
        <a:xfrm>
          <a:off x="0" y="0"/>
          <a:ext cx="0" cy="0"/>
          <a:chOff x="0" y="0"/>
          <a:chExt cx="0" cy="0"/>
        </a:xfrm>
      </p:grpSpPr>
      <p:sp>
        <p:nvSpPr>
          <p:cNvPr id="2" name="Naslov 1"/>
          <p:cNvSpPr>
            <a:spLocks noGrp="1"/>
          </p:cNvSpPr>
          <p:nvPr>
            <p:ph type="ctrTitle"/>
          </p:nvPr>
        </p:nvSpPr>
        <p:spPr>
          <a:xfrm>
            <a:off x="685800" y="2130425"/>
            <a:ext cx="7772400" cy="1470025"/>
          </a:xfrm>
        </p:spPr>
        <p:txBody>
          <a:bodyPr/>
          <a:lstStyle>
            <a:lvl1pPr>
              <a:defRPr sz="1800">
                <a:latin typeface="+mn-lt"/>
              </a:defRPr>
            </a:lvl1pPr>
          </a:lstStyle>
          <a:p>
            <a:r>
              <a:rPr lang="hr-HR" dirty="0" smtClean="0"/>
              <a:t>Uredite stil naslova matrice</a:t>
            </a:r>
            <a:endParaRPr lang="hr-HR" dirty="0"/>
          </a:p>
        </p:txBody>
      </p:sp>
      <p:sp>
        <p:nvSpPr>
          <p:cNvPr id="3" name="Podnaslov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r-HR" smtClean="0"/>
              <a:t>Uredite stil podnaslova matrice</a:t>
            </a:r>
            <a:endParaRPr lang="hr-HR"/>
          </a:p>
        </p:txBody>
      </p:sp>
      <p:sp>
        <p:nvSpPr>
          <p:cNvPr id="4" name="Rezervirano mjesto datuma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88746BEE-1504-4936-9DBF-2138C4AA160E}" type="datetimeFigureOut">
              <a:rPr lang="hr-HR" sz="2200">
                <a:solidFill>
                  <a:srgbClr val="000000"/>
                </a:solidFill>
                <a:latin typeface="Arial" charset="0"/>
              </a:rPr>
              <a:pPr fontAlgn="base">
                <a:spcBef>
                  <a:spcPct val="0"/>
                </a:spcBef>
                <a:spcAft>
                  <a:spcPct val="0"/>
                </a:spcAft>
                <a:defRPr/>
              </a:pPr>
              <a:t>8.1.2015.</a:t>
            </a:fld>
            <a:endParaRPr lang="hr-HR" sz="2200">
              <a:solidFill>
                <a:srgbClr val="000000"/>
              </a:solidFill>
              <a:latin typeface="Arial" charset="0"/>
            </a:endParaRPr>
          </a:p>
        </p:txBody>
      </p:sp>
      <p:sp>
        <p:nvSpPr>
          <p:cNvPr id="6" name="Rezervirano mjesto broja slajda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4BE60B16-35FB-49EC-85A8-BDD7EC3F7264}" type="slidenum">
              <a:rPr lang="hr-HR" sz="2200">
                <a:solidFill>
                  <a:srgbClr val="000000"/>
                </a:solidFill>
                <a:latin typeface="Arial" charset="0"/>
              </a:rPr>
              <a:pPr fontAlgn="base">
                <a:spcBef>
                  <a:spcPct val="0"/>
                </a:spcBef>
                <a:spcAft>
                  <a:spcPct val="0"/>
                </a:spcAft>
                <a:defRPr/>
              </a:pPr>
              <a:t>‹#›</a:t>
            </a:fld>
            <a:endParaRPr lang="hr-HR" sz="2200">
              <a:solidFill>
                <a:srgbClr val="000000"/>
              </a:solidFill>
              <a:latin typeface="Arial" charset="0"/>
            </a:endParaRPr>
          </a:p>
        </p:txBody>
      </p:sp>
    </p:spTree>
    <p:extLst>
      <p:ext uri="{BB962C8B-B14F-4D97-AF65-F5344CB8AC3E}">
        <p14:creationId xmlns:p14="http://schemas.microsoft.com/office/powerpoint/2010/main" val="1002289882"/>
      </p:ext>
    </p:extLst>
  </p:cSld>
  <p:clrMapOvr>
    <a:masterClrMapping/>
  </p:clrMapOvr>
  <p:hf sldNum="0"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p:cNvSpPr>
            <a:spLocks noGrp="1"/>
          </p:cNvSpPr>
          <p:nvPr>
            <p:ph type="title"/>
          </p:nvPr>
        </p:nvSpPr>
        <p:spPr>
          <a:xfrm>
            <a:off x="611560" y="980728"/>
            <a:ext cx="6888683" cy="576064"/>
          </a:xfrm>
        </p:spPr>
        <p:txBody>
          <a:bodyPr/>
          <a:lstStyle>
            <a:lvl1pPr>
              <a:defRPr sz="2400" b="0">
                <a:latin typeface="+mn-lt"/>
              </a:defRPr>
            </a:lvl1pPr>
          </a:lstStyle>
          <a:p>
            <a:r>
              <a:rPr lang="hr-HR" dirty="0" smtClean="0"/>
              <a:t>Uredite stil naslova matrice</a:t>
            </a:r>
            <a:endParaRPr lang="hr-HR" dirty="0"/>
          </a:p>
        </p:txBody>
      </p:sp>
      <p:sp>
        <p:nvSpPr>
          <p:cNvPr id="3" name="Rezervirano mjesto sadržaja 2"/>
          <p:cNvSpPr>
            <a:spLocks noGrp="1"/>
          </p:cNvSpPr>
          <p:nvPr>
            <p:ph idx="1"/>
          </p:nvPr>
        </p:nvSpPr>
        <p:spPr>
          <a:xfrm>
            <a:off x="643731" y="1988840"/>
            <a:ext cx="8229600" cy="4176463"/>
          </a:xfrm>
        </p:spPr>
        <p:txBody>
          <a:bodyPr/>
          <a:lstStyle>
            <a:lvl1pPr>
              <a:defRPr sz="18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hr-HR" dirty="0" smtClean="0"/>
              <a:t>Uredite stilove teksta matrice</a:t>
            </a:r>
          </a:p>
          <a:p>
            <a:pPr lvl="1"/>
            <a:r>
              <a:rPr lang="hr-HR" dirty="0" smtClean="0"/>
              <a:t>Druga razina</a:t>
            </a:r>
          </a:p>
          <a:p>
            <a:pPr lvl="2"/>
            <a:r>
              <a:rPr lang="hr-HR" dirty="0" smtClean="0"/>
              <a:t>Treća razina</a:t>
            </a:r>
          </a:p>
          <a:p>
            <a:pPr lvl="3"/>
            <a:r>
              <a:rPr lang="hr-HR" dirty="0" smtClean="0"/>
              <a:t>Četvrta razina</a:t>
            </a:r>
          </a:p>
          <a:p>
            <a:pPr lvl="4"/>
            <a:r>
              <a:rPr lang="hr-HR" dirty="0" smtClean="0"/>
              <a:t>Peta razina</a:t>
            </a:r>
            <a:endParaRPr lang="hr-HR" dirty="0"/>
          </a:p>
        </p:txBody>
      </p:sp>
    </p:spTree>
    <p:extLst>
      <p:ext uri="{BB962C8B-B14F-4D97-AF65-F5344CB8AC3E}">
        <p14:creationId xmlns:p14="http://schemas.microsoft.com/office/powerpoint/2010/main" val="139037703"/>
      </p:ext>
    </p:extLst>
  </p:cSld>
  <p:clrMapOvr>
    <a:masterClrMapping/>
  </p:clrMapOvr>
  <p:hf sldNum="0" hd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Zaglavlje odjeljka">
    <p:spTree>
      <p:nvGrpSpPr>
        <p:cNvPr id="1" name=""/>
        <p:cNvGrpSpPr/>
        <p:nvPr/>
      </p:nvGrpSpPr>
      <p:grpSpPr>
        <a:xfrm>
          <a:off x="0" y="0"/>
          <a:ext cx="0" cy="0"/>
          <a:chOff x="0" y="0"/>
          <a:chExt cx="0" cy="0"/>
        </a:xfrm>
      </p:grpSpPr>
      <p:sp>
        <p:nvSpPr>
          <p:cNvPr id="2" name="Naslov 1"/>
          <p:cNvSpPr>
            <a:spLocks noGrp="1"/>
          </p:cNvSpPr>
          <p:nvPr>
            <p:ph type="title"/>
          </p:nvPr>
        </p:nvSpPr>
        <p:spPr>
          <a:xfrm>
            <a:off x="722313" y="4406900"/>
            <a:ext cx="7772400" cy="1362075"/>
          </a:xfrm>
        </p:spPr>
        <p:txBody>
          <a:bodyPr anchor="t"/>
          <a:lstStyle>
            <a:lvl1pPr algn="l">
              <a:defRPr sz="4000" b="1" cap="all"/>
            </a:lvl1pPr>
          </a:lstStyle>
          <a:p>
            <a:r>
              <a:rPr lang="hr-HR" smtClean="0"/>
              <a:t>Uredite stil naslova matrice</a:t>
            </a:r>
            <a:endParaRPr lang="hr-HR"/>
          </a:p>
        </p:txBody>
      </p:sp>
      <p:sp>
        <p:nvSpPr>
          <p:cNvPr id="3" name="Rezervirano mjesto teksta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r-HR" smtClean="0"/>
              <a:t>Uredite stilove teksta matrice</a:t>
            </a:r>
          </a:p>
        </p:txBody>
      </p:sp>
      <p:sp>
        <p:nvSpPr>
          <p:cNvPr id="4" name="Rezervirano mjesto datuma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6D6CC8ED-3B80-4E29-9D5B-922D511A5683}" type="datetimeFigureOut">
              <a:rPr lang="hr-HR" sz="2200">
                <a:solidFill>
                  <a:srgbClr val="000000"/>
                </a:solidFill>
                <a:latin typeface="Arial" charset="0"/>
              </a:rPr>
              <a:pPr fontAlgn="base">
                <a:spcBef>
                  <a:spcPct val="0"/>
                </a:spcBef>
                <a:spcAft>
                  <a:spcPct val="0"/>
                </a:spcAft>
                <a:defRPr/>
              </a:pPr>
              <a:t>8.1.2015.</a:t>
            </a:fld>
            <a:endParaRPr lang="hr-HR" sz="2200">
              <a:solidFill>
                <a:srgbClr val="000000"/>
              </a:solidFill>
              <a:latin typeface="Arial" charset="0"/>
            </a:endParaRPr>
          </a:p>
        </p:txBody>
      </p:sp>
      <p:sp>
        <p:nvSpPr>
          <p:cNvPr id="5" name="Rezervirano mjesto podnožja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hr-HR" sz="2200">
              <a:solidFill>
                <a:srgbClr val="000000"/>
              </a:solidFill>
              <a:latin typeface="Arial" charset="0"/>
            </a:endParaRPr>
          </a:p>
        </p:txBody>
      </p:sp>
      <p:sp>
        <p:nvSpPr>
          <p:cNvPr id="6" name="Rezervirano mjesto broja slajda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1536CF00-1CE6-4CEA-B922-8435628A6A0E}" type="slidenum">
              <a:rPr lang="hr-HR" sz="2200">
                <a:solidFill>
                  <a:srgbClr val="000000"/>
                </a:solidFill>
                <a:latin typeface="Arial" charset="0"/>
              </a:rPr>
              <a:pPr fontAlgn="base">
                <a:spcBef>
                  <a:spcPct val="0"/>
                </a:spcBef>
                <a:spcAft>
                  <a:spcPct val="0"/>
                </a:spcAft>
                <a:defRPr/>
              </a:pPr>
              <a:t>‹#›</a:t>
            </a:fld>
            <a:endParaRPr lang="hr-HR" sz="2200">
              <a:solidFill>
                <a:srgbClr val="000000"/>
              </a:solidFill>
              <a:latin typeface="Arial" charset="0"/>
            </a:endParaRPr>
          </a:p>
        </p:txBody>
      </p:sp>
    </p:spTree>
    <p:extLst>
      <p:ext uri="{BB962C8B-B14F-4D97-AF65-F5344CB8AC3E}">
        <p14:creationId xmlns:p14="http://schemas.microsoft.com/office/powerpoint/2010/main" val="1857411097"/>
      </p:ext>
    </p:extLst>
  </p:cSld>
  <p:clrMapOvr>
    <a:masterClrMapping/>
  </p:clrMapOvr>
  <p:hf sldNum="0" hd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mtClean="0"/>
              <a:t>Uredite stil naslova matrice</a:t>
            </a:r>
            <a:endParaRPr lang="hr-HR"/>
          </a:p>
        </p:txBody>
      </p:sp>
      <p:sp>
        <p:nvSpPr>
          <p:cNvPr id="3" name="Rezervirano mjesto sadržaja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sadržaja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5" name="Rezervirano mjesto datuma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8101D801-40C4-4261-B4EE-3449A4EF18DD}" type="datetimeFigureOut">
              <a:rPr lang="hr-HR" sz="2200">
                <a:solidFill>
                  <a:srgbClr val="000000"/>
                </a:solidFill>
                <a:latin typeface="Arial" charset="0"/>
              </a:rPr>
              <a:pPr fontAlgn="base">
                <a:spcBef>
                  <a:spcPct val="0"/>
                </a:spcBef>
                <a:spcAft>
                  <a:spcPct val="0"/>
                </a:spcAft>
                <a:defRPr/>
              </a:pPr>
              <a:t>8.1.2015.</a:t>
            </a:fld>
            <a:endParaRPr lang="hr-HR" sz="2200">
              <a:solidFill>
                <a:srgbClr val="000000"/>
              </a:solidFill>
              <a:latin typeface="Arial" charset="0"/>
            </a:endParaRPr>
          </a:p>
        </p:txBody>
      </p:sp>
      <p:sp>
        <p:nvSpPr>
          <p:cNvPr id="6" name="Rezervirano mjesto podnožja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hr-HR" sz="2200">
              <a:solidFill>
                <a:srgbClr val="000000"/>
              </a:solidFill>
              <a:latin typeface="Arial" charset="0"/>
            </a:endParaRPr>
          </a:p>
        </p:txBody>
      </p:sp>
      <p:sp>
        <p:nvSpPr>
          <p:cNvPr id="7" name="Rezervirano mjesto broja slajda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BCEBDE1A-9A01-474C-96E9-073BF7A14792}" type="slidenum">
              <a:rPr lang="hr-HR" sz="2200">
                <a:solidFill>
                  <a:srgbClr val="000000"/>
                </a:solidFill>
                <a:latin typeface="Arial" charset="0"/>
              </a:rPr>
              <a:pPr fontAlgn="base">
                <a:spcBef>
                  <a:spcPct val="0"/>
                </a:spcBef>
                <a:spcAft>
                  <a:spcPct val="0"/>
                </a:spcAft>
                <a:defRPr/>
              </a:pPr>
              <a:t>‹#›</a:t>
            </a:fld>
            <a:endParaRPr lang="hr-HR" sz="2200">
              <a:solidFill>
                <a:srgbClr val="000000"/>
              </a:solidFill>
              <a:latin typeface="Arial" charset="0"/>
            </a:endParaRPr>
          </a:p>
        </p:txBody>
      </p:sp>
    </p:spTree>
    <p:extLst>
      <p:ext uri="{BB962C8B-B14F-4D97-AF65-F5344CB8AC3E}">
        <p14:creationId xmlns:p14="http://schemas.microsoft.com/office/powerpoint/2010/main" val="17912452"/>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9656B4-19DF-40CE-A789-88074C4E6FDC}" type="datetimeFigureOut">
              <a:rPr lang="hr-HR" smtClean="0"/>
              <a:t>8.1.2015.</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93D8E659-BEC9-4449-AB05-FDF23A30390C}" type="slidenum">
              <a:rPr lang="hr-HR" smtClean="0"/>
              <a:t>‹#›</a:t>
            </a:fld>
            <a:endParaRPr lang="hr-H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a:defRPr/>
            </a:lvl1pPr>
          </a:lstStyle>
          <a:p>
            <a:r>
              <a:rPr lang="hr-HR" smtClean="0"/>
              <a:t>Uredite stil naslova matrice</a:t>
            </a:r>
            <a:endParaRPr lang="hr-HR"/>
          </a:p>
        </p:txBody>
      </p:sp>
      <p:sp>
        <p:nvSpPr>
          <p:cNvPr id="3" name="Rezervirano mjesto teksta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smtClean="0"/>
              <a:t>Uredite stilove teksta matrice</a:t>
            </a:r>
          </a:p>
        </p:txBody>
      </p:sp>
      <p:sp>
        <p:nvSpPr>
          <p:cNvPr id="4" name="Rezervirano mjesto sadržaja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5" name="Rezervirano mjesto teksta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smtClean="0"/>
              <a:t>Uredite stilove teksta matrice</a:t>
            </a:r>
          </a:p>
        </p:txBody>
      </p:sp>
      <p:sp>
        <p:nvSpPr>
          <p:cNvPr id="6" name="Rezervirano mjesto sadržaja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7" name="Rezervirano mjesto datuma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71AF9C9F-258F-465F-9D05-D6B669C2D2E6}" type="datetimeFigureOut">
              <a:rPr lang="hr-HR" sz="2200">
                <a:solidFill>
                  <a:srgbClr val="000000"/>
                </a:solidFill>
                <a:latin typeface="Arial" charset="0"/>
              </a:rPr>
              <a:pPr fontAlgn="base">
                <a:spcBef>
                  <a:spcPct val="0"/>
                </a:spcBef>
                <a:spcAft>
                  <a:spcPct val="0"/>
                </a:spcAft>
                <a:defRPr/>
              </a:pPr>
              <a:t>8.1.2015.</a:t>
            </a:fld>
            <a:endParaRPr lang="hr-HR" sz="2200">
              <a:solidFill>
                <a:srgbClr val="000000"/>
              </a:solidFill>
              <a:latin typeface="Arial" charset="0"/>
            </a:endParaRPr>
          </a:p>
        </p:txBody>
      </p:sp>
      <p:sp>
        <p:nvSpPr>
          <p:cNvPr id="8" name="Rezervirano mjesto podnožja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hr-HR" sz="2200">
              <a:solidFill>
                <a:srgbClr val="000000"/>
              </a:solidFill>
              <a:latin typeface="Arial" charset="0"/>
            </a:endParaRPr>
          </a:p>
        </p:txBody>
      </p:sp>
      <p:sp>
        <p:nvSpPr>
          <p:cNvPr id="9" name="Rezervirano mjesto broja slajda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0ADFC754-F3D7-45B5-A787-703E87B8FD51}" type="slidenum">
              <a:rPr lang="hr-HR" sz="2200">
                <a:solidFill>
                  <a:srgbClr val="000000"/>
                </a:solidFill>
                <a:latin typeface="Arial" charset="0"/>
              </a:rPr>
              <a:pPr fontAlgn="base">
                <a:spcBef>
                  <a:spcPct val="0"/>
                </a:spcBef>
                <a:spcAft>
                  <a:spcPct val="0"/>
                </a:spcAft>
                <a:defRPr/>
              </a:pPr>
              <a:t>‹#›</a:t>
            </a:fld>
            <a:endParaRPr lang="hr-HR" sz="2200">
              <a:solidFill>
                <a:srgbClr val="000000"/>
              </a:solidFill>
              <a:latin typeface="Arial" charset="0"/>
            </a:endParaRPr>
          </a:p>
        </p:txBody>
      </p:sp>
    </p:spTree>
    <p:extLst>
      <p:ext uri="{BB962C8B-B14F-4D97-AF65-F5344CB8AC3E}">
        <p14:creationId xmlns:p14="http://schemas.microsoft.com/office/powerpoint/2010/main" val="2869204206"/>
      </p:ext>
    </p:extLst>
  </p:cSld>
  <p:clrMapOvr>
    <a:masterClrMapping/>
  </p:clrMapOvr>
  <p:hf sldNum="0" hd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Samo naslov">
    <p:bg>
      <p:bgRef idx="1001">
        <a:schemeClr val="bg2"/>
      </p:bgRef>
    </p:bg>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mtClean="0"/>
              <a:t>Uredite stil naslova matrice</a:t>
            </a:r>
            <a:endParaRPr lang="hr-HR"/>
          </a:p>
        </p:txBody>
      </p:sp>
      <p:sp>
        <p:nvSpPr>
          <p:cNvPr id="3" name="Rezervirano mjesto datuma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01A39D4-BD36-4108-A01D-F2643F32886B}" type="datetimeFigureOut">
              <a:rPr lang="hr-HR" sz="2200">
                <a:solidFill>
                  <a:srgbClr val="000000"/>
                </a:solidFill>
                <a:latin typeface="Arial" charset="0"/>
              </a:rPr>
              <a:pPr fontAlgn="base">
                <a:spcBef>
                  <a:spcPct val="0"/>
                </a:spcBef>
                <a:spcAft>
                  <a:spcPct val="0"/>
                </a:spcAft>
                <a:defRPr/>
              </a:pPr>
              <a:t>8.1.2015.</a:t>
            </a:fld>
            <a:endParaRPr lang="hr-HR" sz="2200">
              <a:solidFill>
                <a:srgbClr val="000000"/>
              </a:solidFill>
              <a:latin typeface="Arial" charset="0"/>
            </a:endParaRPr>
          </a:p>
        </p:txBody>
      </p:sp>
      <p:sp>
        <p:nvSpPr>
          <p:cNvPr id="4" name="Rezervirano mjesto podnožja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hr-HR" sz="2200">
              <a:solidFill>
                <a:srgbClr val="000000"/>
              </a:solidFill>
              <a:latin typeface="Arial" charset="0"/>
            </a:endParaRPr>
          </a:p>
        </p:txBody>
      </p:sp>
      <p:sp>
        <p:nvSpPr>
          <p:cNvPr id="5" name="Rezervirano mjesto broja slajda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9F1CD05D-E9FF-4A37-A819-68E3E49E68BE}" type="slidenum">
              <a:rPr lang="hr-HR" sz="2200">
                <a:solidFill>
                  <a:srgbClr val="000000"/>
                </a:solidFill>
                <a:latin typeface="Arial" charset="0"/>
              </a:rPr>
              <a:pPr fontAlgn="base">
                <a:spcBef>
                  <a:spcPct val="0"/>
                </a:spcBef>
                <a:spcAft>
                  <a:spcPct val="0"/>
                </a:spcAft>
                <a:defRPr/>
              </a:pPr>
              <a:t>‹#›</a:t>
            </a:fld>
            <a:endParaRPr lang="hr-HR" sz="2200">
              <a:solidFill>
                <a:srgbClr val="000000"/>
              </a:solidFill>
              <a:latin typeface="Arial" charset="0"/>
            </a:endParaRPr>
          </a:p>
        </p:txBody>
      </p:sp>
    </p:spTree>
    <p:extLst>
      <p:ext uri="{BB962C8B-B14F-4D97-AF65-F5344CB8AC3E}">
        <p14:creationId xmlns:p14="http://schemas.microsoft.com/office/powerpoint/2010/main" val="2884885769"/>
      </p:ext>
    </p:extLst>
  </p:cSld>
  <p:clrMapOvr>
    <a:overrideClrMapping bg1="lt1" tx1="dk1" bg2="lt2" tx2="dk2" accent1="accent1" accent2="accent2" accent3="accent3" accent4="accent4" accent5="accent5" accent6="accent6" hlink="hlink" folHlink="folHlink"/>
  </p:clrMapOvr>
  <p:hf sldNum="0" hd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Rezervirano mjesto datuma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B0C06754-0097-4CA9-958C-623D9D46A15F}" type="datetimeFigureOut">
              <a:rPr lang="hr-HR" sz="2200">
                <a:solidFill>
                  <a:srgbClr val="000000"/>
                </a:solidFill>
                <a:latin typeface="Arial" charset="0"/>
              </a:rPr>
              <a:pPr fontAlgn="base">
                <a:spcBef>
                  <a:spcPct val="0"/>
                </a:spcBef>
                <a:spcAft>
                  <a:spcPct val="0"/>
                </a:spcAft>
                <a:defRPr/>
              </a:pPr>
              <a:t>8.1.2015.</a:t>
            </a:fld>
            <a:endParaRPr lang="hr-HR" sz="2200">
              <a:solidFill>
                <a:srgbClr val="000000"/>
              </a:solidFill>
              <a:latin typeface="Arial" charset="0"/>
            </a:endParaRPr>
          </a:p>
        </p:txBody>
      </p:sp>
      <p:sp>
        <p:nvSpPr>
          <p:cNvPr id="3" name="Rezervirano mjesto podnožja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hr-HR" sz="2200">
              <a:solidFill>
                <a:srgbClr val="000000"/>
              </a:solidFill>
              <a:latin typeface="Arial" charset="0"/>
            </a:endParaRPr>
          </a:p>
        </p:txBody>
      </p:sp>
      <p:sp>
        <p:nvSpPr>
          <p:cNvPr id="4" name="Rezervirano mjesto broja slajda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06CBBBDB-8ABF-493E-8D1A-3BFCFD0F0F1E}" type="slidenum">
              <a:rPr lang="hr-HR" sz="2200">
                <a:solidFill>
                  <a:srgbClr val="000000"/>
                </a:solidFill>
                <a:latin typeface="Arial" charset="0"/>
              </a:rPr>
              <a:pPr fontAlgn="base">
                <a:spcBef>
                  <a:spcPct val="0"/>
                </a:spcBef>
                <a:spcAft>
                  <a:spcPct val="0"/>
                </a:spcAft>
                <a:defRPr/>
              </a:pPr>
              <a:t>‹#›</a:t>
            </a:fld>
            <a:endParaRPr lang="hr-HR" sz="2200">
              <a:solidFill>
                <a:srgbClr val="000000"/>
              </a:solidFill>
              <a:latin typeface="Arial" charset="0"/>
            </a:endParaRPr>
          </a:p>
        </p:txBody>
      </p:sp>
    </p:spTree>
    <p:extLst>
      <p:ext uri="{BB962C8B-B14F-4D97-AF65-F5344CB8AC3E}">
        <p14:creationId xmlns:p14="http://schemas.microsoft.com/office/powerpoint/2010/main" val="3098832184"/>
      </p:ext>
    </p:extLst>
  </p:cSld>
  <p:clrMapOvr>
    <a:masterClrMapping/>
  </p:clrMapOvr>
  <p:hf sldNum="0" hd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Naslov 1"/>
          <p:cNvSpPr>
            <a:spLocks noGrp="1"/>
          </p:cNvSpPr>
          <p:nvPr>
            <p:ph type="title"/>
          </p:nvPr>
        </p:nvSpPr>
        <p:spPr>
          <a:xfrm>
            <a:off x="457200" y="273050"/>
            <a:ext cx="3008313" cy="1162050"/>
          </a:xfrm>
        </p:spPr>
        <p:txBody>
          <a:bodyPr anchor="b"/>
          <a:lstStyle>
            <a:lvl1pPr algn="l">
              <a:defRPr sz="2000" b="1"/>
            </a:lvl1pPr>
          </a:lstStyle>
          <a:p>
            <a:r>
              <a:rPr lang="hr-HR" smtClean="0"/>
              <a:t>Uredite stil naslova matrice</a:t>
            </a:r>
            <a:endParaRPr lang="hr-HR"/>
          </a:p>
        </p:txBody>
      </p:sp>
      <p:sp>
        <p:nvSpPr>
          <p:cNvPr id="3" name="Rezervirano mjesto sadržaja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teksta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smtClean="0"/>
              <a:t>Uredite stilove teksta matrice</a:t>
            </a:r>
          </a:p>
        </p:txBody>
      </p:sp>
      <p:sp>
        <p:nvSpPr>
          <p:cNvPr id="5" name="Rezervirano mjesto datuma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D7863048-A219-4187-9D88-453A8FCD878F}" type="datetimeFigureOut">
              <a:rPr lang="hr-HR" sz="2200">
                <a:solidFill>
                  <a:srgbClr val="000000"/>
                </a:solidFill>
                <a:latin typeface="Arial" charset="0"/>
              </a:rPr>
              <a:pPr fontAlgn="base">
                <a:spcBef>
                  <a:spcPct val="0"/>
                </a:spcBef>
                <a:spcAft>
                  <a:spcPct val="0"/>
                </a:spcAft>
                <a:defRPr/>
              </a:pPr>
              <a:t>8.1.2015.</a:t>
            </a:fld>
            <a:endParaRPr lang="hr-HR" sz="2200">
              <a:solidFill>
                <a:srgbClr val="000000"/>
              </a:solidFill>
              <a:latin typeface="Arial" charset="0"/>
            </a:endParaRPr>
          </a:p>
        </p:txBody>
      </p:sp>
      <p:sp>
        <p:nvSpPr>
          <p:cNvPr id="6" name="Rezervirano mjesto podnožja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hr-HR" sz="2200">
              <a:solidFill>
                <a:srgbClr val="000000"/>
              </a:solidFill>
              <a:latin typeface="Arial" charset="0"/>
            </a:endParaRPr>
          </a:p>
        </p:txBody>
      </p:sp>
      <p:sp>
        <p:nvSpPr>
          <p:cNvPr id="7" name="Rezervirano mjesto broja slajda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65352BC3-3953-42BC-8070-FA65B66F5BAE}" type="slidenum">
              <a:rPr lang="hr-HR" sz="2200">
                <a:solidFill>
                  <a:srgbClr val="000000"/>
                </a:solidFill>
                <a:latin typeface="Arial" charset="0"/>
              </a:rPr>
              <a:pPr fontAlgn="base">
                <a:spcBef>
                  <a:spcPct val="0"/>
                </a:spcBef>
                <a:spcAft>
                  <a:spcPct val="0"/>
                </a:spcAft>
                <a:defRPr/>
              </a:pPr>
              <a:t>‹#›</a:t>
            </a:fld>
            <a:endParaRPr lang="hr-HR" sz="2200">
              <a:solidFill>
                <a:srgbClr val="000000"/>
              </a:solidFill>
              <a:latin typeface="Arial" charset="0"/>
            </a:endParaRPr>
          </a:p>
        </p:txBody>
      </p:sp>
    </p:spTree>
    <p:extLst>
      <p:ext uri="{BB962C8B-B14F-4D97-AF65-F5344CB8AC3E}">
        <p14:creationId xmlns:p14="http://schemas.microsoft.com/office/powerpoint/2010/main" val="2298255430"/>
      </p:ext>
    </p:extLst>
  </p:cSld>
  <p:clrMapOvr>
    <a:masterClrMapping/>
  </p:clrMapOvr>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Naslov 1"/>
          <p:cNvSpPr>
            <a:spLocks noGrp="1"/>
          </p:cNvSpPr>
          <p:nvPr>
            <p:ph type="title"/>
          </p:nvPr>
        </p:nvSpPr>
        <p:spPr>
          <a:xfrm>
            <a:off x="1792288" y="4800600"/>
            <a:ext cx="5486400" cy="566738"/>
          </a:xfrm>
        </p:spPr>
        <p:txBody>
          <a:bodyPr anchor="b"/>
          <a:lstStyle>
            <a:lvl1pPr algn="l">
              <a:defRPr sz="2000" b="1"/>
            </a:lvl1pPr>
          </a:lstStyle>
          <a:p>
            <a:r>
              <a:rPr lang="hr-HR" smtClean="0"/>
              <a:t>Uredite stil naslova matrice</a:t>
            </a:r>
            <a:endParaRPr lang="hr-HR"/>
          </a:p>
        </p:txBody>
      </p:sp>
      <p:sp>
        <p:nvSpPr>
          <p:cNvPr id="3" name="Rezervirano mjesto slik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hr-HR" noProof="0" smtClean="0"/>
          </a:p>
        </p:txBody>
      </p:sp>
      <p:sp>
        <p:nvSpPr>
          <p:cNvPr id="4" name="Rezervirano mjesto teksta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r-HR" smtClean="0"/>
              <a:t>Uredite stilove teksta matrice</a:t>
            </a:r>
          </a:p>
        </p:txBody>
      </p:sp>
      <p:sp>
        <p:nvSpPr>
          <p:cNvPr id="5" name="Rezervirano mjesto datuma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7EA4ABBE-81C0-423B-B2D3-8A988408FBAB}" type="datetimeFigureOut">
              <a:rPr lang="hr-HR" sz="2200">
                <a:solidFill>
                  <a:srgbClr val="000000"/>
                </a:solidFill>
                <a:latin typeface="Arial" charset="0"/>
              </a:rPr>
              <a:pPr fontAlgn="base">
                <a:spcBef>
                  <a:spcPct val="0"/>
                </a:spcBef>
                <a:spcAft>
                  <a:spcPct val="0"/>
                </a:spcAft>
                <a:defRPr/>
              </a:pPr>
              <a:t>8.1.2015.</a:t>
            </a:fld>
            <a:endParaRPr lang="hr-HR" sz="2200">
              <a:solidFill>
                <a:srgbClr val="000000"/>
              </a:solidFill>
              <a:latin typeface="Arial" charset="0"/>
            </a:endParaRPr>
          </a:p>
        </p:txBody>
      </p:sp>
      <p:sp>
        <p:nvSpPr>
          <p:cNvPr id="6" name="Rezervirano mjesto podnožja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hr-HR" sz="2200">
              <a:solidFill>
                <a:srgbClr val="000000"/>
              </a:solidFill>
              <a:latin typeface="Arial" charset="0"/>
            </a:endParaRPr>
          </a:p>
        </p:txBody>
      </p:sp>
      <p:sp>
        <p:nvSpPr>
          <p:cNvPr id="7" name="Rezervirano mjesto broja slajda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47C9D2DF-09B1-4519-96A2-60CE692F696C}" type="slidenum">
              <a:rPr lang="hr-HR" sz="2200">
                <a:solidFill>
                  <a:srgbClr val="000000"/>
                </a:solidFill>
                <a:latin typeface="Arial" charset="0"/>
              </a:rPr>
              <a:pPr fontAlgn="base">
                <a:spcBef>
                  <a:spcPct val="0"/>
                </a:spcBef>
                <a:spcAft>
                  <a:spcPct val="0"/>
                </a:spcAft>
                <a:defRPr/>
              </a:pPr>
              <a:t>‹#›</a:t>
            </a:fld>
            <a:endParaRPr lang="hr-HR" sz="2200">
              <a:solidFill>
                <a:srgbClr val="000000"/>
              </a:solidFill>
              <a:latin typeface="Arial" charset="0"/>
            </a:endParaRPr>
          </a:p>
        </p:txBody>
      </p:sp>
    </p:spTree>
    <p:extLst>
      <p:ext uri="{BB962C8B-B14F-4D97-AF65-F5344CB8AC3E}">
        <p14:creationId xmlns:p14="http://schemas.microsoft.com/office/powerpoint/2010/main" val="1425387736"/>
      </p:ext>
    </p:extLst>
  </p:cSld>
  <p:clrMapOvr>
    <a:masterClrMapping/>
  </p:clrMapOvr>
  <p:hf sldNum="0" hd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smtClean="0"/>
              <a:t>Uredite stil naslova matrice</a:t>
            </a:r>
            <a:endParaRPr lang="hr-HR"/>
          </a:p>
        </p:txBody>
      </p:sp>
      <p:sp>
        <p:nvSpPr>
          <p:cNvPr id="3" name="Rezervirano mjesto okomitog teksta 2"/>
          <p:cNvSpPr>
            <a:spLocks noGrp="1"/>
          </p:cNvSpPr>
          <p:nvPr>
            <p:ph type="body" orient="vert" idx="1"/>
          </p:nvPr>
        </p:nvSpPr>
        <p:spPr/>
        <p:txBody>
          <a:bodyPr vert="eaVert"/>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datuma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441364A2-9EA0-4ADB-8D10-7999BEA42D1F}" type="datetimeFigureOut">
              <a:rPr lang="hr-HR" sz="2200">
                <a:solidFill>
                  <a:srgbClr val="000000"/>
                </a:solidFill>
                <a:latin typeface="Arial" charset="0"/>
              </a:rPr>
              <a:pPr fontAlgn="base">
                <a:spcBef>
                  <a:spcPct val="0"/>
                </a:spcBef>
                <a:spcAft>
                  <a:spcPct val="0"/>
                </a:spcAft>
                <a:defRPr/>
              </a:pPr>
              <a:t>8.1.2015.</a:t>
            </a:fld>
            <a:endParaRPr lang="hr-HR" sz="2200">
              <a:solidFill>
                <a:srgbClr val="000000"/>
              </a:solidFill>
              <a:latin typeface="Arial" charset="0"/>
            </a:endParaRPr>
          </a:p>
        </p:txBody>
      </p:sp>
      <p:sp>
        <p:nvSpPr>
          <p:cNvPr id="5" name="Rezervirano mjesto podnožja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hr-HR" sz="2200">
              <a:solidFill>
                <a:srgbClr val="000000"/>
              </a:solidFill>
              <a:latin typeface="Arial" charset="0"/>
            </a:endParaRPr>
          </a:p>
        </p:txBody>
      </p:sp>
      <p:sp>
        <p:nvSpPr>
          <p:cNvPr id="6" name="Rezervirano mjesto broja slajda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7B3ADBA0-A528-48E7-B386-A003E4690EEF}" type="slidenum">
              <a:rPr lang="hr-HR" sz="2200">
                <a:solidFill>
                  <a:srgbClr val="000000"/>
                </a:solidFill>
                <a:latin typeface="Arial" charset="0"/>
              </a:rPr>
              <a:pPr fontAlgn="base">
                <a:spcBef>
                  <a:spcPct val="0"/>
                </a:spcBef>
                <a:spcAft>
                  <a:spcPct val="0"/>
                </a:spcAft>
                <a:defRPr/>
              </a:pPr>
              <a:t>‹#›</a:t>
            </a:fld>
            <a:endParaRPr lang="hr-HR" sz="2200">
              <a:solidFill>
                <a:srgbClr val="000000"/>
              </a:solidFill>
              <a:latin typeface="Arial" charset="0"/>
            </a:endParaRPr>
          </a:p>
        </p:txBody>
      </p:sp>
    </p:spTree>
    <p:extLst>
      <p:ext uri="{BB962C8B-B14F-4D97-AF65-F5344CB8AC3E}">
        <p14:creationId xmlns:p14="http://schemas.microsoft.com/office/powerpoint/2010/main" val="477323600"/>
      </p:ext>
    </p:extLst>
  </p:cSld>
  <p:clrMapOvr>
    <a:masterClrMapping/>
  </p:clrMapOvr>
  <p:hf sldNum="0" hd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Okomiti naslov 1"/>
          <p:cNvSpPr>
            <a:spLocks noGrp="1"/>
          </p:cNvSpPr>
          <p:nvPr>
            <p:ph type="title" orient="vert"/>
          </p:nvPr>
        </p:nvSpPr>
        <p:spPr>
          <a:xfrm>
            <a:off x="6629400" y="274638"/>
            <a:ext cx="2057400" cy="5851525"/>
          </a:xfrm>
        </p:spPr>
        <p:txBody>
          <a:bodyPr vert="eaVert"/>
          <a:lstStyle/>
          <a:p>
            <a:r>
              <a:rPr lang="hr-HR" smtClean="0"/>
              <a:t>Uredite stil naslova matrice</a:t>
            </a:r>
            <a:endParaRPr lang="hr-HR"/>
          </a:p>
        </p:txBody>
      </p:sp>
      <p:sp>
        <p:nvSpPr>
          <p:cNvPr id="3" name="Rezervirano mjesto okomitog teksta 2"/>
          <p:cNvSpPr>
            <a:spLocks noGrp="1"/>
          </p:cNvSpPr>
          <p:nvPr>
            <p:ph type="body" orient="vert" idx="1"/>
          </p:nvPr>
        </p:nvSpPr>
        <p:spPr>
          <a:xfrm>
            <a:off x="457200" y="274638"/>
            <a:ext cx="6019800" cy="5851525"/>
          </a:xfrm>
        </p:spPr>
        <p:txBody>
          <a:bodyPr vert="eaVert"/>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4" name="Rezervirano mjesto datuma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CFDFCBAE-7CA6-4FCB-B725-B7BB0AC99AD5}" type="datetimeFigureOut">
              <a:rPr lang="hr-HR" sz="2200">
                <a:solidFill>
                  <a:srgbClr val="000000"/>
                </a:solidFill>
                <a:latin typeface="Arial" charset="0"/>
              </a:rPr>
              <a:pPr fontAlgn="base">
                <a:spcBef>
                  <a:spcPct val="0"/>
                </a:spcBef>
                <a:spcAft>
                  <a:spcPct val="0"/>
                </a:spcAft>
                <a:defRPr/>
              </a:pPr>
              <a:t>8.1.2015.</a:t>
            </a:fld>
            <a:endParaRPr lang="hr-HR" sz="2200">
              <a:solidFill>
                <a:srgbClr val="000000"/>
              </a:solidFill>
              <a:latin typeface="Arial" charset="0"/>
            </a:endParaRPr>
          </a:p>
        </p:txBody>
      </p:sp>
      <p:sp>
        <p:nvSpPr>
          <p:cNvPr id="5" name="Rezervirano mjesto podnožja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hr-HR" sz="2200">
              <a:solidFill>
                <a:srgbClr val="000000"/>
              </a:solidFill>
              <a:latin typeface="Arial" charset="0"/>
            </a:endParaRPr>
          </a:p>
        </p:txBody>
      </p:sp>
      <p:sp>
        <p:nvSpPr>
          <p:cNvPr id="6" name="Rezervirano mjesto broja slajda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4A4A3F71-D0C0-4684-AF2E-A2E5C216774A}" type="slidenum">
              <a:rPr lang="hr-HR" sz="2200">
                <a:solidFill>
                  <a:srgbClr val="000000"/>
                </a:solidFill>
                <a:latin typeface="Arial" charset="0"/>
              </a:rPr>
              <a:pPr fontAlgn="base">
                <a:spcBef>
                  <a:spcPct val="0"/>
                </a:spcBef>
                <a:spcAft>
                  <a:spcPct val="0"/>
                </a:spcAft>
                <a:defRPr/>
              </a:pPr>
              <a:t>‹#›</a:t>
            </a:fld>
            <a:endParaRPr lang="hr-HR" sz="2200">
              <a:solidFill>
                <a:srgbClr val="000000"/>
              </a:solidFill>
              <a:latin typeface="Arial" charset="0"/>
            </a:endParaRPr>
          </a:p>
        </p:txBody>
      </p:sp>
    </p:spTree>
    <p:extLst>
      <p:ext uri="{BB962C8B-B14F-4D97-AF65-F5344CB8AC3E}">
        <p14:creationId xmlns:p14="http://schemas.microsoft.com/office/powerpoint/2010/main" val="1633149552"/>
      </p:ext>
    </p:extLst>
  </p:cSld>
  <p:clrMapOvr>
    <a:masterClrMapping/>
  </p:clrMapOvr>
  <p:hf sldNum="0" hdr="0" dt="0"/>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0" indent="0">
              <a:buNone/>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hr-HR" dirty="0"/>
          </a:p>
        </p:txBody>
      </p:sp>
    </p:spTree>
    <p:extLst>
      <p:ext uri="{BB962C8B-B14F-4D97-AF65-F5344CB8AC3E}">
        <p14:creationId xmlns:p14="http://schemas.microsoft.com/office/powerpoint/2010/main" val="2451169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9656B4-19DF-40CE-A789-88074C4E6FDC}" type="datetimeFigureOut">
              <a:rPr lang="hr-HR" smtClean="0"/>
              <a:t>8.1.2015.</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93D8E659-BEC9-4449-AB05-FDF23A30390C}" type="slidenum">
              <a:rPr lang="hr-HR" smtClean="0"/>
              <a:t>‹#›</a:t>
            </a:fld>
            <a:endParaRPr lang="hr-H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19656B4-19DF-40CE-A789-88074C4E6FDC}" type="datetimeFigureOut">
              <a:rPr lang="hr-HR" smtClean="0"/>
              <a:t>8.1.2015.</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93D8E659-BEC9-4449-AB05-FDF23A30390C}" type="slidenum">
              <a:rPr lang="hr-HR" smtClean="0"/>
              <a:t>‹#›</a:t>
            </a:fld>
            <a:endParaRPr lang="hr-HR"/>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19656B4-19DF-40CE-A789-88074C4E6FDC}" type="datetimeFigureOut">
              <a:rPr lang="hr-HR" smtClean="0"/>
              <a:t>8.1.2015.</a:t>
            </a:fld>
            <a:endParaRPr lang="hr-HR"/>
          </a:p>
        </p:txBody>
      </p:sp>
      <p:sp>
        <p:nvSpPr>
          <p:cNvPr id="8" name="Footer Placeholder 7"/>
          <p:cNvSpPr>
            <a:spLocks noGrp="1"/>
          </p:cNvSpPr>
          <p:nvPr>
            <p:ph type="ftr" sz="quarter" idx="11"/>
          </p:nvPr>
        </p:nvSpPr>
        <p:spPr/>
        <p:txBody>
          <a:bodyPr/>
          <a:lstStyle/>
          <a:p>
            <a:endParaRPr lang="hr-HR"/>
          </a:p>
        </p:txBody>
      </p:sp>
      <p:sp>
        <p:nvSpPr>
          <p:cNvPr id="9" name="Slide Number Placeholder 8"/>
          <p:cNvSpPr>
            <a:spLocks noGrp="1"/>
          </p:cNvSpPr>
          <p:nvPr>
            <p:ph type="sldNum" sz="quarter" idx="12"/>
          </p:nvPr>
        </p:nvSpPr>
        <p:spPr/>
        <p:txBody>
          <a:bodyPr/>
          <a:lstStyle/>
          <a:p>
            <a:fld id="{93D8E659-BEC9-4449-AB05-FDF23A30390C}" type="slidenum">
              <a:rPr lang="hr-HR" smtClean="0"/>
              <a:t>‹#›</a:t>
            </a:fld>
            <a:endParaRPr lang="hr-H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9656B4-19DF-40CE-A789-88074C4E6FDC}" type="datetimeFigureOut">
              <a:rPr lang="hr-HR" smtClean="0"/>
              <a:t>8.1.2015.</a:t>
            </a:fld>
            <a:endParaRPr lang="hr-HR"/>
          </a:p>
        </p:txBody>
      </p:sp>
      <p:sp>
        <p:nvSpPr>
          <p:cNvPr id="4" name="Footer Placeholder 3"/>
          <p:cNvSpPr>
            <a:spLocks noGrp="1"/>
          </p:cNvSpPr>
          <p:nvPr>
            <p:ph type="ftr" sz="quarter" idx="11"/>
          </p:nvPr>
        </p:nvSpPr>
        <p:spPr/>
        <p:txBody>
          <a:bodyPr/>
          <a:lstStyle/>
          <a:p>
            <a:endParaRPr lang="hr-HR"/>
          </a:p>
        </p:txBody>
      </p:sp>
      <p:sp>
        <p:nvSpPr>
          <p:cNvPr id="5" name="Slide Number Placeholder 4"/>
          <p:cNvSpPr>
            <a:spLocks noGrp="1"/>
          </p:cNvSpPr>
          <p:nvPr>
            <p:ph type="sldNum" sz="quarter" idx="12"/>
          </p:nvPr>
        </p:nvSpPr>
        <p:spPr/>
        <p:txBody>
          <a:bodyPr/>
          <a:lstStyle/>
          <a:p>
            <a:fld id="{93D8E659-BEC9-4449-AB05-FDF23A30390C}" type="slidenum">
              <a:rPr lang="hr-HR" smtClean="0"/>
              <a:t>‹#›</a:t>
            </a:fld>
            <a:endParaRPr lang="hr-H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9656B4-19DF-40CE-A789-88074C4E6FDC}" type="datetimeFigureOut">
              <a:rPr lang="hr-HR" smtClean="0"/>
              <a:t>8.1.2015.</a:t>
            </a:fld>
            <a:endParaRPr lang="hr-HR"/>
          </a:p>
        </p:txBody>
      </p:sp>
      <p:sp>
        <p:nvSpPr>
          <p:cNvPr id="3" name="Footer Placeholder 2"/>
          <p:cNvSpPr>
            <a:spLocks noGrp="1"/>
          </p:cNvSpPr>
          <p:nvPr>
            <p:ph type="ftr" sz="quarter" idx="11"/>
          </p:nvPr>
        </p:nvSpPr>
        <p:spPr/>
        <p:txBody>
          <a:bodyPr/>
          <a:lstStyle/>
          <a:p>
            <a:endParaRPr lang="hr-HR"/>
          </a:p>
        </p:txBody>
      </p:sp>
      <p:sp>
        <p:nvSpPr>
          <p:cNvPr id="4" name="Slide Number Placeholder 3"/>
          <p:cNvSpPr>
            <a:spLocks noGrp="1"/>
          </p:cNvSpPr>
          <p:nvPr>
            <p:ph type="sldNum" sz="quarter" idx="12"/>
          </p:nvPr>
        </p:nvSpPr>
        <p:spPr/>
        <p:txBody>
          <a:bodyPr/>
          <a:lstStyle/>
          <a:p>
            <a:fld id="{93D8E659-BEC9-4449-AB05-FDF23A30390C}" type="slidenum">
              <a:rPr lang="hr-HR" smtClean="0"/>
              <a:t>‹#›</a:t>
            </a:fld>
            <a:endParaRPr lang="hr-H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19656B4-19DF-40CE-A789-88074C4E6FDC}" type="datetimeFigureOut">
              <a:rPr lang="hr-HR" smtClean="0"/>
              <a:t>8.1.2015.</a:t>
            </a:fld>
            <a:endParaRPr lang="hr-HR"/>
          </a:p>
        </p:txBody>
      </p:sp>
      <p:sp>
        <p:nvSpPr>
          <p:cNvPr id="7" name="Slide Number Placeholder 6"/>
          <p:cNvSpPr>
            <a:spLocks noGrp="1"/>
          </p:cNvSpPr>
          <p:nvPr>
            <p:ph type="sldNum" sz="quarter" idx="12"/>
          </p:nvPr>
        </p:nvSpPr>
        <p:spPr/>
        <p:txBody>
          <a:bodyPr/>
          <a:lstStyle/>
          <a:p>
            <a:fld id="{93D8E659-BEC9-4449-AB05-FDF23A30390C}" type="slidenum">
              <a:rPr lang="hr-HR" smtClean="0"/>
              <a:t>‹#›</a:t>
            </a:fld>
            <a:endParaRPr lang="hr-HR"/>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hr-HR"/>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9656B4-19DF-40CE-A789-88074C4E6FDC}" type="datetimeFigureOut">
              <a:rPr lang="hr-HR" smtClean="0"/>
              <a:t>8.1.2015.</a:t>
            </a:fld>
            <a:endParaRPr lang="hr-HR"/>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hr-HR"/>
          </a:p>
        </p:txBody>
      </p:sp>
      <p:sp>
        <p:nvSpPr>
          <p:cNvPr id="7" name="Slide Number Placeholder 6"/>
          <p:cNvSpPr>
            <a:spLocks noGrp="1"/>
          </p:cNvSpPr>
          <p:nvPr>
            <p:ph type="sldNum" sz="quarter" idx="12"/>
          </p:nvPr>
        </p:nvSpPr>
        <p:spPr/>
        <p:txBody>
          <a:bodyPr/>
          <a:lstStyle/>
          <a:p>
            <a:fld id="{93D8E659-BEC9-4449-AB05-FDF23A30390C}" type="slidenum">
              <a:rPr lang="hr-HR" smtClean="0"/>
              <a:t>‹#›</a:t>
            </a:fld>
            <a:endParaRPr lang="hr-H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59B2172-A833-4F96-A1DE-B8CCAD28AD43}" type="datetimeFigureOut">
              <a:rPr lang="hr-HR" smtClean="0">
                <a:solidFill>
                  <a:prstClr val="black">
                    <a:tint val="75000"/>
                  </a:prstClr>
                </a:solidFill>
              </a:rPr>
              <a:pPr/>
              <a:t>8.1.2015.</a:t>
            </a:fld>
            <a:endParaRPr lang="hr-HR">
              <a:solidFill>
                <a:prstClr val="black">
                  <a:tint val="75000"/>
                </a:prstClr>
              </a:solidFill>
            </a:endParaRPr>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hr-HR">
              <a:solidFill>
                <a:prstClr val="black">
                  <a:tint val="75000"/>
                </a:prstClr>
              </a:solidFill>
            </a:endParaRPr>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204BF393-1AA9-4232-AAB2-83F65D67D2B3}" type="slidenum">
              <a:rPr lang="hr-HR" smtClean="0">
                <a:solidFill>
                  <a:prstClr val="black">
                    <a:tint val="75000"/>
                  </a:prstClr>
                </a:solidFill>
              </a:rPr>
              <a:pPr/>
              <a:t>‹#›</a:t>
            </a:fld>
            <a:endParaRPr lang="hr-HR">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 id="2147483763" r:id="rId15"/>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naslova 1"/>
          <p:cNvSpPr>
            <a:spLocks noGrp="1"/>
          </p:cNvSpPr>
          <p:nvPr>
            <p:ph type="title"/>
          </p:nvPr>
        </p:nvSpPr>
        <p:spPr bwMode="auto">
          <a:xfrm>
            <a:off x="611560" y="836712"/>
            <a:ext cx="69675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hr-HR" altLang="sr-Latn-RS" dirty="0" smtClean="0"/>
              <a:t>Uredite stil naslova matrice</a:t>
            </a:r>
          </a:p>
        </p:txBody>
      </p:sp>
      <p:sp>
        <p:nvSpPr>
          <p:cNvPr id="3" name="Rezervirano mjesto teksta 2"/>
          <p:cNvSpPr>
            <a:spLocks noGrp="1"/>
          </p:cNvSpPr>
          <p:nvPr>
            <p:ph type="body" idx="1"/>
          </p:nvPr>
        </p:nvSpPr>
        <p:spPr bwMode="auto">
          <a:xfrm>
            <a:off x="639763" y="1871663"/>
            <a:ext cx="8229600" cy="350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hr-HR" altLang="sr-Latn-RS" smtClean="0"/>
              <a:t>Uredite stilove teksta matrice</a:t>
            </a:r>
          </a:p>
          <a:p>
            <a:pPr lvl="1"/>
            <a:r>
              <a:rPr lang="hr-HR" altLang="sr-Latn-RS" smtClean="0"/>
              <a:t>Druga razina</a:t>
            </a:r>
          </a:p>
          <a:p>
            <a:pPr lvl="2"/>
            <a:r>
              <a:rPr lang="hr-HR" altLang="sr-Latn-RS" smtClean="0"/>
              <a:t>Treća razina</a:t>
            </a:r>
          </a:p>
          <a:p>
            <a:pPr lvl="3"/>
            <a:r>
              <a:rPr lang="hr-HR" altLang="sr-Latn-RS" smtClean="0"/>
              <a:t>Četvrta razina</a:t>
            </a:r>
          </a:p>
          <a:p>
            <a:pPr lvl="4"/>
            <a:r>
              <a:rPr lang="hr-HR" altLang="sr-Latn-RS" smtClean="0"/>
              <a:t>Peta razina</a:t>
            </a:r>
          </a:p>
        </p:txBody>
      </p:sp>
      <p:sp>
        <p:nvSpPr>
          <p:cNvPr id="12" name="Rectangle 12"/>
          <p:cNvSpPr>
            <a:spLocks noGrp="1" noChangeArrowheads="1"/>
          </p:cNvSpPr>
          <p:nvPr/>
        </p:nvSpPr>
        <p:spPr bwMode="auto">
          <a:xfrm>
            <a:off x="0" y="0"/>
            <a:ext cx="7864475" cy="476250"/>
          </a:xfrm>
          <a:prstGeom prst="rect">
            <a:avLst/>
          </a:prstGeom>
          <a:solidFill>
            <a:schemeClr val="bg2"/>
          </a:solidFill>
          <a:ln w="9525">
            <a:solidFill>
              <a:srgbClr val="00B050"/>
            </a:solidFill>
            <a:miter lim="800000"/>
            <a:headEnd/>
            <a:tailEnd/>
          </a:ln>
          <a:effectLst/>
        </p:spPr>
        <p:txBody>
          <a:bodyPr/>
          <a:lstStyle/>
          <a:p>
            <a:pPr fontAlgn="base">
              <a:spcBef>
                <a:spcPct val="0"/>
              </a:spcBef>
              <a:defRPr/>
            </a:pPr>
            <a:r>
              <a:rPr lang="hr-HR" sz="1400" b="1" dirty="0">
                <a:solidFill>
                  <a:srgbClr val="376092"/>
                </a:solidFill>
                <a:effectLst>
                  <a:outerShdw blurRad="38100" dist="38100" dir="2700000" algn="tl">
                    <a:srgbClr val="FFFFFF"/>
                  </a:outerShdw>
                </a:effectLst>
                <a:latin typeface="Arial"/>
                <a:ea typeface="Times New Roman"/>
              </a:rPr>
              <a:t>Uprava za upravljanje EU </a:t>
            </a:r>
            <a:r>
              <a:rPr lang="hr-HR" sz="1400" b="1" dirty="0" smtClean="0">
                <a:solidFill>
                  <a:srgbClr val="376092"/>
                </a:solidFill>
                <a:effectLst>
                  <a:outerShdw blurRad="38100" dist="38100" dir="2700000" algn="tl">
                    <a:srgbClr val="FFFFFF"/>
                  </a:outerShdw>
                </a:effectLst>
                <a:latin typeface="Arial"/>
                <a:ea typeface="Times New Roman"/>
              </a:rPr>
              <a:t>fondom za ruralni razvoj, </a:t>
            </a:r>
            <a:r>
              <a:rPr lang="hr-HR" sz="1400" b="1" dirty="0">
                <a:solidFill>
                  <a:srgbClr val="376092"/>
                </a:solidFill>
                <a:effectLst>
                  <a:outerShdw blurRad="38100" dist="38100" dir="2700000" algn="tl">
                    <a:srgbClr val="FFFFFF"/>
                  </a:outerShdw>
                </a:effectLst>
                <a:latin typeface="Arial"/>
                <a:ea typeface="Times New Roman"/>
              </a:rPr>
              <a:t>EU i međunarodnu suradnju</a:t>
            </a:r>
            <a:endParaRPr lang="hr-HR" sz="1200" dirty="0">
              <a:solidFill>
                <a:srgbClr val="000000"/>
              </a:solidFill>
              <a:ea typeface="Times New Roman"/>
            </a:endParaRPr>
          </a:p>
          <a:p>
            <a:pPr fontAlgn="base">
              <a:spcBef>
                <a:spcPct val="0"/>
              </a:spcBef>
              <a:defRPr/>
            </a:pPr>
            <a:r>
              <a:rPr lang="hr-HR" sz="1000" b="1" dirty="0">
                <a:solidFill>
                  <a:srgbClr val="376092"/>
                </a:solidFill>
                <a:effectLst>
                  <a:outerShdw blurRad="38100" dist="38100" dir="2700000" algn="tl">
                    <a:srgbClr val="FFFFFF"/>
                  </a:outerShdw>
                </a:effectLst>
                <a:latin typeface="Arial"/>
                <a:ea typeface="Times New Roman"/>
              </a:rPr>
              <a:t>MINISTARSTVO POLJOPRIVREDE</a:t>
            </a:r>
            <a:endParaRPr lang="hr-HR" sz="1200" dirty="0">
              <a:solidFill>
                <a:srgbClr val="000000"/>
              </a:solidFill>
              <a:ea typeface="Times New Roman"/>
            </a:endParaRPr>
          </a:p>
        </p:txBody>
      </p:sp>
      <p:pic>
        <p:nvPicPr>
          <p:cNvPr id="1032" name="Slika 3"/>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864475" y="0"/>
            <a:ext cx="1271587" cy="1871663"/>
          </a:xfrm>
          <a:prstGeom prst="rect">
            <a:avLst/>
          </a:prstGeom>
          <a:noFill/>
          <a:ln w="9525">
            <a:solidFill>
              <a:srgbClr val="00B05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0831288"/>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tmplLst>
          <p:tmpl>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Lst>
      </p:bldP>
    </p:bldLst>
  </p:timing>
  <p:hf sldNum="0" hdr="0" dt="0"/>
  <p:txStyles>
    <p:titleStyle>
      <a:lvl1pPr algn="ctr" rtl="0" eaLnBrk="0" fontAlgn="base" hangingPunct="0">
        <a:spcBef>
          <a:spcPct val="0"/>
        </a:spcBef>
        <a:spcAft>
          <a:spcPct val="0"/>
        </a:spcAft>
        <a:defRPr sz="2800" kern="1200">
          <a:solidFill>
            <a:schemeClr val="tx1"/>
          </a:solidFill>
          <a:latin typeface="+mn-lt"/>
          <a:ea typeface="+mj-ea"/>
          <a:cs typeface="+mj-cs"/>
        </a:defRPr>
      </a:lvl1pPr>
      <a:lvl2pPr algn="ctr" rtl="0" eaLnBrk="0" fontAlgn="base" hangingPunct="0">
        <a:spcBef>
          <a:spcPct val="0"/>
        </a:spcBef>
        <a:spcAft>
          <a:spcPct val="0"/>
        </a:spcAft>
        <a:defRPr sz="3200">
          <a:solidFill>
            <a:schemeClr val="tx1"/>
          </a:solidFill>
          <a:latin typeface="Times New Roman" pitchFamily="18" charset="0"/>
        </a:defRPr>
      </a:lvl2pPr>
      <a:lvl3pPr algn="ctr" rtl="0" eaLnBrk="0" fontAlgn="base" hangingPunct="0">
        <a:spcBef>
          <a:spcPct val="0"/>
        </a:spcBef>
        <a:spcAft>
          <a:spcPct val="0"/>
        </a:spcAft>
        <a:defRPr sz="3200">
          <a:solidFill>
            <a:schemeClr val="tx1"/>
          </a:solidFill>
          <a:latin typeface="Times New Roman" pitchFamily="18" charset="0"/>
        </a:defRPr>
      </a:lvl3pPr>
      <a:lvl4pPr algn="ctr" rtl="0" eaLnBrk="0" fontAlgn="base" hangingPunct="0">
        <a:spcBef>
          <a:spcPct val="0"/>
        </a:spcBef>
        <a:spcAft>
          <a:spcPct val="0"/>
        </a:spcAft>
        <a:defRPr sz="3200">
          <a:solidFill>
            <a:schemeClr val="tx1"/>
          </a:solidFill>
          <a:latin typeface="Times New Roman" pitchFamily="18" charset="0"/>
        </a:defRPr>
      </a:lvl4pPr>
      <a:lvl5pPr algn="ctr" rtl="0" eaLnBrk="0" fontAlgn="base" hangingPunct="0">
        <a:spcBef>
          <a:spcPct val="0"/>
        </a:spcBef>
        <a:spcAft>
          <a:spcPct val="0"/>
        </a:spcAft>
        <a:defRPr sz="3200">
          <a:solidFill>
            <a:schemeClr val="tx1"/>
          </a:solidFill>
          <a:latin typeface="Times New Roman" pitchFamily="18"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algn="l" rtl="0" eaLnBrk="0" fontAlgn="base" hangingPunct="0">
        <a:spcBef>
          <a:spcPct val="20000"/>
        </a:spcBef>
        <a:spcAft>
          <a:spcPct val="0"/>
        </a:spcAft>
        <a:buFont typeface="Arial" charset="0"/>
        <a:defRPr kern="1200">
          <a:solidFill>
            <a:schemeClr val="tx1"/>
          </a:solidFill>
          <a:latin typeface="+mn-lt"/>
          <a:ea typeface="+mn-ea"/>
          <a:cs typeface="+mn-cs"/>
        </a:defRPr>
      </a:lvl1pPr>
      <a:lvl2pPr marL="457200" algn="l" rtl="0" eaLnBrk="0" fontAlgn="base" hangingPunct="0">
        <a:spcBef>
          <a:spcPct val="20000"/>
        </a:spcBef>
        <a:spcAft>
          <a:spcPct val="0"/>
        </a:spcAft>
        <a:buFont typeface="Arial" charset="0"/>
        <a:defRPr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MJERA%204.%20-%204.1.%20-%20sa&#382;etak.docx"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slide" Target="slide38.xml"/><Relationship Id="rId5" Type="http://schemas.openxmlformats.org/officeDocument/2006/relationships/slide" Target="slide31.xml"/><Relationship Id="rId4" Type="http://schemas.openxmlformats.org/officeDocument/2006/relationships/slide" Target="slide2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slide" Target="slide12.xml"/><Relationship Id="rId1" Type="http://schemas.openxmlformats.org/officeDocument/2006/relationships/slideLayout" Target="../slideLayouts/slideLayout2.xml"/><Relationship Id="rId5" Type="http://schemas.openxmlformats.org/officeDocument/2006/relationships/slide" Target="slide38.xml"/><Relationship Id="rId4" Type="http://schemas.openxmlformats.org/officeDocument/2006/relationships/slide" Target="slide3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MJERA%204.%20-%204.2.%20-%20sa&#382;etak.docx"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MJERA%204.%20-%204.3.%20i%20%204.4.%20-%20ulaganja.docx"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MJERA%206%20-%20ulaganja.docx"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5.xml"/><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7.xml"/></Relationships>
</file>

<file path=ppt/slides/_rels/slide8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0.xml"/><Relationship Id="rId1" Type="http://schemas.openxmlformats.org/officeDocument/2006/relationships/slideLayout" Target="../slideLayouts/slideLayout17.xml"/></Relationships>
</file>

<file path=ppt/slides/_rels/slide8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61.xml"/><Relationship Id="rId1" Type="http://schemas.openxmlformats.org/officeDocument/2006/relationships/slideLayout" Target="../slideLayouts/slideLayout17.xml"/></Relationships>
</file>

<file path=ppt/slides/_rels/slide8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196752"/>
            <a:ext cx="7772400" cy="2952327"/>
          </a:xfrm>
        </p:spPr>
        <p:txBody>
          <a:bodyPr>
            <a:normAutofit fontScale="90000"/>
          </a:bodyPr>
          <a:lstStyle/>
          <a:p>
            <a:r>
              <a:rPr lang="hr-HR" dirty="0" smtClean="0"/>
              <a:t/>
            </a:r>
            <a:br>
              <a:rPr lang="hr-HR" dirty="0" smtClean="0"/>
            </a:br>
            <a:r>
              <a:rPr lang="hr-HR" b="1" dirty="0" smtClean="0">
                <a:solidFill>
                  <a:schemeClr val="tx1"/>
                </a:solidFill>
                <a:latin typeface="+mn-lt"/>
              </a:rPr>
              <a:t>NAJAVA PROGRAMA RURALNOG RAZVOJA REPUBLIKE HRVATSKE 2014.-2020. </a:t>
            </a:r>
            <a:r>
              <a:rPr lang="hr-HR" b="1" u="sng" dirty="0" smtClean="0">
                <a:solidFill>
                  <a:srgbClr val="FF0000"/>
                </a:solidFill>
                <a:latin typeface="+mn-lt"/>
              </a:rPr>
              <a:t/>
            </a:r>
            <a:br>
              <a:rPr lang="hr-HR" b="1" u="sng" dirty="0" smtClean="0">
                <a:solidFill>
                  <a:srgbClr val="FF0000"/>
                </a:solidFill>
                <a:latin typeface="+mn-lt"/>
              </a:rPr>
            </a:br>
            <a:r>
              <a:rPr lang="hr-HR" dirty="0" smtClean="0"/>
              <a:t/>
            </a:r>
            <a:br>
              <a:rPr lang="hr-HR" dirty="0" smtClean="0"/>
            </a:br>
            <a:r>
              <a:rPr lang="hr-HR" sz="2200" b="1" dirty="0" smtClean="0">
                <a:solidFill>
                  <a:schemeClr val="tx1"/>
                </a:solidFill>
              </a:rPr>
              <a:t/>
            </a:r>
            <a:br>
              <a:rPr lang="hr-HR" sz="2200" b="1" dirty="0" smtClean="0">
                <a:solidFill>
                  <a:schemeClr val="tx1"/>
                </a:solidFill>
              </a:rPr>
            </a:br>
            <a:endParaRPr lang="hr-HR" sz="2200" b="1" dirty="0">
              <a:solidFill>
                <a:schemeClr val="tx1"/>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1768" y="4689069"/>
            <a:ext cx="2054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a:xfrm>
            <a:off x="4139952" y="5511394"/>
            <a:ext cx="4446644" cy="648213"/>
          </a:xfrm>
          <a:prstGeom prst="rect">
            <a:avLst/>
          </a:prstGeom>
        </p:spPr>
        <p:txBody>
          <a:bodyPr vert="horz" lIns="91440" tIns="45720" rIns="91440" bIns="45720" rtlCol="0" anchor="b">
            <a:normAutofit fontScale="60000" lnSpcReduction="20000"/>
          </a:bodyPr>
          <a:lstStyle>
            <a:lvl1pPr algn="l" defTabSz="9144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hr-HR" dirty="0" smtClean="0"/>
              <a:t/>
            </a:r>
            <a:br>
              <a:rPr lang="hr-HR" dirty="0" smtClean="0"/>
            </a:br>
            <a:r>
              <a:rPr lang="hr-HR" b="1" i="1" dirty="0" smtClean="0">
                <a:solidFill>
                  <a:schemeClr val="accent3">
                    <a:lumMod val="50000"/>
                  </a:schemeClr>
                </a:solidFill>
                <a:latin typeface="+mn-lt"/>
              </a:rPr>
              <a:t>Nataša </a:t>
            </a:r>
            <a:r>
              <a:rPr lang="hr-HR" b="1" i="1" dirty="0" err="1" smtClean="0">
                <a:solidFill>
                  <a:schemeClr val="accent3">
                    <a:lumMod val="50000"/>
                  </a:schemeClr>
                </a:solidFill>
                <a:latin typeface="+mn-lt"/>
              </a:rPr>
              <a:t>Tramišak</a:t>
            </a:r>
            <a:r>
              <a:rPr lang="hr-HR" b="1" i="1" dirty="0" smtClean="0">
                <a:solidFill>
                  <a:schemeClr val="accent3">
                    <a:lumMod val="50000"/>
                  </a:schemeClr>
                </a:solidFill>
                <a:latin typeface="+mn-lt"/>
              </a:rPr>
              <a:t>, </a:t>
            </a:r>
            <a:r>
              <a:rPr lang="hr-HR" b="1" i="1" dirty="0" err="1" smtClean="0">
                <a:solidFill>
                  <a:schemeClr val="accent3">
                    <a:lumMod val="50000"/>
                  </a:schemeClr>
                </a:solidFill>
                <a:latin typeface="+mn-lt"/>
              </a:rPr>
              <a:t>mag.iur</a:t>
            </a:r>
            <a:r>
              <a:rPr lang="hr-HR" i="1" dirty="0" smtClean="0">
                <a:solidFill>
                  <a:schemeClr val="accent3">
                    <a:lumMod val="50000"/>
                  </a:schemeClr>
                </a:solidFill>
                <a:latin typeface="+mn-lt"/>
              </a:rPr>
              <a:t>.</a:t>
            </a:r>
            <a:endParaRPr lang="hr-HR" sz="2200" b="1" i="1" dirty="0">
              <a:solidFill>
                <a:schemeClr val="accent3">
                  <a:lumMod val="50000"/>
                </a:schemeClr>
              </a:solidFill>
              <a:latin typeface="+mn-lt"/>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04047" y="2996953"/>
            <a:ext cx="2736305" cy="1499202"/>
          </a:xfrm>
          <a:prstGeom prst="rect">
            <a:avLst/>
          </a:prstGeom>
        </p:spPr>
      </p:pic>
    </p:spTree>
    <p:extLst>
      <p:ext uri="{BB962C8B-B14F-4D97-AF65-F5344CB8AC3E}">
        <p14:creationId xmlns:p14="http://schemas.microsoft.com/office/powerpoint/2010/main" val="914690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niOkvir 3"/>
          <p:cNvSpPr txBox="1"/>
          <p:nvPr/>
        </p:nvSpPr>
        <p:spPr>
          <a:xfrm>
            <a:off x="107504" y="3140968"/>
            <a:ext cx="8892480" cy="707886"/>
          </a:xfrm>
          <a:prstGeom prst="rect">
            <a:avLst/>
          </a:prstGeom>
          <a:noFill/>
        </p:spPr>
        <p:txBody>
          <a:bodyPr wrap="square" rtlCol="0">
            <a:spAutoFit/>
          </a:bodyPr>
          <a:lstStyle/>
          <a:p>
            <a:pPr algn="ctr"/>
            <a:r>
              <a:rPr lang="hr-HR" sz="2000" b="1" dirty="0" smtClean="0">
                <a:solidFill>
                  <a:schemeClr val="accent3">
                    <a:lumMod val="50000"/>
                  </a:schemeClr>
                </a:solidFill>
                <a:latin typeface="+mn-lt"/>
              </a:rPr>
              <a:t>MJERA 2: </a:t>
            </a:r>
            <a:r>
              <a:rPr lang="hr-HR" altLang="sr-Latn-RS" sz="2000" b="1" dirty="0" smtClean="0">
                <a:solidFill>
                  <a:schemeClr val="accent3">
                    <a:lumMod val="50000"/>
                  </a:schemeClr>
                </a:solidFill>
                <a:latin typeface="+mn-lt"/>
                <a:cs typeface="Times New Roman" pitchFamily="18" charset="0"/>
              </a:rPr>
              <a:t>SAVJETODAVNE SLUŽBE, SLUŽBE ZA UPRAVLJANJE PG I POMOĆ PG</a:t>
            </a:r>
            <a:endParaRPr lang="hr-HR" sz="2000" b="1" dirty="0">
              <a:solidFill>
                <a:schemeClr val="accent3">
                  <a:lumMod val="50000"/>
                </a:schemeClr>
              </a:solidFill>
              <a:latin typeface="+mn-lt"/>
            </a:endParaRPr>
          </a:p>
        </p:txBody>
      </p:sp>
      <p:pic>
        <p:nvPicPr>
          <p:cNvPr id="389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476672"/>
            <a:ext cx="2444750" cy="134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2240" y="5877272"/>
            <a:ext cx="2054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27722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251520" y="1772816"/>
            <a:ext cx="8892480" cy="5085184"/>
          </a:xfrm>
        </p:spPr>
        <p:txBody>
          <a:bodyPr>
            <a:normAutofit/>
          </a:bodyPr>
          <a:lstStyle/>
          <a:p>
            <a:pPr lvl="0" eaLnBrk="1" hangingPunct="1"/>
            <a:r>
              <a:rPr lang="hr-HR" altLang="sr-Latn-RS" b="1" dirty="0" smtClean="0">
                <a:solidFill>
                  <a:schemeClr val="accent3">
                    <a:lumMod val="50000"/>
                  </a:schemeClr>
                </a:solidFill>
                <a:cs typeface="Times New Roman" pitchFamily="18" charset="0"/>
              </a:rPr>
              <a:t>2.1</a:t>
            </a:r>
            <a:r>
              <a:rPr lang="hr-HR" altLang="sr-Latn-RS" b="1" dirty="0">
                <a:solidFill>
                  <a:schemeClr val="accent3">
                    <a:lumMod val="50000"/>
                  </a:schemeClr>
                </a:solidFill>
                <a:cs typeface="Times New Roman" pitchFamily="18" charset="0"/>
              </a:rPr>
              <a:t>. Potpora za pružanje savjetodavnih usluga </a:t>
            </a:r>
            <a:endParaRPr lang="hr-HR" altLang="sr-Latn-RS" b="1" dirty="0" smtClean="0">
              <a:solidFill>
                <a:schemeClr val="accent3">
                  <a:lumMod val="50000"/>
                </a:schemeClr>
              </a:solidFill>
              <a:cs typeface="Times New Roman" pitchFamily="18" charset="0"/>
            </a:endParaRPr>
          </a:p>
          <a:p>
            <a:pPr lvl="0" eaLnBrk="1" hangingPunct="1"/>
            <a:endParaRPr lang="hr-HR" altLang="sr-Latn-RS" sz="800" dirty="0" smtClean="0">
              <a:solidFill>
                <a:prstClr val="black"/>
              </a:solidFill>
              <a:cs typeface="Times New Roman" pitchFamily="18" charset="0"/>
            </a:endParaRPr>
          </a:p>
          <a:p>
            <a:pPr lvl="0" eaLnBrk="1" hangingPunct="1"/>
            <a:r>
              <a:rPr lang="hr-HR" altLang="sr-Latn-RS" sz="1600" b="1" dirty="0" smtClean="0">
                <a:solidFill>
                  <a:prstClr val="black"/>
                </a:solidFill>
                <a:cs typeface="Times New Roman" pitchFamily="18" charset="0"/>
              </a:rPr>
              <a:t>Korisnici</a:t>
            </a:r>
            <a:r>
              <a:rPr lang="hr-HR" altLang="sr-Latn-RS" sz="1600" dirty="0" smtClean="0">
                <a:solidFill>
                  <a:prstClr val="black"/>
                </a:solidFill>
                <a:cs typeface="Times New Roman" pitchFamily="18" charset="0"/>
              </a:rPr>
              <a:t>: subjekti </a:t>
            </a:r>
            <a:r>
              <a:rPr lang="hr-HR" altLang="sr-Latn-RS" sz="1600" dirty="0">
                <a:solidFill>
                  <a:prstClr val="black"/>
                </a:solidFill>
                <a:cs typeface="Times New Roman" pitchFamily="18" charset="0"/>
              </a:rPr>
              <a:t>(pravne osobe - privatne i javne) registrirani za pružanje savjetodavnih usluga poljoprivrednicima, </a:t>
            </a:r>
            <a:r>
              <a:rPr lang="hr-HR" altLang="sr-Latn-RS" sz="1600" dirty="0" err="1">
                <a:solidFill>
                  <a:prstClr val="black"/>
                </a:solidFill>
                <a:cs typeface="Times New Roman" pitchFamily="18" charset="0"/>
              </a:rPr>
              <a:t>šumoposjednicima</a:t>
            </a:r>
            <a:r>
              <a:rPr lang="hr-HR" altLang="sr-Latn-RS" sz="1600" dirty="0">
                <a:solidFill>
                  <a:prstClr val="black"/>
                </a:solidFill>
                <a:cs typeface="Times New Roman" pitchFamily="18" charset="0"/>
              </a:rPr>
              <a:t>, mikro, malim i srednjim poduzećima u ruralnim </a:t>
            </a:r>
            <a:r>
              <a:rPr lang="hr-HR" altLang="sr-Latn-RS" sz="1600" dirty="0" smtClean="0">
                <a:solidFill>
                  <a:prstClr val="black"/>
                </a:solidFill>
                <a:cs typeface="Times New Roman" pitchFamily="18" charset="0"/>
              </a:rPr>
              <a:t>područjima </a:t>
            </a:r>
          </a:p>
          <a:p>
            <a:pPr lvl="0" eaLnBrk="1" hangingPunct="1"/>
            <a:endParaRPr lang="hr-HR" altLang="sr-Latn-RS" sz="800" dirty="0">
              <a:solidFill>
                <a:prstClr val="black"/>
              </a:solidFill>
              <a:cs typeface="Times New Roman" pitchFamily="18" charset="0"/>
            </a:endParaRPr>
          </a:p>
          <a:p>
            <a:pPr marL="285750" lvl="0" indent="-285750" eaLnBrk="1" hangingPunct="1">
              <a:buFont typeface="Wingdings" panose="05000000000000000000" pitchFamily="2" charset="2"/>
              <a:buChar char="§"/>
            </a:pPr>
            <a:r>
              <a:rPr lang="hr-HR" altLang="sr-Latn-RS" sz="1600" dirty="0" smtClean="0">
                <a:solidFill>
                  <a:prstClr val="black"/>
                </a:solidFill>
                <a:cs typeface="Times New Roman" pitchFamily="18" charset="0"/>
              </a:rPr>
              <a:t>maksimalna </a:t>
            </a:r>
            <a:r>
              <a:rPr lang="hr-HR" altLang="sr-Latn-RS" sz="1600" dirty="0">
                <a:solidFill>
                  <a:prstClr val="black"/>
                </a:solidFill>
                <a:cs typeface="Times New Roman" pitchFamily="18" charset="0"/>
              </a:rPr>
              <a:t>vrijednost savjetodavne usluge po savjetovanju iznosi </a:t>
            </a:r>
            <a:r>
              <a:rPr lang="hr-HR" altLang="sr-Latn-RS" sz="1600" dirty="0" smtClean="0">
                <a:solidFill>
                  <a:prstClr val="black"/>
                </a:solidFill>
                <a:cs typeface="Times New Roman" pitchFamily="18" charset="0"/>
              </a:rPr>
              <a:t>1.500 EUR-a </a:t>
            </a:r>
          </a:p>
          <a:p>
            <a:pPr marL="285750" lvl="0" indent="-285750" eaLnBrk="1" hangingPunct="1">
              <a:buFont typeface="Wingdings" panose="05000000000000000000" pitchFamily="2" charset="2"/>
              <a:buChar char="§"/>
            </a:pPr>
            <a:r>
              <a:rPr lang="hr-HR" altLang="sr-Latn-RS" sz="1600" dirty="0" smtClean="0">
                <a:solidFill>
                  <a:prstClr val="black"/>
                </a:solidFill>
                <a:cs typeface="Times New Roman" pitchFamily="18" charset="0"/>
              </a:rPr>
              <a:t>broj </a:t>
            </a:r>
            <a:r>
              <a:rPr lang="hr-HR" altLang="sr-Latn-RS" sz="1600" dirty="0">
                <a:solidFill>
                  <a:prstClr val="black"/>
                </a:solidFill>
                <a:cs typeface="Times New Roman" pitchFamily="18" charset="0"/>
              </a:rPr>
              <a:t>savjetovanja nije </a:t>
            </a:r>
            <a:r>
              <a:rPr lang="hr-HR" altLang="sr-Latn-RS" sz="1600" dirty="0" smtClean="0">
                <a:solidFill>
                  <a:prstClr val="black"/>
                </a:solidFill>
                <a:cs typeface="Times New Roman" pitchFamily="18" charset="0"/>
              </a:rPr>
              <a:t>ograničen</a:t>
            </a:r>
          </a:p>
          <a:p>
            <a:pPr marL="285750" lvl="0" indent="-285750" eaLnBrk="1" hangingPunct="1">
              <a:buFont typeface="Wingdings" panose="05000000000000000000" pitchFamily="2" charset="2"/>
              <a:buChar char="§"/>
            </a:pPr>
            <a:r>
              <a:rPr lang="hr-HR" altLang="sr-Latn-RS" sz="1600" dirty="0" smtClean="0">
                <a:solidFill>
                  <a:prstClr val="black"/>
                </a:solidFill>
                <a:cs typeface="Times New Roman" pitchFamily="18" charset="0"/>
              </a:rPr>
              <a:t>DEFINICIJA SAVJETA BITI ĆE DEFINIRANA PRAVILNIKOM</a:t>
            </a:r>
          </a:p>
          <a:p>
            <a:pPr lvl="0" eaLnBrk="1" hangingPunct="1"/>
            <a:endParaRPr lang="pl-PL" altLang="sr-Latn-RS" sz="800" dirty="0" smtClean="0">
              <a:solidFill>
                <a:prstClr val="black"/>
              </a:solidFill>
              <a:cs typeface="Times New Roman" pitchFamily="18" charset="0"/>
            </a:endParaRPr>
          </a:p>
          <a:p>
            <a:pPr lvl="0" eaLnBrk="1" hangingPunct="1"/>
            <a:r>
              <a:rPr lang="pl-PL" altLang="sr-Latn-RS" b="1" dirty="0" smtClean="0">
                <a:solidFill>
                  <a:schemeClr val="accent3">
                    <a:lumMod val="50000"/>
                  </a:schemeClr>
                </a:solidFill>
                <a:cs typeface="Times New Roman" pitchFamily="18" charset="0"/>
              </a:rPr>
              <a:t>2.3</a:t>
            </a:r>
            <a:r>
              <a:rPr lang="pl-PL" altLang="sr-Latn-RS" b="1" dirty="0">
                <a:solidFill>
                  <a:schemeClr val="accent3">
                    <a:lumMod val="50000"/>
                  </a:schemeClr>
                </a:solidFill>
                <a:cs typeface="Times New Roman" pitchFamily="18" charset="0"/>
              </a:rPr>
              <a:t>. </a:t>
            </a:r>
            <a:r>
              <a:rPr lang="pl-PL" altLang="sr-Latn-RS" b="1" dirty="0" smtClean="0">
                <a:solidFill>
                  <a:schemeClr val="accent3">
                    <a:lumMod val="50000"/>
                  </a:schemeClr>
                </a:solidFill>
                <a:cs typeface="Times New Roman" pitchFamily="18" charset="0"/>
              </a:rPr>
              <a:t>Potpora </a:t>
            </a:r>
            <a:r>
              <a:rPr lang="pl-PL" altLang="sr-Latn-RS" b="1" dirty="0">
                <a:solidFill>
                  <a:schemeClr val="accent3">
                    <a:lumMod val="50000"/>
                  </a:schemeClr>
                </a:solidFill>
                <a:cs typeface="Times New Roman" pitchFamily="18" charset="0"/>
              </a:rPr>
              <a:t>za osposobljavanje </a:t>
            </a:r>
            <a:r>
              <a:rPr lang="pl-PL" altLang="sr-Latn-RS" b="1" dirty="0" smtClean="0">
                <a:solidFill>
                  <a:schemeClr val="accent3">
                    <a:lumMod val="50000"/>
                  </a:schemeClr>
                </a:solidFill>
                <a:cs typeface="Times New Roman" pitchFamily="18" charset="0"/>
              </a:rPr>
              <a:t>savjetnika</a:t>
            </a:r>
          </a:p>
          <a:p>
            <a:pPr lvl="0" eaLnBrk="1" hangingPunct="1"/>
            <a:endParaRPr lang="pl-PL" altLang="sr-Latn-RS" sz="800" dirty="0" smtClean="0">
              <a:solidFill>
                <a:prstClr val="black"/>
              </a:solidFill>
              <a:cs typeface="Times New Roman" pitchFamily="18" charset="0"/>
            </a:endParaRPr>
          </a:p>
          <a:p>
            <a:pPr eaLnBrk="1" hangingPunct="1"/>
            <a:r>
              <a:rPr lang="hr-HR" sz="1600" b="1" dirty="0" smtClean="0"/>
              <a:t>Korisnici</a:t>
            </a:r>
            <a:r>
              <a:rPr lang="hr-HR" sz="1600" dirty="0" smtClean="0"/>
              <a:t>:</a:t>
            </a:r>
          </a:p>
          <a:p>
            <a:pPr marL="285750" indent="-285750" eaLnBrk="1" hangingPunct="1">
              <a:buFont typeface="Wingdings" panose="05000000000000000000" pitchFamily="2" charset="2"/>
              <a:buChar char="§"/>
            </a:pPr>
            <a:r>
              <a:rPr lang="hr-HR" sz="1600" dirty="0" smtClean="0"/>
              <a:t>subjekti </a:t>
            </a:r>
            <a:r>
              <a:rPr lang="hr-HR" sz="1600" dirty="0"/>
              <a:t>(pravne osobe - privatne i javne) registrirani za stručno </a:t>
            </a:r>
            <a:r>
              <a:rPr lang="hr-HR" sz="1600" dirty="0" smtClean="0"/>
              <a:t>osposobljavanje</a:t>
            </a:r>
          </a:p>
          <a:p>
            <a:pPr eaLnBrk="1" hangingPunct="1"/>
            <a:r>
              <a:rPr lang="hr-HR" sz="1600" b="1" dirty="0" smtClean="0"/>
              <a:t>Potpora: </a:t>
            </a:r>
            <a:r>
              <a:rPr lang="hr-HR" sz="1600" b="1" dirty="0" err="1" smtClean="0"/>
              <a:t>max</a:t>
            </a:r>
            <a:r>
              <a:rPr lang="hr-HR" sz="1600" b="1" dirty="0" smtClean="0"/>
              <a:t> vrijednost  podliježe pravilima </a:t>
            </a:r>
            <a:r>
              <a:rPr lang="hr-HR" sz="1600" b="1" i="1" dirty="0" smtClean="0"/>
              <a:t>de </a:t>
            </a:r>
            <a:r>
              <a:rPr lang="hr-HR" sz="1600" b="1" i="1" dirty="0" err="1" smtClean="0"/>
              <a:t>minimis</a:t>
            </a:r>
            <a:endParaRPr lang="hr-HR" sz="1600" b="1" i="1" dirty="0" smtClean="0"/>
          </a:p>
          <a:p>
            <a:pPr lvl="0" eaLnBrk="1" hangingPunct="1"/>
            <a:endParaRPr lang="hr-HR" dirty="0"/>
          </a:p>
        </p:txBody>
      </p:sp>
    </p:spTree>
    <p:extLst>
      <p:ext uri="{BB962C8B-B14F-4D97-AF65-F5344CB8AC3E}">
        <p14:creationId xmlns:p14="http://schemas.microsoft.com/office/powerpoint/2010/main" val="7162393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niOkvir 4"/>
          <p:cNvSpPr txBox="1"/>
          <p:nvPr/>
        </p:nvSpPr>
        <p:spPr>
          <a:xfrm>
            <a:off x="288008" y="2924944"/>
            <a:ext cx="8568952" cy="707886"/>
          </a:xfrm>
          <a:prstGeom prst="rect">
            <a:avLst/>
          </a:prstGeom>
          <a:noFill/>
        </p:spPr>
        <p:txBody>
          <a:bodyPr wrap="square" rtlCol="0">
            <a:spAutoFit/>
          </a:bodyPr>
          <a:lstStyle/>
          <a:p>
            <a:pPr algn="ctr"/>
            <a:r>
              <a:rPr lang="hr-HR" sz="2000" b="1" dirty="0" smtClean="0">
                <a:solidFill>
                  <a:schemeClr val="accent3">
                    <a:lumMod val="50000"/>
                  </a:schemeClr>
                </a:solidFill>
                <a:latin typeface="+mn-lt"/>
              </a:rPr>
              <a:t>MJERA 3:</a:t>
            </a:r>
            <a:r>
              <a:rPr lang="hr-HR" altLang="sr-Latn-RS" sz="2000" b="1" dirty="0" smtClean="0">
                <a:solidFill>
                  <a:schemeClr val="accent3">
                    <a:lumMod val="50000"/>
                  </a:schemeClr>
                </a:solidFill>
                <a:latin typeface="+mn-lt"/>
                <a:cs typeface="Times New Roman" pitchFamily="18" charset="0"/>
              </a:rPr>
              <a:t> PROGRAMI KVALITETE ZA POLJOPRIVREDNE </a:t>
            </a:r>
          </a:p>
          <a:p>
            <a:pPr algn="ctr"/>
            <a:r>
              <a:rPr lang="hr-HR" altLang="sr-Latn-RS" sz="2000" b="1" dirty="0" smtClean="0">
                <a:solidFill>
                  <a:schemeClr val="accent3">
                    <a:lumMod val="50000"/>
                  </a:schemeClr>
                </a:solidFill>
                <a:latin typeface="+mn-lt"/>
                <a:cs typeface="Times New Roman" pitchFamily="18" charset="0"/>
              </a:rPr>
              <a:t>PROIZVODE I HRANU</a:t>
            </a:r>
            <a:r>
              <a:rPr lang="hr-HR" sz="2000" b="1" dirty="0" smtClean="0">
                <a:solidFill>
                  <a:schemeClr val="accent3">
                    <a:lumMod val="50000"/>
                  </a:schemeClr>
                </a:solidFill>
                <a:latin typeface="+mn-lt"/>
              </a:rPr>
              <a:t> </a:t>
            </a:r>
            <a:endParaRPr lang="hr-HR" sz="2000" b="1" dirty="0">
              <a:solidFill>
                <a:schemeClr val="accent3">
                  <a:lumMod val="50000"/>
                </a:schemeClr>
              </a:solidFill>
              <a:latin typeface="+mn-lt"/>
            </a:endParaRPr>
          </a:p>
        </p:txBody>
      </p:sp>
      <p:pic>
        <p:nvPicPr>
          <p:cNvPr id="378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404664"/>
            <a:ext cx="2444750" cy="134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8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2735" y="5877272"/>
            <a:ext cx="2054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33436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215516" y="1772816"/>
            <a:ext cx="8784976" cy="4752528"/>
          </a:xfrm>
        </p:spPr>
        <p:txBody>
          <a:bodyPr>
            <a:normAutofit lnSpcReduction="10000"/>
          </a:bodyPr>
          <a:lstStyle/>
          <a:p>
            <a:pPr lvl="0" eaLnBrk="1" hangingPunct="1"/>
            <a:r>
              <a:rPr lang="hr-HR" altLang="sr-Latn-RS" b="1" dirty="0" smtClean="0">
                <a:solidFill>
                  <a:schemeClr val="accent3">
                    <a:lumMod val="50000"/>
                  </a:schemeClr>
                </a:solidFill>
                <a:cs typeface="Times New Roman" pitchFamily="18" charset="0"/>
              </a:rPr>
              <a:t>3.1. Potpora za sudjelovanje poljoprivrednika u sustavima kvalitete za poljoprivredne i prehrambene proizvode</a:t>
            </a:r>
          </a:p>
          <a:p>
            <a:pPr lvl="0" eaLnBrk="1" hangingPunct="1"/>
            <a:endParaRPr lang="hr-HR" altLang="sr-Latn-RS" dirty="0" smtClean="0">
              <a:solidFill>
                <a:prstClr val="black"/>
              </a:solidFill>
              <a:cs typeface="Times New Roman" pitchFamily="18" charset="0"/>
            </a:endParaRPr>
          </a:p>
          <a:p>
            <a:pPr lvl="0" eaLnBrk="1" hangingPunct="1"/>
            <a:r>
              <a:rPr lang="hr-HR" altLang="sr-Latn-RS" b="1" dirty="0" smtClean="0">
                <a:solidFill>
                  <a:prstClr val="black"/>
                </a:solidFill>
                <a:cs typeface="Times New Roman" pitchFamily="18" charset="0"/>
              </a:rPr>
              <a:t>Korisnici: </a:t>
            </a:r>
            <a:r>
              <a:rPr lang="hr-HR" altLang="sr-Latn-RS" sz="1600" dirty="0" smtClean="0">
                <a:solidFill>
                  <a:prstClr val="black"/>
                </a:solidFill>
                <a:cs typeface="Times New Roman" pitchFamily="18" charset="0"/>
              </a:rPr>
              <a:t>Poljoprivredna gospodarstva</a:t>
            </a:r>
            <a:r>
              <a:rPr lang="hr-HR" altLang="sr-Latn-RS" sz="1600" dirty="0">
                <a:solidFill>
                  <a:prstClr val="black"/>
                </a:solidFill>
                <a:cs typeface="Times New Roman" pitchFamily="18" charset="0"/>
              </a:rPr>
              <a:t> </a:t>
            </a:r>
            <a:r>
              <a:rPr lang="hr-HR" altLang="sr-Latn-RS" sz="1600" dirty="0" smtClean="0">
                <a:cs typeface="Times New Roman" pitchFamily="18" charset="0"/>
              </a:rPr>
              <a:t>i druge </a:t>
            </a:r>
            <a:r>
              <a:rPr lang="hr-HR" altLang="sr-Latn-RS" sz="1600" dirty="0" smtClean="0">
                <a:solidFill>
                  <a:prstClr val="black"/>
                </a:solidFill>
                <a:cs typeface="Times New Roman" pitchFamily="18" charset="0"/>
              </a:rPr>
              <a:t>pravne osobe,  koji su manje od 5 godina uključeni u:</a:t>
            </a:r>
          </a:p>
          <a:p>
            <a:pPr marL="285750" lvl="0" indent="-285750" eaLnBrk="1" hangingPunct="1">
              <a:buFont typeface="Wingdings" panose="05000000000000000000" pitchFamily="2" charset="2"/>
              <a:buChar char="§"/>
            </a:pPr>
            <a:r>
              <a:rPr lang="hr-HR" altLang="sr-Latn-RS" sz="1600" dirty="0" smtClean="0">
                <a:solidFill>
                  <a:prstClr val="black"/>
                </a:solidFill>
                <a:cs typeface="Times New Roman" pitchFamily="18" charset="0"/>
              </a:rPr>
              <a:t>sustav </a:t>
            </a:r>
            <a:r>
              <a:rPr lang="hr-HR" altLang="sr-Latn-RS" sz="1600" dirty="0">
                <a:solidFill>
                  <a:prstClr val="black"/>
                </a:solidFill>
                <a:cs typeface="Times New Roman" pitchFamily="18" charset="0"/>
              </a:rPr>
              <a:t>kvalitete sukladno zakonodavstvu EU</a:t>
            </a:r>
          </a:p>
          <a:p>
            <a:pPr marL="285750" lvl="0" indent="-285750" eaLnBrk="1" hangingPunct="1">
              <a:buFont typeface="Wingdings" panose="05000000000000000000" pitchFamily="2" charset="2"/>
              <a:buChar char="§"/>
            </a:pPr>
            <a:r>
              <a:rPr lang="hr-HR" altLang="sr-Latn-RS" sz="1600" dirty="0" smtClean="0">
                <a:solidFill>
                  <a:prstClr val="black"/>
                </a:solidFill>
                <a:cs typeface="Times New Roman" pitchFamily="18" charset="0"/>
              </a:rPr>
              <a:t>sustav </a:t>
            </a:r>
            <a:r>
              <a:rPr lang="hr-HR" altLang="sr-Latn-RS" sz="1600" dirty="0">
                <a:solidFill>
                  <a:prstClr val="black"/>
                </a:solidFill>
                <a:cs typeface="Times New Roman" pitchFamily="18" charset="0"/>
              </a:rPr>
              <a:t>kvalitete sukladno nacionalnom zakonodavstvu</a:t>
            </a:r>
          </a:p>
          <a:p>
            <a:pPr marL="285750" lvl="0" indent="-285750" eaLnBrk="1" hangingPunct="1">
              <a:buFont typeface="Wingdings" panose="05000000000000000000" pitchFamily="2" charset="2"/>
              <a:buChar char="§"/>
            </a:pPr>
            <a:r>
              <a:rPr lang="hr-HR" altLang="sr-Latn-RS" sz="1600" dirty="0" smtClean="0">
                <a:solidFill>
                  <a:prstClr val="black"/>
                </a:solidFill>
                <a:cs typeface="Times New Roman" pitchFamily="18" charset="0"/>
              </a:rPr>
              <a:t>sustav </a:t>
            </a:r>
            <a:r>
              <a:rPr lang="hr-HR" altLang="sr-Latn-RS" sz="1600" dirty="0">
                <a:solidFill>
                  <a:prstClr val="black"/>
                </a:solidFill>
                <a:cs typeface="Times New Roman" pitchFamily="18" charset="0"/>
              </a:rPr>
              <a:t>ekološke proizvodnje sukladno EU i nacionalnom zakonodavstvu</a:t>
            </a:r>
          </a:p>
          <a:p>
            <a:pPr algn="just">
              <a:spcBef>
                <a:spcPts val="1800"/>
              </a:spcBef>
              <a:spcAft>
                <a:spcPts val="600"/>
              </a:spcAft>
            </a:pPr>
            <a:r>
              <a:rPr lang="hr-HR" b="1" dirty="0" smtClean="0">
                <a:latin typeface="Times New Roman" panose="02020603050405020304" pitchFamily="18" charset="0"/>
                <a:ea typeface="Times New Roman" panose="02020603050405020304" pitchFamily="18" charset="0"/>
              </a:rPr>
              <a:t>Potpora:</a:t>
            </a:r>
          </a:p>
          <a:p>
            <a:pPr marL="285750" indent="-285750" algn="just">
              <a:spcAft>
                <a:spcPts val="600"/>
              </a:spcAft>
              <a:buFont typeface="Wingdings" panose="05000000000000000000" pitchFamily="2" charset="2"/>
              <a:buChar char="§"/>
            </a:pPr>
            <a:r>
              <a:rPr lang="hr-HR" sz="1600" dirty="0" smtClean="0">
                <a:latin typeface="Times New Roman" panose="02020603050405020304" pitchFamily="18" charset="0"/>
                <a:ea typeface="Calibri" panose="020F0502020204030204" pitchFamily="34" charset="0"/>
              </a:rPr>
              <a:t>do 100% od ukupnih prihvatljivih troškova </a:t>
            </a:r>
            <a:endParaRPr lang="hr-HR" sz="1600" dirty="0" smtClean="0">
              <a:latin typeface="Times New Roman" panose="02020603050405020304" pitchFamily="18" charset="0"/>
              <a:ea typeface="Times New Roman" panose="02020603050405020304" pitchFamily="18" charset="0"/>
            </a:endParaRPr>
          </a:p>
          <a:p>
            <a:pPr marL="285750" indent="-285750" algn="just">
              <a:spcAft>
                <a:spcPts val="600"/>
              </a:spcAft>
              <a:buFont typeface="Wingdings" panose="05000000000000000000" pitchFamily="2" charset="2"/>
              <a:buChar char="§"/>
            </a:pPr>
            <a:r>
              <a:rPr lang="hr-HR" sz="1600" dirty="0" smtClean="0">
                <a:latin typeface="Times New Roman" panose="02020603050405020304" pitchFamily="18" charset="0"/>
                <a:ea typeface="Calibri" panose="020F0502020204030204" pitchFamily="34" charset="0"/>
              </a:rPr>
              <a:t>Temeljem stvarnih troškova, </a:t>
            </a:r>
            <a:r>
              <a:rPr lang="hr-HR" sz="1600" dirty="0" err="1" smtClean="0">
                <a:latin typeface="Times New Roman" panose="02020603050405020304" pitchFamily="18" charset="0"/>
                <a:ea typeface="Calibri" panose="020F0502020204030204" pitchFamily="34" charset="0"/>
              </a:rPr>
              <a:t>max</a:t>
            </a:r>
            <a:r>
              <a:rPr lang="hr-HR" sz="1600" dirty="0" smtClean="0">
                <a:latin typeface="Times New Roman" panose="02020603050405020304" pitchFamily="18" charset="0"/>
                <a:ea typeface="Calibri" panose="020F0502020204030204" pitchFamily="34" charset="0"/>
              </a:rPr>
              <a:t> 3.000 EUR/ godišnje po poljoprivrednom gospodarstvu </a:t>
            </a:r>
          </a:p>
          <a:p>
            <a:pPr marL="285750" indent="-285750" algn="just">
              <a:spcAft>
                <a:spcPts val="600"/>
              </a:spcAft>
              <a:buFont typeface="Wingdings" panose="05000000000000000000" pitchFamily="2" charset="2"/>
              <a:buChar char="§"/>
            </a:pPr>
            <a:r>
              <a:rPr lang="hr-HR" sz="1600" dirty="0" smtClean="0">
                <a:latin typeface="Times New Roman" panose="02020603050405020304" pitchFamily="18" charset="0"/>
                <a:ea typeface="Times New Roman" panose="02020603050405020304" pitchFamily="18" charset="0"/>
              </a:rPr>
              <a:t>Mogućnost ostvarivanja potpore tijekom najviše 5 godina </a:t>
            </a:r>
          </a:p>
          <a:p>
            <a:pPr lvl="0" eaLnBrk="1" hangingPunct="1"/>
            <a:endParaRPr lang="hr-HR" altLang="sr-Latn-RS" b="1" dirty="0" smtClean="0">
              <a:solidFill>
                <a:prstClr val="black"/>
              </a:solidFill>
              <a:cs typeface="Times New Roman" pitchFamily="18" charset="0"/>
            </a:endParaRPr>
          </a:p>
          <a:p>
            <a:pPr lvl="0" eaLnBrk="1" hangingPunct="1"/>
            <a:endParaRPr lang="hr-HR" altLang="sr-Latn-RS" b="1" dirty="0" smtClean="0">
              <a:solidFill>
                <a:prstClr val="black"/>
              </a:solidFill>
              <a:cs typeface="Times New Roman" pitchFamily="18" charset="0"/>
            </a:endParaRPr>
          </a:p>
          <a:p>
            <a:pPr lvl="0" eaLnBrk="1" hangingPunct="1"/>
            <a:endParaRPr lang="hr-HR" altLang="sr-Latn-RS" b="1" dirty="0" smtClean="0">
              <a:solidFill>
                <a:prstClr val="black"/>
              </a:solidFill>
              <a:cs typeface="Times New Roman" pitchFamily="18" charset="0"/>
            </a:endParaRPr>
          </a:p>
          <a:p>
            <a:endParaRPr lang="hr-HR" dirty="0"/>
          </a:p>
        </p:txBody>
      </p:sp>
      <p:sp>
        <p:nvSpPr>
          <p:cNvPr id="5" name="TekstniOkvir 4"/>
          <p:cNvSpPr txBox="1"/>
          <p:nvPr/>
        </p:nvSpPr>
        <p:spPr>
          <a:xfrm>
            <a:off x="323528" y="764704"/>
            <a:ext cx="8568952" cy="707886"/>
          </a:xfrm>
          <a:prstGeom prst="rect">
            <a:avLst/>
          </a:prstGeom>
          <a:noFill/>
        </p:spPr>
        <p:txBody>
          <a:bodyPr wrap="square" rtlCol="0">
            <a:spAutoFit/>
          </a:bodyPr>
          <a:lstStyle/>
          <a:p>
            <a:r>
              <a:rPr lang="hr-HR" sz="2000" b="1" dirty="0" smtClean="0">
                <a:solidFill>
                  <a:schemeClr val="accent3">
                    <a:lumMod val="50000"/>
                  </a:schemeClr>
                </a:solidFill>
                <a:latin typeface="+mn-lt"/>
              </a:rPr>
              <a:t>MJERA 3:</a:t>
            </a:r>
            <a:r>
              <a:rPr lang="hr-HR" altLang="sr-Latn-RS" sz="2000" b="1" dirty="0" smtClean="0">
                <a:solidFill>
                  <a:schemeClr val="accent3">
                    <a:lumMod val="50000"/>
                  </a:schemeClr>
                </a:solidFill>
                <a:latin typeface="+mn-lt"/>
                <a:cs typeface="Times New Roman" pitchFamily="18" charset="0"/>
              </a:rPr>
              <a:t> PROGRAMI KVALITETE ZA POLJOPRIVREDNE </a:t>
            </a:r>
          </a:p>
          <a:p>
            <a:r>
              <a:rPr lang="hr-HR" altLang="sr-Latn-RS" sz="2000" b="1" dirty="0" smtClean="0">
                <a:solidFill>
                  <a:schemeClr val="accent3">
                    <a:lumMod val="50000"/>
                  </a:schemeClr>
                </a:solidFill>
                <a:latin typeface="+mn-lt"/>
                <a:cs typeface="Times New Roman" pitchFamily="18" charset="0"/>
              </a:rPr>
              <a:t>PROIZVODE I HRANU</a:t>
            </a:r>
            <a:r>
              <a:rPr lang="hr-HR" sz="2000" b="1" dirty="0" smtClean="0">
                <a:solidFill>
                  <a:schemeClr val="accent3">
                    <a:lumMod val="50000"/>
                  </a:schemeClr>
                </a:solidFill>
                <a:latin typeface="+mn-lt"/>
              </a:rPr>
              <a:t> </a:t>
            </a:r>
            <a:endParaRPr lang="hr-HR" sz="2000" b="1" dirty="0">
              <a:solidFill>
                <a:schemeClr val="accent3">
                  <a:lumMod val="50000"/>
                </a:schemeClr>
              </a:solidFill>
              <a:latin typeface="+mn-lt"/>
            </a:endParaRPr>
          </a:p>
        </p:txBody>
      </p:sp>
    </p:spTree>
    <p:extLst>
      <p:ext uri="{BB962C8B-B14F-4D97-AF65-F5344CB8AC3E}">
        <p14:creationId xmlns:p14="http://schemas.microsoft.com/office/powerpoint/2010/main" val="38772119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251520" y="1772816"/>
            <a:ext cx="8621811" cy="4824536"/>
          </a:xfrm>
        </p:spPr>
        <p:txBody>
          <a:bodyPr/>
          <a:lstStyle/>
          <a:p>
            <a:pPr lvl="0" eaLnBrk="1" hangingPunct="1">
              <a:lnSpc>
                <a:spcPts val="1300"/>
              </a:lnSpc>
            </a:pPr>
            <a:r>
              <a:rPr lang="hr-HR" altLang="sr-Latn-RS" b="1" dirty="0" smtClean="0">
                <a:solidFill>
                  <a:schemeClr val="accent3">
                    <a:lumMod val="50000"/>
                  </a:schemeClr>
                </a:solidFill>
                <a:cs typeface="Times New Roman" pitchFamily="18" charset="0"/>
              </a:rPr>
              <a:t>3.2. Potpora za troškove informiranja i promoviranja </a:t>
            </a:r>
          </a:p>
          <a:p>
            <a:pPr algn="just">
              <a:lnSpc>
                <a:spcPts val="1300"/>
              </a:lnSpc>
              <a:spcBef>
                <a:spcPts val="1800"/>
              </a:spcBef>
              <a:spcAft>
                <a:spcPts val="600"/>
              </a:spcAft>
            </a:pPr>
            <a:r>
              <a:rPr lang="hr-HR" b="1" dirty="0" smtClean="0">
                <a:ea typeface="Times New Roman" panose="02020603050405020304" pitchFamily="18" charset="0"/>
              </a:rPr>
              <a:t>Korisnici:</a:t>
            </a:r>
          </a:p>
          <a:p>
            <a:pPr marL="342900" lvl="0" indent="-342900" algn="just">
              <a:spcAft>
                <a:spcPts val="1000"/>
              </a:spcAft>
              <a:buFont typeface="Wingdings" panose="05000000000000000000" pitchFamily="2" charset="2"/>
              <a:buChar char="§"/>
            </a:pPr>
            <a:r>
              <a:rPr lang="hr-HR" sz="1600" dirty="0" smtClean="0">
                <a:ea typeface="Calibri" panose="020F0502020204030204" pitchFamily="34" charset="0"/>
              </a:rPr>
              <a:t>skupine (udruženja) proizvođača sukladno Zakonu o zaštićenim oznakama izvornosti, zaštićenim oznakama zemljopisnog podrijetla i zajamčeno tradicionalnim specijalitetima poljoprivrednih i prehrambenih proizvoda</a:t>
            </a:r>
          </a:p>
          <a:p>
            <a:pPr marL="342900" lvl="0" indent="-342900" algn="just">
              <a:spcAft>
                <a:spcPts val="1000"/>
              </a:spcAft>
              <a:buFont typeface="Wingdings" panose="05000000000000000000" pitchFamily="2" charset="2"/>
              <a:buChar char="§"/>
            </a:pPr>
            <a:r>
              <a:rPr lang="hr-HR" sz="1600" dirty="0">
                <a:ea typeface="Calibri" panose="020F0502020204030204" pitchFamily="34" charset="0"/>
                <a:cs typeface="Times New Roman" panose="02020603050405020304" pitchFamily="18" charset="0"/>
              </a:rPr>
              <a:t>u</a:t>
            </a:r>
            <a:r>
              <a:rPr lang="hr-HR" sz="1600" dirty="0" smtClean="0">
                <a:ea typeface="Calibri" panose="020F0502020204030204" pitchFamily="34" charset="0"/>
                <a:cs typeface="Times New Roman" panose="02020603050405020304" pitchFamily="18" charset="0"/>
              </a:rPr>
              <a:t>druge ekoloških poljoprivrednih proizvođača čiji su članovi u sustavu ekološke proizvodnje sukladno Zakonu o provedbi Uredbe Vijeća (EZ) br. 834/2007 o ekološkoj proizvodnji i označavanju ekoloških proizvoda</a:t>
            </a:r>
            <a:endParaRPr lang="hr-HR" sz="1600" dirty="0" smtClean="0">
              <a:cs typeface="Times New Roman" panose="02020603050405020304" pitchFamily="18" charset="0"/>
            </a:endParaRPr>
          </a:p>
          <a:p>
            <a:pPr marL="342900" lvl="0" indent="-342900">
              <a:spcAft>
                <a:spcPts val="0"/>
              </a:spcAft>
              <a:buFont typeface="Wingdings" panose="05000000000000000000" pitchFamily="2" charset="2"/>
              <a:buChar char="§"/>
            </a:pPr>
            <a:r>
              <a:rPr lang="hr-HR" sz="1600" dirty="0" smtClean="0">
                <a:ea typeface="Calibri" panose="020F0502020204030204" pitchFamily="34" charset="0"/>
              </a:rPr>
              <a:t>skupine (udruženja) proizvođača dobrovoljnih sustava certifikacije</a:t>
            </a:r>
            <a:endParaRPr lang="hr-HR" sz="1600" dirty="0" smtClean="0">
              <a:ea typeface="Times New Roman" panose="02020603050405020304" pitchFamily="18" charset="0"/>
            </a:endParaRPr>
          </a:p>
          <a:p>
            <a:pPr marL="342900" lvl="0" indent="-342900">
              <a:spcAft>
                <a:spcPts val="1000"/>
              </a:spcAft>
              <a:buFont typeface="Wingdings" panose="05000000000000000000" pitchFamily="2" charset="2"/>
              <a:buChar char="§"/>
            </a:pPr>
            <a:r>
              <a:rPr lang="hr-HR" sz="1600" dirty="0" smtClean="0">
                <a:ea typeface="Calibri" panose="020F0502020204030204" pitchFamily="34" charset="0"/>
              </a:rPr>
              <a:t>skupine (udruženja) proizvođača iz sustava kvalitete sukladno nacionalnom zakonodavstvu</a:t>
            </a:r>
            <a:endParaRPr lang="hr-HR" sz="1600" dirty="0">
              <a:ea typeface="Calibri" panose="020F0502020204030204" pitchFamily="34" charset="0"/>
            </a:endParaRPr>
          </a:p>
          <a:p>
            <a:pPr marL="0" lvl="0" indent="0">
              <a:spcAft>
                <a:spcPts val="1000"/>
              </a:spcAft>
              <a:buNone/>
            </a:pPr>
            <a:r>
              <a:rPr lang="hr-HR" b="1" dirty="0" smtClean="0">
                <a:solidFill>
                  <a:prstClr val="black"/>
                </a:solidFill>
                <a:latin typeface="Times New Roman" panose="02020603050405020304" pitchFamily="18" charset="0"/>
                <a:ea typeface="Times New Roman" panose="02020603050405020304" pitchFamily="18" charset="0"/>
              </a:rPr>
              <a:t>Potpora:</a:t>
            </a:r>
            <a:r>
              <a:rPr lang="hr-HR" b="1" dirty="0">
                <a:solidFill>
                  <a:prstClr val="black"/>
                </a:solidFill>
                <a:latin typeface="Times New Roman" panose="02020603050405020304" pitchFamily="18" charset="0"/>
                <a:ea typeface="Times New Roman" panose="02020603050405020304" pitchFamily="18" charset="0"/>
              </a:rPr>
              <a:t> </a:t>
            </a:r>
            <a:r>
              <a:rPr lang="hr-HR" sz="1600" dirty="0" smtClean="0">
                <a:solidFill>
                  <a:prstClr val="black"/>
                </a:solidFill>
                <a:latin typeface="Times New Roman" panose="02020603050405020304" pitchFamily="18" charset="0"/>
                <a:ea typeface="Times New Roman" panose="02020603050405020304" pitchFamily="18" charset="0"/>
              </a:rPr>
              <a:t>potpora </a:t>
            </a:r>
            <a:r>
              <a:rPr lang="hr-HR" sz="1600" dirty="0">
                <a:solidFill>
                  <a:prstClr val="black"/>
                </a:solidFill>
                <a:latin typeface="Times New Roman" panose="02020603050405020304" pitchFamily="18" charset="0"/>
                <a:ea typeface="Times New Roman" panose="02020603050405020304" pitchFamily="18" charset="0"/>
              </a:rPr>
              <a:t>iznosi do 70% prihvatljivih troškova, ali ne više od 50.000 EUR / godišnje po skupini (udruženju) ili udruzi proizvođača</a:t>
            </a:r>
          </a:p>
          <a:p>
            <a:endParaRPr lang="hr-HR" dirty="0"/>
          </a:p>
        </p:txBody>
      </p:sp>
      <p:sp>
        <p:nvSpPr>
          <p:cNvPr id="4" name="TekstniOkvir 3"/>
          <p:cNvSpPr txBox="1"/>
          <p:nvPr/>
        </p:nvSpPr>
        <p:spPr>
          <a:xfrm>
            <a:off x="323528" y="764704"/>
            <a:ext cx="8568952" cy="707886"/>
          </a:xfrm>
          <a:prstGeom prst="rect">
            <a:avLst/>
          </a:prstGeom>
          <a:noFill/>
        </p:spPr>
        <p:txBody>
          <a:bodyPr wrap="square" rtlCol="0">
            <a:spAutoFit/>
          </a:bodyPr>
          <a:lstStyle/>
          <a:p>
            <a:r>
              <a:rPr lang="hr-HR" sz="2000" b="1" dirty="0" smtClean="0">
                <a:solidFill>
                  <a:schemeClr val="accent3">
                    <a:lumMod val="50000"/>
                  </a:schemeClr>
                </a:solidFill>
                <a:latin typeface="+mn-lt"/>
              </a:rPr>
              <a:t>MJERA 3:</a:t>
            </a:r>
            <a:r>
              <a:rPr lang="hr-HR" altLang="sr-Latn-RS" sz="2000" b="1" dirty="0" smtClean="0">
                <a:solidFill>
                  <a:schemeClr val="accent3">
                    <a:lumMod val="50000"/>
                  </a:schemeClr>
                </a:solidFill>
                <a:latin typeface="+mn-lt"/>
                <a:cs typeface="Times New Roman" pitchFamily="18" charset="0"/>
              </a:rPr>
              <a:t> PROGRAMI KVALITETE ZA POLJOPRIVREDNE </a:t>
            </a:r>
          </a:p>
          <a:p>
            <a:r>
              <a:rPr lang="hr-HR" altLang="sr-Latn-RS" sz="2000" b="1" dirty="0" smtClean="0">
                <a:solidFill>
                  <a:schemeClr val="accent3">
                    <a:lumMod val="50000"/>
                  </a:schemeClr>
                </a:solidFill>
                <a:latin typeface="+mn-lt"/>
                <a:cs typeface="Times New Roman" pitchFamily="18" charset="0"/>
              </a:rPr>
              <a:t>PROIZVODE I HRANU</a:t>
            </a:r>
            <a:r>
              <a:rPr lang="hr-HR" sz="2000" b="1" dirty="0" smtClean="0">
                <a:solidFill>
                  <a:schemeClr val="accent3">
                    <a:lumMod val="50000"/>
                  </a:schemeClr>
                </a:solidFill>
                <a:latin typeface="+mn-lt"/>
              </a:rPr>
              <a:t> </a:t>
            </a:r>
            <a:endParaRPr lang="hr-HR" sz="2000" b="1" dirty="0">
              <a:solidFill>
                <a:schemeClr val="accent3">
                  <a:lumMod val="50000"/>
                </a:schemeClr>
              </a:solidFill>
              <a:latin typeface="+mn-lt"/>
            </a:endParaRPr>
          </a:p>
        </p:txBody>
      </p:sp>
    </p:spTree>
    <p:extLst>
      <p:ext uri="{BB962C8B-B14F-4D97-AF65-F5344CB8AC3E}">
        <p14:creationId xmlns:p14="http://schemas.microsoft.com/office/powerpoint/2010/main" val="14287569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492896"/>
            <a:ext cx="7024744" cy="1143000"/>
          </a:xfrm>
        </p:spPr>
        <p:txBody>
          <a:bodyPr>
            <a:normAutofit fontScale="90000"/>
          </a:bodyPr>
          <a:lstStyle/>
          <a:p>
            <a:pPr algn="ctr"/>
            <a:r>
              <a:rPr lang="hr-HR" altLang="sr-Latn-RS" b="1" dirty="0">
                <a:solidFill>
                  <a:srgbClr val="FF0000"/>
                </a:solidFill>
                <a:cs typeface="Times New Roman" pitchFamily="18" charset="0"/>
              </a:rPr>
              <a:t>MJERA 4 - ULAGANJA U FIZIČKU IMOVINU </a:t>
            </a:r>
            <a:endParaRPr lang="hr-HR"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7215" y="6035674"/>
            <a:ext cx="2054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552" y="332656"/>
            <a:ext cx="2520280" cy="1380843"/>
          </a:xfrm>
          <a:prstGeom prst="rect">
            <a:avLst/>
          </a:prstGeom>
        </p:spPr>
      </p:pic>
    </p:spTree>
    <p:extLst>
      <p:ext uri="{BB962C8B-B14F-4D97-AF65-F5344CB8AC3E}">
        <p14:creationId xmlns:p14="http://schemas.microsoft.com/office/powerpoint/2010/main" val="32013445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404664"/>
            <a:ext cx="7024744" cy="1143000"/>
          </a:xfrm>
        </p:spPr>
        <p:txBody>
          <a:bodyPr/>
          <a:lstStyle/>
          <a:p>
            <a:r>
              <a:rPr lang="hr-HR" dirty="0"/>
              <a:t>Opći opis </a:t>
            </a:r>
            <a:r>
              <a:rPr lang="hr-HR" dirty="0" smtClean="0"/>
              <a:t>MJERE 4.</a:t>
            </a:r>
            <a:endParaRPr lang="hr-HR" dirty="0"/>
          </a:p>
        </p:txBody>
      </p:sp>
      <p:sp>
        <p:nvSpPr>
          <p:cNvPr id="3" name="Content Placeholder 2"/>
          <p:cNvSpPr>
            <a:spLocks noGrp="1"/>
          </p:cNvSpPr>
          <p:nvPr>
            <p:ph idx="1"/>
          </p:nvPr>
        </p:nvSpPr>
        <p:spPr>
          <a:xfrm>
            <a:off x="683568" y="1628800"/>
            <a:ext cx="7560840" cy="4104456"/>
          </a:xfrm>
        </p:spPr>
        <p:txBody>
          <a:bodyPr>
            <a:normAutofit/>
          </a:bodyPr>
          <a:lstStyle/>
          <a:p>
            <a:pPr>
              <a:buFont typeface="Wingdings" panose="05000000000000000000" pitchFamily="2" charset="2"/>
              <a:buChar char="Ø"/>
            </a:pPr>
            <a:r>
              <a:rPr lang="hr-HR" dirty="0"/>
              <a:t>Potpora se dodjeljuje kako bi </a:t>
            </a:r>
            <a:r>
              <a:rPr lang="hr-HR" dirty="0" smtClean="0"/>
              <a:t>se:</a:t>
            </a:r>
          </a:p>
          <a:p>
            <a:pPr>
              <a:buFont typeface="Wingdings" panose="05000000000000000000" pitchFamily="2" charset="2"/>
              <a:buChar char="Ø"/>
            </a:pPr>
            <a:r>
              <a:rPr lang="hr-HR" dirty="0" smtClean="0"/>
              <a:t> </a:t>
            </a:r>
            <a:r>
              <a:rPr lang="hr-HR" dirty="0"/>
              <a:t>povećala konkurentnost poljoprivrednih gospodarstava omogućavanjem proširenja kapaciteta proizvodnje, </a:t>
            </a:r>
            <a:endParaRPr lang="hr-HR" dirty="0" smtClean="0"/>
          </a:p>
          <a:p>
            <a:pPr>
              <a:buFont typeface="Wingdings" panose="05000000000000000000" pitchFamily="2" charset="2"/>
              <a:buChar char="Ø"/>
            </a:pPr>
            <a:r>
              <a:rPr lang="hr-HR" dirty="0" smtClean="0"/>
              <a:t>modernizacijom </a:t>
            </a:r>
            <a:r>
              <a:rPr lang="hr-HR" dirty="0"/>
              <a:t>postojećih farmi i poboljšanjem kvalitete proizvoda </a:t>
            </a:r>
            <a:endParaRPr lang="hr-HR" dirty="0" smtClean="0"/>
          </a:p>
          <a:p>
            <a:pPr>
              <a:buFont typeface="Wingdings" panose="05000000000000000000" pitchFamily="2" charset="2"/>
              <a:buChar char="Ø"/>
            </a:pPr>
            <a:r>
              <a:rPr lang="hr-HR" dirty="0" smtClean="0"/>
              <a:t>uvođenjem </a:t>
            </a:r>
            <a:r>
              <a:rPr lang="hr-HR" dirty="0"/>
              <a:t>novih tehnologija i inovacija i stvaranjem održivih tržišnih ekonomija, </a:t>
            </a:r>
            <a:endParaRPr lang="hr-HR" dirty="0" smtClean="0"/>
          </a:p>
          <a:p>
            <a:pPr>
              <a:buFont typeface="Wingdings" panose="05000000000000000000" pitchFamily="2" charset="2"/>
              <a:buChar char="Ø"/>
            </a:pPr>
            <a:r>
              <a:rPr lang="hr-HR" dirty="0" smtClean="0"/>
              <a:t>kroz </a:t>
            </a:r>
            <a:r>
              <a:rPr lang="hr-HR" dirty="0"/>
              <a:t>osnivanje farmi koje slijede napredne tehnike i tehnologije</a:t>
            </a:r>
            <a:endParaRPr lang="hr-HR" dirty="0"/>
          </a:p>
        </p:txBody>
      </p:sp>
    </p:spTree>
    <p:extLst>
      <p:ext uri="{BB962C8B-B14F-4D97-AF65-F5344CB8AC3E}">
        <p14:creationId xmlns:p14="http://schemas.microsoft.com/office/powerpoint/2010/main" val="25851845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971600" y="764704"/>
            <a:ext cx="7024744" cy="1143000"/>
          </a:xfrm>
        </p:spPr>
        <p:txBody>
          <a:bodyPr>
            <a:normAutofit/>
          </a:bodyPr>
          <a:lstStyle/>
          <a:p>
            <a:pPr marL="0" lvl="1" indent="0" fontAlgn="auto">
              <a:spcAft>
                <a:spcPts val="0"/>
              </a:spcAft>
              <a:defRPr/>
            </a:pPr>
            <a:r>
              <a:rPr lang="hr-HR" sz="2000" b="1" dirty="0">
                <a:solidFill>
                  <a:srgbClr val="FF0000"/>
                </a:solidFill>
                <a:cs typeface="Times New Roman" panose="02020603050405020304" pitchFamily="18" charset="0"/>
              </a:rPr>
              <a:t>4.1. POTPORA ZA ULAGANJA U POLJOPRIVREDNA    </a:t>
            </a:r>
            <a:br>
              <a:rPr lang="hr-HR" sz="2000" b="1" dirty="0">
                <a:solidFill>
                  <a:srgbClr val="FF0000"/>
                </a:solidFill>
                <a:cs typeface="Times New Roman" panose="02020603050405020304" pitchFamily="18" charset="0"/>
              </a:rPr>
            </a:br>
            <a:r>
              <a:rPr lang="hr-HR" sz="2000" b="1" dirty="0">
                <a:solidFill>
                  <a:srgbClr val="FF0000"/>
                </a:solidFill>
                <a:cs typeface="Times New Roman" panose="02020603050405020304" pitchFamily="18" charset="0"/>
              </a:rPr>
              <a:t>        GOSPODARSTVA</a:t>
            </a:r>
            <a:r>
              <a:rPr lang="hr-HR" altLang="sr-Latn-RS" sz="2000" b="1" dirty="0">
                <a:solidFill>
                  <a:srgbClr val="FF0000"/>
                </a:solidFill>
                <a:cs typeface="Times New Roman" panose="02020603050405020304" pitchFamily="18" charset="0"/>
              </a:rPr>
              <a:t/>
            </a:r>
            <a:br>
              <a:rPr lang="hr-HR" altLang="sr-Latn-RS" sz="2000" b="1" dirty="0">
                <a:solidFill>
                  <a:srgbClr val="FF0000"/>
                </a:solidFill>
                <a:cs typeface="Times New Roman" panose="02020603050405020304" pitchFamily="18" charset="0"/>
              </a:rPr>
            </a:br>
            <a:endParaRPr lang="hr-HR" sz="2000" b="1" dirty="0">
              <a:solidFill>
                <a:srgbClr val="FF0000"/>
              </a:solidFill>
              <a:latin typeface="+mn-lt"/>
            </a:endParaRPr>
          </a:p>
        </p:txBody>
      </p:sp>
      <p:sp>
        <p:nvSpPr>
          <p:cNvPr id="6" name="Rezervirano mjesto sadržaja 2"/>
          <p:cNvSpPr txBox="1">
            <a:spLocks/>
          </p:cNvSpPr>
          <p:nvPr/>
        </p:nvSpPr>
        <p:spPr>
          <a:xfrm>
            <a:off x="323527" y="2132856"/>
            <a:ext cx="8549803" cy="3528392"/>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0" lvl="1" indent="0">
              <a:buClr>
                <a:srgbClr val="002060"/>
              </a:buClr>
              <a:buNone/>
              <a:defRPr/>
            </a:pPr>
            <a:r>
              <a:rPr lang="hr-HR" b="1" dirty="0" smtClean="0">
                <a:solidFill>
                  <a:srgbClr val="000000"/>
                </a:solidFill>
                <a:cs typeface="Times New Roman" pitchFamily="18" charset="0"/>
              </a:rPr>
              <a:t>OPERACIJE:</a:t>
            </a:r>
          </a:p>
          <a:p>
            <a:pPr marL="0" lvl="1" indent="0">
              <a:buClr>
                <a:srgbClr val="002060"/>
              </a:buClr>
              <a:buNone/>
              <a:defRPr/>
            </a:pPr>
            <a:r>
              <a:rPr lang="hr-HR" b="1" dirty="0"/>
              <a:t/>
            </a:r>
            <a:br>
              <a:rPr lang="hr-HR" b="1" dirty="0"/>
            </a:br>
            <a:r>
              <a:rPr lang="hr-HR" dirty="0"/>
              <a:t>4.1.1. Restrukturiranje, modernizacija i povećanje konkurentnosti </a:t>
            </a:r>
          </a:p>
          <a:p>
            <a:pPr marL="68580" indent="0">
              <a:buNone/>
            </a:pPr>
            <a:r>
              <a:rPr lang="hr-HR" dirty="0"/>
              <a:t>poljoprivrednih gospodarstava </a:t>
            </a:r>
            <a:br>
              <a:rPr lang="hr-HR" dirty="0"/>
            </a:br>
            <a:r>
              <a:rPr lang="hr-HR" dirty="0"/>
              <a:t>4.1.2</a:t>
            </a:r>
            <a:r>
              <a:rPr lang="hr-HR" dirty="0">
                <a:solidFill>
                  <a:schemeClr val="tx1">
                    <a:lumMod val="75000"/>
                    <a:lumOff val="25000"/>
                  </a:schemeClr>
                </a:solidFill>
              </a:rPr>
              <a:t>. Zbrinjavanje, rukovanje i korištenje stajskog gnoja u cilju s</a:t>
            </a:r>
            <a:r>
              <a:rPr lang="hr-HR" dirty="0">
                <a:solidFill>
                  <a:schemeClr val="tx1">
                    <a:lumMod val="75000"/>
                    <a:lumOff val="25000"/>
                  </a:schemeClr>
                </a:solidFill>
                <a:ea typeface="Times New Roman"/>
              </a:rPr>
              <a:t>manjenja </a:t>
            </a:r>
            <a:r>
              <a:rPr lang="hr-HR" dirty="0" smtClean="0">
                <a:solidFill>
                  <a:schemeClr val="tx1">
                    <a:lumMod val="75000"/>
                    <a:lumOff val="25000"/>
                  </a:schemeClr>
                </a:solidFill>
                <a:ea typeface="Times New Roman"/>
              </a:rPr>
              <a:t>štetnog </a:t>
            </a:r>
            <a:r>
              <a:rPr lang="hr-HR" dirty="0">
                <a:solidFill>
                  <a:schemeClr val="tx1">
                    <a:lumMod val="75000"/>
                    <a:lumOff val="25000"/>
                  </a:schemeClr>
                </a:solidFill>
                <a:ea typeface="Times New Roman"/>
              </a:rPr>
              <a:t>utjecaja na okoliš </a:t>
            </a:r>
            <a:r>
              <a:rPr lang="hr-HR" dirty="0"/>
              <a:t/>
            </a:r>
            <a:br>
              <a:rPr lang="hr-HR" dirty="0"/>
            </a:br>
            <a:r>
              <a:rPr lang="hr-HR" dirty="0"/>
              <a:t>4.1.3. Korištenje obnovljivih izvora energije</a:t>
            </a:r>
          </a:p>
        </p:txBody>
      </p:sp>
    </p:spTree>
    <p:extLst>
      <p:ext uri="{BB962C8B-B14F-4D97-AF65-F5344CB8AC3E}">
        <p14:creationId xmlns:p14="http://schemas.microsoft.com/office/powerpoint/2010/main" val="32051610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11560" y="57150"/>
            <a:ext cx="7384784" cy="1143000"/>
          </a:xfrm>
        </p:spPr>
        <p:txBody>
          <a:bodyPr>
            <a:normAutofit/>
          </a:bodyPr>
          <a:lstStyle/>
          <a:p>
            <a:r>
              <a:rPr lang="pl-PL" sz="1800" dirty="0">
                <a:solidFill>
                  <a:srgbClr val="C00000"/>
                </a:solidFill>
                <a:latin typeface="+mn-lt"/>
              </a:rPr>
              <a:t>4.1. POTPORA ZA ULAGANJA U POLJOPRIVREDNA    </a:t>
            </a:r>
            <a:br>
              <a:rPr lang="pl-PL" sz="1800" dirty="0">
                <a:solidFill>
                  <a:srgbClr val="C00000"/>
                </a:solidFill>
                <a:latin typeface="+mn-lt"/>
              </a:rPr>
            </a:br>
            <a:r>
              <a:rPr lang="pl-PL" sz="1800" dirty="0">
                <a:solidFill>
                  <a:srgbClr val="C00000"/>
                </a:solidFill>
                <a:latin typeface="+mn-lt"/>
              </a:rPr>
              <a:t>        GOSPODARSTVA</a:t>
            </a:r>
            <a:endParaRPr lang="hr-HR" sz="1800" dirty="0">
              <a:solidFill>
                <a:srgbClr val="C00000"/>
              </a:solidFill>
              <a:latin typeface="+mn-lt"/>
            </a:endParaRPr>
          </a:p>
        </p:txBody>
      </p:sp>
      <p:sp>
        <p:nvSpPr>
          <p:cNvPr id="3" name="Content Placeholder 2"/>
          <p:cNvSpPr>
            <a:spLocks noGrp="1"/>
          </p:cNvSpPr>
          <p:nvPr>
            <p:ph idx="1"/>
          </p:nvPr>
        </p:nvSpPr>
        <p:spPr>
          <a:xfrm>
            <a:off x="539552" y="1196752"/>
            <a:ext cx="7992888" cy="5040560"/>
          </a:xfrm>
        </p:spPr>
        <p:txBody>
          <a:bodyPr>
            <a:normAutofit fontScale="62500" lnSpcReduction="20000"/>
          </a:bodyPr>
          <a:lstStyle/>
          <a:p>
            <a:pPr>
              <a:buFont typeface="Wingdings" panose="05000000000000000000" pitchFamily="2" charset="2"/>
              <a:buChar char="Ø"/>
            </a:pPr>
            <a:r>
              <a:rPr lang="hr-HR" dirty="0"/>
              <a:t>Kroz ovaj tip operacije sufinancirati će se ulaganja u poljoprivrednu proizvodnju, kako bi se poboljšala ukupna učinkovitost i održivost poljoprivrednih gospodarstava, uključujući zaštitu okoliša i prilagodbu klimatskim promjenama. </a:t>
            </a:r>
            <a:endParaRPr lang="hr-HR" dirty="0" smtClean="0"/>
          </a:p>
          <a:p>
            <a:pPr>
              <a:buFont typeface="Wingdings" panose="05000000000000000000" pitchFamily="2" charset="2"/>
              <a:buChar char="Ø"/>
            </a:pPr>
            <a:endParaRPr lang="hr-HR" dirty="0" smtClean="0"/>
          </a:p>
          <a:p>
            <a:pPr>
              <a:buFont typeface="Wingdings" panose="05000000000000000000" pitchFamily="2" charset="2"/>
              <a:buChar char="Ø"/>
            </a:pPr>
            <a:r>
              <a:rPr lang="hr-HR" b="1" dirty="0" smtClean="0"/>
              <a:t>Ulaganja </a:t>
            </a:r>
            <a:r>
              <a:rPr lang="hr-HR" b="1" dirty="0"/>
              <a:t>su moguća u svim poljoprivrednim sektorima</a:t>
            </a:r>
            <a:r>
              <a:rPr lang="hr-HR" dirty="0"/>
              <a:t>, ali prednost će imati prioritetni sektori identificirani u SWOT analizi (voće i povrće, stočarstvo).</a:t>
            </a:r>
          </a:p>
          <a:p>
            <a:pPr>
              <a:buFont typeface="Wingdings" panose="05000000000000000000" pitchFamily="2" charset="2"/>
              <a:buChar char="Ø"/>
            </a:pPr>
            <a:endParaRPr lang="hr-HR" dirty="0"/>
          </a:p>
          <a:p>
            <a:pPr>
              <a:buFont typeface="Wingdings" panose="05000000000000000000" pitchFamily="2" charset="2"/>
              <a:buChar char="Ø"/>
            </a:pPr>
            <a:r>
              <a:rPr lang="hr-HR" dirty="0"/>
              <a:t>Ulaganja u </a:t>
            </a:r>
            <a:r>
              <a:rPr lang="hr-HR" b="1" dirty="0"/>
              <a:t>nove i inovativne tehnologije </a:t>
            </a:r>
            <a:r>
              <a:rPr lang="hr-HR" dirty="0"/>
              <a:t>doprinijeti će smanjenju troškova proizvodnje i poboljšanje kvalitete poljoprivrednih proizvoda, te time ostvariti pozitivan učinak na dohodak - kao i na otvaranje novih radnih mjesta i njihovu održivost</a:t>
            </a:r>
            <a:r>
              <a:rPr lang="hr-HR" dirty="0" smtClean="0"/>
              <a:t>.</a:t>
            </a:r>
          </a:p>
          <a:p>
            <a:pPr>
              <a:buFont typeface="Wingdings" panose="05000000000000000000" pitchFamily="2" charset="2"/>
              <a:buChar char="Ø"/>
            </a:pPr>
            <a:r>
              <a:rPr lang="hr-HR" dirty="0"/>
              <a:t>U</a:t>
            </a:r>
            <a:r>
              <a:rPr lang="hr-HR" dirty="0" smtClean="0"/>
              <a:t>laganja </a:t>
            </a:r>
            <a:r>
              <a:rPr lang="hr-HR" dirty="0"/>
              <a:t>u </a:t>
            </a:r>
            <a:r>
              <a:rPr lang="hr-HR" b="1" dirty="0"/>
              <a:t>novu opremu i tehnologiju </a:t>
            </a:r>
            <a:r>
              <a:rPr lang="hr-HR" dirty="0"/>
              <a:t>imati će pozitivan utjecaj na okoliš, osobito na velikim farmama, gdje se trebaju rješavati izazovi vezani uz okoliš i klimatske promjene kroz ulaganja u modernizaciju.</a:t>
            </a:r>
          </a:p>
          <a:p>
            <a:pPr marL="68580" indent="0">
              <a:buNone/>
            </a:pPr>
            <a:r>
              <a:rPr lang="hr-HR" dirty="0"/>
              <a:t> </a:t>
            </a:r>
          </a:p>
          <a:p>
            <a:pPr>
              <a:buFont typeface="Wingdings" panose="05000000000000000000" pitchFamily="2" charset="2"/>
              <a:buChar char="Ø"/>
            </a:pPr>
            <a:r>
              <a:rPr lang="hr-HR" dirty="0"/>
              <a:t>Ulaganja </a:t>
            </a:r>
            <a:r>
              <a:rPr lang="hr-HR" b="1" dirty="0"/>
              <a:t>u rekonstrukciju i modernizaciju farmi </a:t>
            </a:r>
            <a:r>
              <a:rPr lang="hr-HR" dirty="0"/>
              <a:t>biti će usmjerena na poboljšanje kvalitete materijalne imovine s novim proizvodnim kapacitetima, kako bi se osigurala tehnička i tehnološka obnova farmi bitnih za rast produktivnosti i kako bi se osigurao temelj za dugoročnu konkurentnost. </a:t>
            </a:r>
            <a:endParaRPr lang="hr-HR" dirty="0" smtClean="0"/>
          </a:p>
          <a:p>
            <a:pPr>
              <a:buFont typeface="Wingdings" panose="05000000000000000000" pitchFamily="2" charset="2"/>
              <a:buChar char="Ø"/>
            </a:pPr>
            <a:endParaRPr lang="hr-HR" dirty="0"/>
          </a:p>
          <a:p>
            <a:pPr>
              <a:buFont typeface="Wingdings" panose="05000000000000000000" pitchFamily="2" charset="2"/>
              <a:buChar char="Ø"/>
            </a:pPr>
            <a:r>
              <a:rPr lang="hr-HR" dirty="0" smtClean="0"/>
              <a:t>Kako </a:t>
            </a:r>
            <a:r>
              <a:rPr lang="hr-HR" dirty="0"/>
              <a:t>bi se osigurala dostupnost sredstava za poljoprivredna gospodarstva s manjim proizvodnim kapacitetima (poljoprivredna gospodarstva srednje veličine), najviše 50% planiranih sredstava za ovaj tip operacije biti će na raspolaganju za velika poljoprivredna gospodarstva.</a:t>
            </a:r>
            <a:endParaRPr lang="hr-HR" dirty="0"/>
          </a:p>
        </p:txBody>
      </p:sp>
    </p:spTree>
    <p:extLst>
      <p:ext uri="{BB962C8B-B14F-4D97-AF65-F5344CB8AC3E}">
        <p14:creationId xmlns:p14="http://schemas.microsoft.com/office/powerpoint/2010/main" val="15406003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727170"/>
            <a:ext cx="6159920" cy="1143000"/>
          </a:xfrm>
        </p:spPr>
        <p:txBody>
          <a:bodyPr>
            <a:noAutofit/>
          </a:bodyPr>
          <a:lstStyle/>
          <a:p>
            <a:r>
              <a:rPr lang="hr-HR" sz="2000" b="1" dirty="0">
                <a:solidFill>
                  <a:schemeClr val="accent3">
                    <a:lumMod val="50000"/>
                  </a:schemeClr>
                </a:solidFill>
              </a:rPr>
              <a:t>4.1. Potpora za ulaganja u poljoprivredna gospodarstva</a:t>
            </a:r>
            <a:r>
              <a:rPr lang="hr-HR" sz="2800" b="1" dirty="0">
                <a:solidFill>
                  <a:schemeClr val="accent3">
                    <a:lumMod val="50000"/>
                  </a:schemeClr>
                </a:solidFill>
                <a:effectLst>
                  <a:outerShdw blurRad="38100" dist="38100" dir="2700000" algn="tl">
                    <a:srgbClr val="000000">
                      <a:alpha val="43137"/>
                    </a:srgbClr>
                  </a:outerShdw>
                </a:effectLst>
              </a:rPr>
              <a:t/>
            </a:r>
            <a:br>
              <a:rPr lang="hr-HR" sz="2800" b="1" dirty="0">
                <a:solidFill>
                  <a:schemeClr val="accent3">
                    <a:lumMod val="50000"/>
                  </a:schemeClr>
                </a:solidFill>
                <a:effectLst>
                  <a:outerShdw blurRad="38100" dist="38100" dir="2700000" algn="tl">
                    <a:srgbClr val="000000">
                      <a:alpha val="43137"/>
                    </a:srgbClr>
                  </a:outerShdw>
                </a:effectLst>
              </a:rPr>
            </a:br>
            <a:endParaRPr lang="hr-HR" sz="2800" dirty="0"/>
          </a:p>
        </p:txBody>
      </p:sp>
      <p:sp>
        <p:nvSpPr>
          <p:cNvPr id="7" name="Rezervirano mjesto sadržaja 2"/>
          <p:cNvSpPr>
            <a:spLocks noGrp="1"/>
          </p:cNvSpPr>
          <p:nvPr>
            <p:ph idx="1"/>
          </p:nvPr>
        </p:nvSpPr>
        <p:spPr>
          <a:xfrm>
            <a:off x="395536" y="1577686"/>
            <a:ext cx="8173204" cy="4731634"/>
          </a:xfrm>
        </p:spPr>
        <p:txBody>
          <a:bodyPr>
            <a:normAutofit lnSpcReduction="10000"/>
          </a:bodyPr>
          <a:lstStyle/>
          <a:p>
            <a:pPr marL="68580" indent="0">
              <a:buNone/>
            </a:pPr>
            <a:r>
              <a:rPr lang="hr-HR" altLang="sr-Latn-RS" sz="2200" b="1" kern="0" dirty="0" smtClean="0">
                <a:solidFill>
                  <a:prstClr val="black"/>
                </a:solidFill>
                <a:cs typeface="Times New Roman" pitchFamily="18" charset="0"/>
              </a:rPr>
              <a:t>Korisnici</a:t>
            </a:r>
            <a:r>
              <a:rPr lang="hr-HR" altLang="sr-Latn-RS" sz="2200" b="1" kern="0" dirty="0" smtClean="0">
                <a:solidFill>
                  <a:prstClr val="black"/>
                </a:solidFill>
                <a:cs typeface="Times New Roman" pitchFamily="18" charset="0"/>
              </a:rPr>
              <a:t>:</a:t>
            </a:r>
          </a:p>
          <a:p>
            <a:pPr marL="68580" lvl="0" indent="0">
              <a:spcBef>
                <a:spcPct val="0"/>
              </a:spcBef>
              <a:buNone/>
              <a:tabLst>
                <a:tab pos="457200" algn="l"/>
              </a:tabLst>
              <a:defRPr/>
            </a:pPr>
            <a:r>
              <a:rPr lang="hr-HR" sz="1400" b="1" kern="0" dirty="0" smtClean="0">
                <a:solidFill>
                  <a:prstClr val="black"/>
                </a:solidFill>
                <a:cs typeface="Times New Roman" pitchFamily="18" charset="0"/>
              </a:rPr>
              <a:t>- </a:t>
            </a:r>
            <a:r>
              <a:rPr lang="vi-VN" sz="1400" dirty="0" smtClean="0"/>
              <a:t>fizičke </a:t>
            </a:r>
            <a:r>
              <a:rPr lang="vi-VN" sz="1400" dirty="0"/>
              <a:t>i pravne osobe </a:t>
            </a:r>
            <a:r>
              <a:rPr lang="vi-VN" sz="1400" dirty="0" smtClean="0"/>
              <a:t>upisane </a:t>
            </a:r>
            <a:r>
              <a:rPr lang="vi-VN" sz="1400" dirty="0"/>
              <a:t>u </a:t>
            </a:r>
            <a:r>
              <a:rPr lang="vi-VN" sz="1400" dirty="0" smtClean="0"/>
              <a:t>Upisnik </a:t>
            </a:r>
            <a:r>
              <a:rPr lang="vi-VN" sz="1400" dirty="0"/>
              <a:t>poljoprivrednih gospodarstava sukladno</a:t>
            </a:r>
            <a:endParaRPr lang="hr-HR" sz="1400" dirty="0"/>
          </a:p>
          <a:p>
            <a:pPr marL="68580" lvl="0" indent="0">
              <a:spcBef>
                <a:spcPct val="0"/>
              </a:spcBef>
              <a:buNone/>
              <a:tabLst>
                <a:tab pos="457200" algn="l"/>
              </a:tabLst>
              <a:defRPr/>
            </a:pPr>
            <a:r>
              <a:rPr lang="vi-VN" sz="1400" dirty="0"/>
              <a:t>Zakonu o poljoprivredi</a:t>
            </a:r>
            <a:r>
              <a:rPr lang="vi-VN" sz="1400" b="1" dirty="0" smtClean="0">
                <a:solidFill>
                  <a:srgbClr val="FF0000"/>
                </a:solidFill>
              </a:rPr>
              <a:t>,</a:t>
            </a:r>
            <a:r>
              <a:rPr lang="hr-HR" sz="1400" b="1" dirty="0" smtClean="0">
                <a:solidFill>
                  <a:srgbClr val="FF0000"/>
                </a:solidFill>
              </a:rPr>
              <a:t> osim fizičkih i pravnih osoba koje pripadaju </a:t>
            </a:r>
            <a:r>
              <a:rPr lang="hr-HR" sz="1400" b="1" dirty="0">
                <a:solidFill>
                  <a:srgbClr val="FF0000"/>
                </a:solidFill>
              </a:rPr>
              <a:t>razredu </a:t>
            </a:r>
            <a:r>
              <a:rPr lang="hr-HR" sz="1400" b="1" dirty="0" smtClean="0">
                <a:solidFill>
                  <a:srgbClr val="FF0000"/>
                </a:solidFill>
              </a:rPr>
              <a:t>ekonomske veličine 1</a:t>
            </a:r>
            <a:r>
              <a:rPr lang="hr-HR" sz="1400" b="1" dirty="0">
                <a:solidFill>
                  <a:srgbClr val="FF0000"/>
                </a:solidFill>
              </a:rPr>
              <a:t>. i 2.</a:t>
            </a:r>
            <a:r>
              <a:rPr lang="hr-HR" sz="1400" b="1" dirty="0" smtClean="0"/>
              <a:t> </a:t>
            </a:r>
            <a:r>
              <a:rPr lang="vi-VN" sz="1400" b="1" dirty="0" smtClean="0"/>
              <a:t> </a:t>
            </a:r>
            <a:r>
              <a:rPr lang="vi-VN" sz="1400" dirty="0"/>
              <a:t>te proizvođačke </a:t>
            </a:r>
            <a:r>
              <a:rPr lang="vi-VN" sz="1400" dirty="0" smtClean="0"/>
              <a:t>organizacije </a:t>
            </a:r>
            <a:r>
              <a:rPr lang="vi-VN" sz="1400" dirty="0"/>
              <a:t>priznate sukladno Zakonu o </a:t>
            </a:r>
            <a:r>
              <a:rPr lang="vi-VN" sz="1400" dirty="0" smtClean="0"/>
              <a:t>zajedničkoj</a:t>
            </a:r>
            <a:r>
              <a:rPr lang="hr-HR" sz="1400" dirty="0" smtClean="0"/>
              <a:t> </a:t>
            </a:r>
            <a:r>
              <a:rPr lang="vi-VN" sz="1400" dirty="0" smtClean="0"/>
              <a:t>organizaciji </a:t>
            </a:r>
            <a:r>
              <a:rPr lang="vi-VN" sz="1400" dirty="0"/>
              <a:t>tržišta </a:t>
            </a:r>
            <a:r>
              <a:rPr lang="vi-VN" sz="1400" dirty="0" smtClean="0"/>
              <a:t>poljoprivrednih </a:t>
            </a:r>
            <a:r>
              <a:rPr lang="vi-VN" sz="1400" dirty="0"/>
              <a:t>proizvoda i posebnim mjerama i pravilima vezanim </a:t>
            </a:r>
            <a:r>
              <a:rPr lang="vi-VN" sz="1400" dirty="0" smtClean="0"/>
              <a:t>za</a:t>
            </a:r>
            <a:r>
              <a:rPr lang="hr-HR" sz="1400" dirty="0" smtClean="0"/>
              <a:t> </a:t>
            </a:r>
            <a:r>
              <a:rPr lang="vi-VN" sz="1400" dirty="0" smtClean="0"/>
              <a:t>tržište </a:t>
            </a:r>
            <a:r>
              <a:rPr lang="vi-VN" sz="1400" dirty="0"/>
              <a:t>poljoprivrednih </a:t>
            </a:r>
            <a:r>
              <a:rPr lang="vi-VN" sz="1400" dirty="0" smtClean="0"/>
              <a:t>proizvoda </a:t>
            </a:r>
            <a:endParaRPr lang="hr-HR" sz="1400" dirty="0"/>
          </a:p>
          <a:p>
            <a:pPr marL="68580" lvl="0" indent="0">
              <a:buNone/>
              <a:defRPr/>
            </a:pPr>
            <a:endParaRPr lang="hr-HR" sz="1400" b="1" dirty="0" smtClean="0">
              <a:solidFill>
                <a:prstClr val="black"/>
              </a:solidFill>
            </a:endParaRPr>
          </a:p>
          <a:p>
            <a:pPr marL="68580" lvl="0" indent="0">
              <a:buNone/>
              <a:defRPr/>
            </a:pPr>
            <a:r>
              <a:rPr lang="hr-HR" sz="1400" b="1" dirty="0" smtClean="0">
                <a:solidFill>
                  <a:prstClr val="black"/>
                </a:solidFill>
              </a:rPr>
              <a:t>Intenzitet </a:t>
            </a:r>
            <a:r>
              <a:rPr lang="hr-HR" sz="1400" b="1" dirty="0" smtClean="0">
                <a:solidFill>
                  <a:prstClr val="black"/>
                </a:solidFill>
              </a:rPr>
              <a:t>potpore:</a:t>
            </a:r>
          </a:p>
          <a:p>
            <a:pPr marL="285750" lvl="0" indent="-285750">
              <a:spcBef>
                <a:spcPct val="0"/>
              </a:spcBef>
              <a:buFont typeface="Wingdings" panose="05000000000000000000" pitchFamily="2" charset="2"/>
              <a:buChar char="§"/>
              <a:tabLst>
                <a:tab pos="457200" algn="l"/>
              </a:tabLst>
              <a:defRPr/>
            </a:pPr>
            <a:r>
              <a:rPr lang="pl-PL" altLang="sr-Latn-RS" sz="1400" dirty="0">
                <a:solidFill>
                  <a:srgbClr val="000000"/>
                </a:solidFill>
                <a:cs typeface="Times New Roman" pitchFamily="18" charset="0"/>
              </a:rPr>
              <a:t>d</a:t>
            </a:r>
            <a:r>
              <a:rPr lang="pl-PL" altLang="sr-Latn-RS" sz="1400" dirty="0" smtClean="0">
                <a:solidFill>
                  <a:srgbClr val="000000"/>
                </a:solidFill>
                <a:cs typeface="Times New Roman" pitchFamily="18" charset="0"/>
              </a:rPr>
              <a:t>o</a:t>
            </a:r>
            <a:r>
              <a:rPr lang="pl-PL" altLang="sr-Latn-RS" sz="1400" b="1" dirty="0" smtClean="0">
                <a:solidFill>
                  <a:srgbClr val="000000"/>
                </a:solidFill>
                <a:cs typeface="Times New Roman" pitchFamily="18" charset="0"/>
              </a:rPr>
              <a:t> 50</a:t>
            </a:r>
            <a:r>
              <a:rPr lang="pl-PL" altLang="sr-Latn-RS" sz="1400" b="1" dirty="0">
                <a:solidFill>
                  <a:srgbClr val="000000"/>
                </a:solidFill>
                <a:cs typeface="Times New Roman" pitchFamily="18" charset="0"/>
              </a:rPr>
              <a:t>% </a:t>
            </a:r>
            <a:r>
              <a:rPr lang="pl-PL" altLang="sr-Latn-RS" sz="1400" dirty="0">
                <a:solidFill>
                  <a:srgbClr val="000000"/>
                </a:solidFill>
                <a:cs typeface="Times New Roman" pitchFamily="18" charset="0"/>
              </a:rPr>
              <a:t>od iznosa prihvatljivog ulaganja</a:t>
            </a:r>
          </a:p>
          <a:p>
            <a:pPr marL="285750" lvl="0" indent="-285750">
              <a:spcBef>
                <a:spcPct val="0"/>
              </a:spcBef>
              <a:buFont typeface="Wingdings" panose="05000000000000000000" pitchFamily="2" charset="2"/>
              <a:buChar char="§"/>
              <a:tabLst>
                <a:tab pos="457200" algn="l"/>
              </a:tabLst>
              <a:defRPr/>
            </a:pPr>
            <a:r>
              <a:rPr lang="hr-HR" altLang="sr-Latn-RS" sz="1400" dirty="0">
                <a:solidFill>
                  <a:srgbClr val="000000"/>
                </a:solidFill>
                <a:cs typeface="Times New Roman" pitchFamily="18" charset="0"/>
              </a:rPr>
              <a:t>d</a:t>
            </a:r>
            <a:r>
              <a:rPr lang="hr-HR" altLang="sr-Latn-RS" sz="1400" dirty="0" smtClean="0">
                <a:solidFill>
                  <a:srgbClr val="000000"/>
                </a:solidFill>
                <a:cs typeface="Times New Roman" pitchFamily="18" charset="0"/>
              </a:rPr>
              <a:t>o</a:t>
            </a:r>
            <a:r>
              <a:rPr lang="hr-HR" altLang="sr-Latn-RS" sz="1400" b="1" dirty="0" smtClean="0">
                <a:solidFill>
                  <a:srgbClr val="000000"/>
                </a:solidFill>
                <a:cs typeface="Times New Roman" pitchFamily="18" charset="0"/>
              </a:rPr>
              <a:t> 75</a:t>
            </a:r>
            <a:r>
              <a:rPr lang="hr-HR" altLang="sr-Latn-RS" sz="1400" b="1" dirty="0">
                <a:solidFill>
                  <a:srgbClr val="000000"/>
                </a:solidFill>
                <a:cs typeface="Times New Roman" pitchFamily="18" charset="0"/>
              </a:rPr>
              <a:t>%</a:t>
            </a:r>
            <a:r>
              <a:rPr lang="hr-HR" altLang="sr-Latn-RS" sz="1400" dirty="0">
                <a:solidFill>
                  <a:srgbClr val="000000"/>
                </a:solidFill>
                <a:cs typeface="Times New Roman" pitchFamily="18" charset="0"/>
              </a:rPr>
              <a:t> iznosa prihvatljivog ulaganja  - za ulaganja povezana </a:t>
            </a:r>
            <a:r>
              <a:rPr lang="hr-HR" altLang="sr-Latn-RS" sz="1400" dirty="0" smtClean="0">
                <a:solidFill>
                  <a:srgbClr val="000000"/>
                </a:solidFill>
                <a:cs typeface="Times New Roman" pitchFamily="18" charset="0"/>
              </a:rPr>
              <a:t>s  </a:t>
            </a:r>
            <a:r>
              <a:rPr lang="hr-HR" altLang="sr-Latn-RS" sz="1400" dirty="0" err="1" smtClean="0">
                <a:solidFill>
                  <a:srgbClr val="000000"/>
                </a:solidFill>
                <a:cs typeface="Times New Roman" pitchFamily="18" charset="0"/>
              </a:rPr>
              <a:t>Nitratnom</a:t>
            </a:r>
            <a:r>
              <a:rPr lang="hr-HR" altLang="sr-Latn-RS" sz="1400" dirty="0" smtClean="0">
                <a:solidFill>
                  <a:srgbClr val="000000"/>
                </a:solidFill>
                <a:cs typeface="Times New Roman" pitchFamily="18" charset="0"/>
              </a:rPr>
              <a:t> Direktivom 91/676/EEC</a:t>
            </a:r>
            <a:endParaRPr lang="hr-HR" altLang="sr-Latn-RS" sz="1400" dirty="0">
              <a:solidFill>
                <a:srgbClr val="000000"/>
              </a:solidFill>
              <a:cs typeface="Times New Roman" pitchFamily="18" charset="0"/>
            </a:endParaRPr>
          </a:p>
          <a:p>
            <a:pPr lvl="0">
              <a:spcBef>
                <a:spcPct val="0"/>
              </a:spcBef>
              <a:tabLst>
                <a:tab pos="457200" algn="l"/>
              </a:tabLst>
              <a:defRPr/>
            </a:pPr>
            <a:endParaRPr lang="hr-HR" altLang="sr-Latn-RS" sz="1400" dirty="0">
              <a:solidFill>
                <a:srgbClr val="000000"/>
              </a:solidFill>
              <a:cs typeface="Times New Roman" pitchFamily="18" charset="0"/>
            </a:endParaRPr>
          </a:p>
          <a:p>
            <a:pPr lvl="0">
              <a:spcBef>
                <a:spcPct val="0"/>
              </a:spcBef>
              <a:tabLst>
                <a:tab pos="457200" algn="l"/>
              </a:tabLst>
              <a:defRPr/>
            </a:pPr>
            <a:r>
              <a:rPr lang="hr-HR" altLang="sr-Latn-RS" sz="1400" b="1" dirty="0">
                <a:solidFill>
                  <a:srgbClr val="000000"/>
                </a:solidFill>
                <a:cs typeface="Times New Roman" pitchFamily="18" charset="0"/>
              </a:rPr>
              <a:t>Uvećanje za 20%:</a:t>
            </a:r>
          </a:p>
          <a:p>
            <a:pPr marL="285750" lvl="0" indent="-285750">
              <a:spcBef>
                <a:spcPct val="0"/>
              </a:spcBef>
              <a:buClr>
                <a:srgbClr val="000000"/>
              </a:buClr>
              <a:buFont typeface="Wingdings" panose="05000000000000000000" pitchFamily="2" charset="2"/>
              <a:buChar char="§"/>
              <a:tabLst>
                <a:tab pos="88900" algn="l"/>
              </a:tabLst>
              <a:defRPr/>
            </a:pPr>
            <a:r>
              <a:rPr lang="hr-HR" altLang="sr-Latn-RS" sz="1400" dirty="0" smtClean="0">
                <a:solidFill>
                  <a:srgbClr val="000000"/>
                </a:solidFill>
                <a:cs typeface="Times New Roman" pitchFamily="18" charset="0"/>
              </a:rPr>
              <a:t>za </a:t>
            </a:r>
            <a:r>
              <a:rPr lang="vi-VN" altLang="sr-Latn-RS" sz="1400" dirty="0" smtClean="0">
                <a:solidFill>
                  <a:srgbClr val="000000"/>
                </a:solidFill>
                <a:cs typeface="Times New Roman" pitchFamily="18" charset="0"/>
              </a:rPr>
              <a:t>mlade </a:t>
            </a:r>
            <a:r>
              <a:rPr lang="vi-VN" altLang="sr-Latn-RS" sz="1400" dirty="0">
                <a:solidFill>
                  <a:srgbClr val="000000"/>
                </a:solidFill>
                <a:cs typeface="Times New Roman" pitchFamily="18" charset="0"/>
              </a:rPr>
              <a:t>poljoprivrednike  koji su tijekom 5 godina prije datuma podnošenja Zahtjeva za potporu.  postavljeni kao  nositelj/odgovorna osoba poljoprivrednog gospodarstva</a:t>
            </a:r>
            <a:r>
              <a:rPr lang="vi-VN" altLang="sr-Latn-RS" sz="1400" dirty="0" smtClean="0">
                <a:solidFill>
                  <a:srgbClr val="000000"/>
                </a:solidFill>
                <a:cs typeface="Times New Roman" pitchFamily="18" charset="0"/>
              </a:rPr>
              <a:t>,</a:t>
            </a:r>
            <a:endParaRPr lang="hr-HR" altLang="sr-Latn-RS" sz="1400" dirty="0" smtClean="0">
              <a:solidFill>
                <a:srgbClr val="000000"/>
              </a:solidFill>
              <a:cs typeface="Times New Roman" pitchFamily="18" charset="0"/>
            </a:endParaRPr>
          </a:p>
          <a:p>
            <a:pPr marL="285750" lvl="0" indent="-285750">
              <a:spcBef>
                <a:spcPct val="0"/>
              </a:spcBef>
              <a:buClr>
                <a:srgbClr val="000000"/>
              </a:buClr>
              <a:buFont typeface="Wingdings" panose="05000000000000000000" pitchFamily="2" charset="2"/>
              <a:buChar char="§"/>
              <a:tabLst>
                <a:tab pos="88900" algn="l"/>
              </a:tabLst>
              <a:defRPr/>
            </a:pPr>
            <a:r>
              <a:rPr lang="vi-VN" altLang="sr-Latn-RS" sz="1400" dirty="0" smtClean="0">
                <a:solidFill>
                  <a:srgbClr val="000000"/>
                </a:solidFill>
                <a:cs typeface="Times New Roman" pitchFamily="18" charset="0"/>
              </a:rPr>
              <a:t>za </a:t>
            </a:r>
            <a:r>
              <a:rPr lang="vi-VN" altLang="sr-Latn-RS" sz="1400" dirty="0">
                <a:solidFill>
                  <a:srgbClr val="000000"/>
                </a:solidFill>
                <a:cs typeface="Times New Roman" pitchFamily="18" charset="0"/>
              </a:rPr>
              <a:t>zajednička </a:t>
            </a:r>
            <a:r>
              <a:rPr lang="vi-VN" altLang="sr-Latn-RS" sz="1400" dirty="0" smtClean="0">
                <a:solidFill>
                  <a:srgbClr val="000000"/>
                </a:solidFill>
                <a:cs typeface="Times New Roman" pitchFamily="18" charset="0"/>
              </a:rPr>
              <a:t>ulaganja</a:t>
            </a:r>
            <a:r>
              <a:rPr lang="hr-HR" altLang="sr-Latn-RS" sz="1400" dirty="0" smtClean="0">
                <a:solidFill>
                  <a:srgbClr val="000000"/>
                </a:solidFill>
                <a:cs typeface="Times New Roman" pitchFamily="18" charset="0"/>
              </a:rPr>
              <a:t>, </a:t>
            </a:r>
            <a:r>
              <a:rPr lang="vi-VN" altLang="sr-Latn-RS" sz="1400" dirty="0" smtClean="0">
                <a:solidFill>
                  <a:srgbClr val="000000"/>
                </a:solidFill>
                <a:cs typeface="Times New Roman" pitchFamily="18" charset="0"/>
              </a:rPr>
              <a:t>za integrirane projekte</a:t>
            </a:r>
            <a:endParaRPr lang="hr-HR" altLang="sr-Latn-RS" sz="1400" dirty="0" smtClean="0">
              <a:solidFill>
                <a:srgbClr val="000000"/>
              </a:solidFill>
              <a:cs typeface="Times New Roman" pitchFamily="18" charset="0"/>
            </a:endParaRPr>
          </a:p>
          <a:p>
            <a:pPr marL="285750" lvl="0" indent="-285750">
              <a:spcBef>
                <a:spcPct val="0"/>
              </a:spcBef>
              <a:buClr>
                <a:srgbClr val="000000"/>
              </a:buClr>
              <a:buFont typeface="Wingdings" panose="05000000000000000000" pitchFamily="2" charset="2"/>
              <a:buChar char="§"/>
              <a:tabLst>
                <a:tab pos="88900" algn="l"/>
              </a:tabLst>
              <a:defRPr/>
            </a:pPr>
            <a:r>
              <a:rPr lang="vi-VN" altLang="sr-Latn-RS" sz="1400" dirty="0">
                <a:solidFill>
                  <a:srgbClr val="000000"/>
                </a:solidFill>
                <a:cs typeface="Times New Roman" pitchFamily="18" charset="0"/>
              </a:rPr>
              <a:t>za ulaganja u planinska područja, područja sa značajnim prirodnim ograničenjima i ostala područja s posebnim ograničenjima (članak 31. i 32. Uredbe</a:t>
            </a:r>
            <a:r>
              <a:rPr lang="vi-VN" altLang="sr-Latn-RS" sz="1400" dirty="0" smtClean="0">
                <a:solidFill>
                  <a:srgbClr val="000000"/>
                </a:solidFill>
                <a:cs typeface="Times New Roman" pitchFamily="18" charset="0"/>
              </a:rPr>
              <a:t>)</a:t>
            </a:r>
            <a:endParaRPr lang="hr-HR" altLang="sr-Latn-RS" sz="1400" dirty="0" smtClean="0">
              <a:solidFill>
                <a:srgbClr val="000000"/>
              </a:solidFill>
              <a:cs typeface="Times New Roman" pitchFamily="18" charset="0"/>
            </a:endParaRPr>
          </a:p>
          <a:p>
            <a:pPr marL="285750" lvl="0" indent="-285750">
              <a:spcBef>
                <a:spcPct val="0"/>
              </a:spcBef>
              <a:buClr>
                <a:srgbClr val="000000"/>
              </a:buClr>
              <a:buFont typeface="Wingdings" panose="05000000000000000000" pitchFamily="2" charset="2"/>
              <a:buChar char="§"/>
              <a:tabLst>
                <a:tab pos="88900" algn="l"/>
              </a:tabLst>
              <a:defRPr/>
            </a:pPr>
            <a:r>
              <a:rPr lang="hr-HR" altLang="sr-Latn-RS" sz="1400" dirty="0">
                <a:solidFill>
                  <a:srgbClr val="000000"/>
                </a:solidFill>
                <a:cs typeface="Times New Roman" pitchFamily="18" charset="0"/>
              </a:rPr>
              <a:t>za ulaganja unutar Europskoga inovacijskog partnerstva (EIP</a:t>
            </a:r>
            <a:r>
              <a:rPr lang="hr-HR" altLang="sr-Latn-RS" sz="1400" dirty="0" smtClean="0">
                <a:solidFill>
                  <a:srgbClr val="000000"/>
                </a:solidFill>
                <a:cs typeface="Times New Roman" pitchFamily="18" charset="0"/>
              </a:rPr>
              <a:t>)</a:t>
            </a:r>
          </a:p>
          <a:p>
            <a:pPr marL="285750" lvl="0" indent="-285750">
              <a:spcBef>
                <a:spcPct val="0"/>
              </a:spcBef>
              <a:buClr>
                <a:srgbClr val="000000"/>
              </a:buClr>
              <a:buFont typeface="Wingdings" panose="05000000000000000000" pitchFamily="2" charset="2"/>
              <a:buChar char="§"/>
              <a:tabLst>
                <a:tab pos="88900" algn="l"/>
              </a:tabLst>
              <a:defRPr/>
            </a:pPr>
            <a:r>
              <a:rPr lang="vi-VN" altLang="sr-Latn-RS" sz="1400" dirty="0">
                <a:solidFill>
                  <a:srgbClr val="000000"/>
                </a:solidFill>
                <a:cs typeface="Times New Roman" pitchFamily="18" charset="0"/>
              </a:rPr>
              <a:t>za ulaganja povezana s agro-okolišnim i klimatskim djelatnostima (članak 28. Uredbe) i ekološkom poljoprivredom (članak 29. Uredbe</a:t>
            </a:r>
            <a:r>
              <a:rPr lang="vi-VN" altLang="sr-Latn-RS" sz="1400" dirty="0" smtClean="0">
                <a:solidFill>
                  <a:srgbClr val="000000"/>
                </a:solidFill>
                <a:cs typeface="Times New Roman" pitchFamily="18" charset="0"/>
              </a:rPr>
              <a:t>)</a:t>
            </a:r>
            <a:endParaRPr lang="hr-HR" altLang="sr-Latn-RS" sz="1400" dirty="0" smtClean="0">
              <a:solidFill>
                <a:srgbClr val="000000"/>
              </a:solidFill>
              <a:cs typeface="Times New Roman" pitchFamily="18" charset="0"/>
            </a:endParaRPr>
          </a:p>
          <a:p>
            <a:pPr>
              <a:spcBef>
                <a:spcPct val="0"/>
              </a:spcBef>
              <a:buClr>
                <a:srgbClr val="000000"/>
              </a:buClr>
              <a:tabLst>
                <a:tab pos="88900" algn="l"/>
              </a:tabLst>
              <a:defRPr/>
            </a:pPr>
            <a:r>
              <a:rPr lang="hr-HR" altLang="sr-Latn-RS" sz="1400" b="1" dirty="0" smtClean="0">
                <a:solidFill>
                  <a:srgbClr val="000000"/>
                </a:solidFill>
                <a:cs typeface="Times New Roman" pitchFamily="18" charset="0"/>
              </a:rPr>
              <a:t>Maksimalni </a:t>
            </a:r>
            <a:r>
              <a:rPr lang="hr-HR" altLang="sr-Latn-RS" sz="1400" b="1" dirty="0">
                <a:solidFill>
                  <a:srgbClr val="000000"/>
                </a:solidFill>
                <a:cs typeface="Times New Roman" pitchFamily="18" charset="0"/>
              </a:rPr>
              <a:t>intenzitet potpore </a:t>
            </a:r>
            <a:r>
              <a:rPr lang="hr-HR" altLang="sr-Latn-RS" sz="1400" b="1" u="sng" dirty="0">
                <a:solidFill>
                  <a:srgbClr val="000000"/>
                </a:solidFill>
                <a:cs typeface="Times New Roman" pitchFamily="18" charset="0"/>
              </a:rPr>
              <a:t>NE smije prijeći 90% </a:t>
            </a:r>
            <a:r>
              <a:rPr lang="hr-HR" altLang="sr-Latn-RS" sz="1400" b="1" dirty="0">
                <a:solidFill>
                  <a:srgbClr val="000000"/>
                </a:solidFill>
                <a:cs typeface="Times New Roman" pitchFamily="18" charset="0"/>
              </a:rPr>
              <a:t>od ukupno prihvatljivih troškova</a:t>
            </a:r>
          </a:p>
          <a:p>
            <a:pPr lvl="0">
              <a:spcBef>
                <a:spcPct val="0"/>
              </a:spcBef>
              <a:buClr>
                <a:srgbClr val="000000"/>
              </a:buClr>
              <a:tabLst>
                <a:tab pos="88900" algn="l"/>
              </a:tabLst>
              <a:defRPr/>
            </a:pPr>
            <a:endParaRPr lang="hr-HR" altLang="sr-Latn-RS" sz="1400" dirty="0">
              <a:solidFill>
                <a:srgbClr val="000000"/>
              </a:solidFill>
              <a:cs typeface="Times New Roman" pitchFamily="18" charset="0"/>
            </a:endParaRPr>
          </a:p>
          <a:p>
            <a:pPr lvl="0">
              <a:defRPr/>
            </a:pPr>
            <a:endParaRPr lang="hr-HR" sz="1400" b="1" dirty="0">
              <a:solidFill>
                <a:prstClr val="black"/>
              </a:solidFill>
            </a:endParaRPr>
          </a:p>
          <a:p>
            <a:pPr lvl="0">
              <a:defRPr/>
            </a:pPr>
            <a:endParaRPr lang="hr-HR" sz="1400" b="1" dirty="0" smtClean="0">
              <a:solidFill>
                <a:prstClr val="black"/>
              </a:solidFill>
            </a:endParaRPr>
          </a:p>
          <a:p>
            <a:pPr lvl="0">
              <a:defRPr/>
            </a:pPr>
            <a:endParaRPr lang="hr-HR" sz="1400" b="1" dirty="0">
              <a:solidFill>
                <a:prstClr val="black"/>
              </a:solidFill>
            </a:endParaRPr>
          </a:p>
          <a:p>
            <a:pPr lvl="0">
              <a:defRPr/>
            </a:pPr>
            <a:endParaRPr lang="hr-HR" sz="1400" b="1" dirty="0">
              <a:solidFill>
                <a:prstClr val="black"/>
              </a:solidFill>
            </a:endParaRPr>
          </a:p>
          <a:p>
            <a:pPr lvl="0">
              <a:spcBef>
                <a:spcPct val="0"/>
              </a:spcBef>
              <a:defRPr/>
            </a:pPr>
            <a:endParaRPr lang="hr-HR" altLang="sr-Latn-RS" sz="1400" dirty="0">
              <a:solidFill>
                <a:srgbClr val="000000"/>
              </a:solidFill>
              <a:cs typeface="Times New Roman" pitchFamily="18" charset="0"/>
            </a:endParaRPr>
          </a:p>
          <a:p>
            <a:endParaRPr lang="hr-HR" dirty="0"/>
          </a:p>
        </p:txBody>
      </p:sp>
      <p:pic>
        <p:nvPicPr>
          <p:cNvPr id="4" name="Picture 9" descr="C:\Users\marin.fak\Desktop\SLIKE NASLOVA\ULAGANJA BEZ REFL BLUEST.png">
            <a:hlinkClick r:id="rId3"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600" y="524098"/>
            <a:ext cx="1508398" cy="236833"/>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
        <p:nvSpPr>
          <p:cNvPr id="3" name="Prsten 2"/>
          <p:cNvSpPr/>
          <p:nvPr/>
        </p:nvSpPr>
        <p:spPr>
          <a:xfrm>
            <a:off x="7310824" y="497480"/>
            <a:ext cx="1263568" cy="1296144"/>
          </a:xfrm>
          <a:prstGeom prst="donut">
            <a:avLst>
              <a:gd name="adj" fmla="val 7096"/>
            </a:avLst>
          </a:prstGeom>
          <a:solidFill>
            <a:srgbClr val="D6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1200" dirty="0" smtClean="0">
                <a:solidFill>
                  <a:schemeClr val="tx1"/>
                </a:solidFill>
                <a:effectLst>
                  <a:outerShdw blurRad="38100" dist="38100" dir="2700000" algn="tl">
                    <a:srgbClr val="000000">
                      <a:alpha val="43137"/>
                    </a:srgbClr>
                  </a:outerShdw>
                </a:effectLst>
              </a:rPr>
              <a:t>VINOGRADARI I PČELARI</a:t>
            </a:r>
            <a:endParaRPr lang="hr-HR" sz="1200" dirty="0">
              <a:solidFill>
                <a:schemeClr val="tx1"/>
              </a:solidFill>
              <a:effectLst>
                <a:outerShdw blurRad="38100" dist="38100" dir="2700000" algn="tl">
                  <a:srgbClr val="000000">
                    <a:alpha val="43137"/>
                  </a:srgbClr>
                </a:outerShdw>
              </a:effectLst>
            </a:endParaRPr>
          </a:p>
        </p:txBody>
      </p:sp>
      <p:pic>
        <p:nvPicPr>
          <p:cNvPr id="13" name="Picture 11" descr="C:\Users\marin.fak\Desktop\SLIKE NASLOVA\MAX.90% BLUEST.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91044" y="2924944"/>
            <a:ext cx="2705100" cy="358155"/>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
        <p:nvSpPr>
          <p:cNvPr id="14" name="Dijagonalna pruga 13"/>
          <p:cNvSpPr/>
          <p:nvPr/>
        </p:nvSpPr>
        <p:spPr>
          <a:xfrm>
            <a:off x="7425499" y="760931"/>
            <a:ext cx="1034219" cy="769243"/>
          </a:xfrm>
          <a:prstGeom prst="diagStripe">
            <a:avLst>
              <a:gd name="adj" fmla="val 83062"/>
            </a:avLst>
          </a:prstGeom>
          <a:solidFill>
            <a:srgbClr val="C00000">
              <a:alpha val="60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solidFill>
                <a:schemeClr val="tx1"/>
              </a:solidFill>
            </a:endParaRPr>
          </a:p>
        </p:txBody>
      </p:sp>
    </p:spTree>
    <p:extLst>
      <p:ext uri="{BB962C8B-B14F-4D97-AF65-F5344CB8AC3E}">
        <p14:creationId xmlns:p14="http://schemas.microsoft.com/office/powerpoint/2010/main" val="349812018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0" y="980728"/>
            <a:ext cx="9144000" cy="576064"/>
          </a:xfrm>
        </p:spPr>
        <p:txBody>
          <a:bodyPr>
            <a:normAutofit fontScale="90000"/>
          </a:bodyPr>
          <a:lstStyle/>
          <a:p>
            <a:r>
              <a:rPr lang="hr-HR" altLang="sr-Latn-RS" dirty="0" smtClean="0">
                <a:latin typeface="Times New Roman" pitchFamily="18" charset="0"/>
                <a:cs typeface="Times New Roman" pitchFamily="18" charset="0"/>
              </a:rPr>
              <a:t>	</a:t>
            </a:r>
            <a:r>
              <a:rPr lang="hr-HR" altLang="sr-Latn-RS" dirty="0" smtClean="0">
                <a:latin typeface="+mn-lt"/>
                <a:ea typeface="Verdana" panose="020B0604030504040204" pitchFamily="34" charset="0"/>
                <a:cs typeface="Verdana" panose="020B0604030504040204" pitchFamily="34" charset="0"/>
              </a:rPr>
              <a:t>ZAJEDNIČKA </a:t>
            </a:r>
            <a:r>
              <a:rPr lang="hr-HR" altLang="sr-Latn-RS" dirty="0">
                <a:latin typeface="+mn-lt"/>
                <a:ea typeface="Verdana" panose="020B0604030504040204" pitchFamily="34" charset="0"/>
                <a:cs typeface="Verdana" panose="020B0604030504040204" pitchFamily="34" charset="0"/>
              </a:rPr>
              <a:t>POLJOPRIVREDNA </a:t>
            </a:r>
            <a:r>
              <a:rPr lang="hr-HR" altLang="sr-Latn-RS" dirty="0" smtClean="0">
                <a:latin typeface="+mn-lt"/>
                <a:ea typeface="Verdana" panose="020B0604030504040204" pitchFamily="34" charset="0"/>
                <a:cs typeface="Verdana" panose="020B0604030504040204" pitchFamily="34" charset="0"/>
              </a:rPr>
              <a:t/>
            </a:r>
            <a:br>
              <a:rPr lang="hr-HR" altLang="sr-Latn-RS" dirty="0" smtClean="0">
                <a:latin typeface="+mn-lt"/>
                <a:ea typeface="Verdana" panose="020B0604030504040204" pitchFamily="34" charset="0"/>
                <a:cs typeface="Verdana" panose="020B0604030504040204" pitchFamily="34" charset="0"/>
              </a:rPr>
            </a:br>
            <a:r>
              <a:rPr lang="hr-HR" altLang="sr-Latn-RS" dirty="0">
                <a:latin typeface="+mn-lt"/>
                <a:ea typeface="Verdana" panose="020B0604030504040204" pitchFamily="34" charset="0"/>
                <a:cs typeface="Verdana" panose="020B0604030504040204" pitchFamily="34" charset="0"/>
              </a:rPr>
              <a:t>	</a:t>
            </a:r>
            <a:r>
              <a:rPr lang="hr-HR" altLang="sr-Latn-RS" dirty="0" smtClean="0">
                <a:latin typeface="+mn-lt"/>
                <a:ea typeface="Verdana" panose="020B0604030504040204" pitchFamily="34" charset="0"/>
                <a:cs typeface="Verdana" panose="020B0604030504040204" pitchFamily="34" charset="0"/>
              </a:rPr>
              <a:t>POLITIKA </a:t>
            </a:r>
            <a:r>
              <a:rPr lang="hr-HR" altLang="sr-Latn-RS" dirty="0">
                <a:latin typeface="+mn-lt"/>
                <a:ea typeface="Verdana" panose="020B0604030504040204" pitchFamily="34" charset="0"/>
                <a:cs typeface="Verdana" panose="020B0604030504040204" pitchFamily="34" charset="0"/>
              </a:rPr>
              <a:t>EU </a:t>
            </a:r>
            <a:endParaRPr lang="hr-HR" dirty="0">
              <a:latin typeface="+mn-lt"/>
              <a:ea typeface="Verdana" panose="020B0604030504040204" pitchFamily="34" charset="0"/>
              <a:cs typeface="Verdana" panose="020B0604030504040204" pitchFamily="34" charset="0"/>
            </a:endParaRPr>
          </a:p>
        </p:txBody>
      </p:sp>
      <p:sp>
        <p:nvSpPr>
          <p:cNvPr id="3" name="Rezervirano mjesto sadržaja 2"/>
          <p:cNvSpPr>
            <a:spLocks noGrp="1"/>
          </p:cNvSpPr>
          <p:nvPr>
            <p:ph idx="1"/>
          </p:nvPr>
        </p:nvSpPr>
        <p:spPr>
          <a:xfrm>
            <a:off x="251520" y="1556792"/>
            <a:ext cx="8229600" cy="4646260"/>
          </a:xfrm>
        </p:spPr>
        <p:txBody>
          <a:bodyPr/>
          <a:lstStyle/>
          <a:p>
            <a:pPr lvl="0" eaLnBrk="1" hangingPunct="1">
              <a:buClr>
                <a:srgbClr val="002060"/>
              </a:buClr>
            </a:pPr>
            <a:endParaRPr lang="hr-HR" altLang="sr-Latn-RS" sz="2000" b="1" dirty="0" smtClean="0">
              <a:solidFill>
                <a:prstClr val="black"/>
              </a:solidFill>
              <a:cs typeface="Times New Roman" pitchFamily="18" charset="0"/>
            </a:endParaRPr>
          </a:p>
          <a:p>
            <a:pPr marL="68580" lvl="0" indent="0" eaLnBrk="1" hangingPunct="1">
              <a:buClr>
                <a:srgbClr val="002060"/>
              </a:buClr>
              <a:buNone/>
            </a:pPr>
            <a:r>
              <a:rPr lang="hr-HR" altLang="sr-Latn-RS" sz="2000" b="1" dirty="0" smtClean="0">
                <a:solidFill>
                  <a:prstClr val="black"/>
                </a:solidFill>
                <a:ea typeface="Verdana" panose="020B0604030504040204" pitchFamily="34" charset="0"/>
                <a:cs typeface="Verdana" panose="020B0604030504040204" pitchFamily="34" charset="0"/>
              </a:rPr>
              <a:t>Zajednička </a:t>
            </a:r>
            <a:r>
              <a:rPr lang="hr-HR" altLang="sr-Latn-RS" sz="2000" b="1" dirty="0">
                <a:solidFill>
                  <a:prstClr val="black"/>
                </a:solidFill>
                <a:ea typeface="Verdana" panose="020B0604030504040204" pitchFamily="34" charset="0"/>
                <a:cs typeface="Verdana" panose="020B0604030504040204" pitchFamily="34" charset="0"/>
              </a:rPr>
              <a:t>poljoprivredna politika podrazumijeva skupinu pravila i mehanizama koji reguliraju proizvodnju, prodaju i promet poljoprivrednih proizvoda u EU</a:t>
            </a:r>
          </a:p>
          <a:p>
            <a:pPr lvl="0" eaLnBrk="1" hangingPunct="1">
              <a:buClr>
                <a:srgbClr val="002060"/>
              </a:buClr>
            </a:pPr>
            <a:endParaRPr lang="hr-HR" altLang="sr-Latn-RS" sz="2000" b="1" dirty="0">
              <a:solidFill>
                <a:prstClr val="black"/>
              </a:solidFill>
              <a:ea typeface="Verdana" panose="020B0604030504040204" pitchFamily="34" charset="0"/>
              <a:cs typeface="Verdana" panose="020B0604030504040204" pitchFamily="34" charset="0"/>
            </a:endParaRPr>
          </a:p>
          <a:p>
            <a:pPr marL="68580" lvl="0" indent="0" eaLnBrk="1" hangingPunct="1">
              <a:buClr>
                <a:srgbClr val="002060"/>
              </a:buClr>
              <a:buNone/>
            </a:pPr>
            <a:r>
              <a:rPr lang="hr-HR" altLang="sr-Latn-RS" sz="2000" dirty="0">
                <a:solidFill>
                  <a:prstClr val="black"/>
                </a:solidFill>
                <a:ea typeface="Verdana" panose="020B0604030504040204" pitchFamily="34" charset="0"/>
                <a:cs typeface="Verdana" panose="020B0604030504040204" pitchFamily="34" charset="0"/>
              </a:rPr>
              <a:t>DJELOVANJE KROZ DVA STUPA</a:t>
            </a:r>
            <a:r>
              <a:rPr lang="hr-HR" altLang="sr-Latn-RS" sz="2000" dirty="0" smtClean="0">
                <a:solidFill>
                  <a:prstClr val="black"/>
                </a:solidFill>
                <a:ea typeface="Verdana" panose="020B0604030504040204" pitchFamily="34" charset="0"/>
                <a:cs typeface="Verdana" panose="020B0604030504040204" pitchFamily="34" charset="0"/>
              </a:rPr>
              <a:t>:</a:t>
            </a:r>
            <a:endParaRPr lang="hr-HR" altLang="sr-Latn-RS" sz="2000" b="1" dirty="0" smtClean="0">
              <a:solidFill>
                <a:prstClr val="black"/>
              </a:solidFill>
              <a:ea typeface="Verdana" panose="020B0604030504040204" pitchFamily="34" charset="0"/>
              <a:cs typeface="Verdana" panose="020B0604030504040204" pitchFamily="34" charset="0"/>
            </a:endParaRPr>
          </a:p>
          <a:p>
            <a:pPr marL="68580" lvl="0" indent="0" eaLnBrk="1" hangingPunct="1">
              <a:buClr>
                <a:srgbClr val="002060"/>
              </a:buClr>
              <a:buNone/>
            </a:pPr>
            <a:r>
              <a:rPr lang="hr-HR" altLang="sr-Latn-RS" sz="2000" b="1" dirty="0" smtClean="0">
                <a:solidFill>
                  <a:prstClr val="black"/>
                </a:solidFill>
                <a:ea typeface="Verdana" panose="020B0604030504040204" pitchFamily="34" charset="0"/>
                <a:cs typeface="Verdana" panose="020B0604030504040204" pitchFamily="34" charset="0"/>
              </a:rPr>
              <a:t>- 1</a:t>
            </a:r>
            <a:r>
              <a:rPr lang="hr-HR" altLang="sr-Latn-RS" sz="2000" b="1" dirty="0">
                <a:solidFill>
                  <a:prstClr val="black"/>
                </a:solidFill>
                <a:ea typeface="Verdana" panose="020B0604030504040204" pitchFamily="34" charset="0"/>
                <a:cs typeface="Verdana" panose="020B0604030504040204" pitchFamily="34" charset="0"/>
              </a:rPr>
              <a:t>. IZRAVNA PLAĆANJA I TRŽIŠNE INTERVENCIJE, </a:t>
            </a:r>
          </a:p>
          <a:p>
            <a:pPr marL="68580" lvl="0" indent="0" eaLnBrk="1" hangingPunct="1">
              <a:buClr>
                <a:srgbClr val="002060"/>
              </a:buClr>
              <a:buNone/>
            </a:pPr>
            <a:r>
              <a:rPr lang="hr-HR" altLang="sr-Latn-RS" sz="2000" b="1" u="sng" dirty="0" smtClean="0">
                <a:solidFill>
                  <a:srgbClr val="000000"/>
                </a:solidFill>
                <a:ea typeface="Verdana" panose="020B0604030504040204" pitchFamily="34" charset="0"/>
                <a:cs typeface="Verdana" panose="020B0604030504040204" pitchFamily="34" charset="0"/>
              </a:rPr>
              <a:t>-  2</a:t>
            </a:r>
            <a:r>
              <a:rPr lang="hr-HR" altLang="sr-Latn-RS" sz="2000" b="1" u="sng" dirty="0">
                <a:solidFill>
                  <a:srgbClr val="000000"/>
                </a:solidFill>
                <a:ea typeface="Verdana" panose="020B0604030504040204" pitchFamily="34" charset="0"/>
                <a:cs typeface="Verdana" panose="020B0604030504040204" pitchFamily="34" charset="0"/>
              </a:rPr>
              <a:t>. RURALNI </a:t>
            </a:r>
            <a:r>
              <a:rPr lang="hr-HR" altLang="sr-Latn-RS" sz="2000" b="1" u="sng" dirty="0" smtClean="0">
                <a:solidFill>
                  <a:srgbClr val="000000"/>
                </a:solidFill>
                <a:ea typeface="Verdana" panose="020B0604030504040204" pitchFamily="34" charset="0"/>
                <a:cs typeface="Verdana" panose="020B0604030504040204" pitchFamily="34" charset="0"/>
              </a:rPr>
              <a:t>RAZVOJ</a:t>
            </a:r>
            <a:endParaRPr lang="hr-HR" altLang="sr-Latn-RS" sz="2000" b="1" u="sng" dirty="0">
              <a:solidFill>
                <a:srgbClr val="000000"/>
              </a:solidFill>
              <a:ea typeface="Verdana" panose="020B0604030504040204" pitchFamily="34" charset="0"/>
              <a:cs typeface="Verdana" panose="020B0604030504040204" pitchFamily="34" charset="0"/>
            </a:endParaRPr>
          </a:p>
          <a:p>
            <a:endParaRPr lang="hr-HR" dirty="0"/>
          </a:p>
        </p:txBody>
      </p:sp>
      <p:sp>
        <p:nvSpPr>
          <p:cNvPr id="4" name="Pravokutnik 3"/>
          <p:cNvSpPr/>
          <p:nvPr/>
        </p:nvSpPr>
        <p:spPr>
          <a:xfrm>
            <a:off x="323528" y="4687393"/>
            <a:ext cx="7992888" cy="1261884"/>
          </a:xfrm>
          <a:prstGeom prst="rect">
            <a:avLst/>
          </a:prstGeom>
        </p:spPr>
        <p:txBody>
          <a:bodyPr wrap="square">
            <a:spAutoFit/>
          </a:bodyPr>
          <a:lstStyle/>
          <a:p>
            <a:pPr lvl="0">
              <a:defRPr/>
            </a:pPr>
            <a:r>
              <a:rPr lang="hr-HR" sz="1600" b="1" i="1" kern="0" dirty="0" smtClean="0">
                <a:solidFill>
                  <a:schemeClr val="accent3">
                    <a:lumMod val="50000"/>
                  </a:schemeClr>
                </a:solidFill>
                <a:ea typeface="Verdana" panose="020B0604030504040204" pitchFamily="34" charset="0"/>
                <a:cs typeface="Verdana" panose="020B0604030504040204" pitchFamily="34" charset="0"/>
              </a:rPr>
              <a:t>PRAVNA </a:t>
            </a:r>
            <a:r>
              <a:rPr lang="hr-HR" sz="1600" b="1" i="1" kern="0" dirty="0">
                <a:solidFill>
                  <a:schemeClr val="accent3">
                    <a:lumMod val="50000"/>
                  </a:schemeClr>
                </a:solidFill>
                <a:ea typeface="Verdana" panose="020B0604030504040204" pitchFamily="34" charset="0"/>
                <a:cs typeface="Verdana" panose="020B0604030504040204" pitchFamily="34" charset="0"/>
              </a:rPr>
              <a:t>OSNOVA ZA IZRADU </a:t>
            </a:r>
            <a:r>
              <a:rPr lang="hr-HR" sz="1600" b="1" i="1" kern="0" dirty="0" smtClean="0">
                <a:solidFill>
                  <a:schemeClr val="accent3">
                    <a:lumMod val="50000"/>
                  </a:schemeClr>
                </a:solidFill>
                <a:ea typeface="Verdana" panose="020B0604030504040204" pitchFamily="34" charset="0"/>
                <a:cs typeface="Verdana" panose="020B0604030504040204" pitchFamily="34" charset="0"/>
              </a:rPr>
              <a:t>PROGRAMA RURALNOG RAZVOJA</a:t>
            </a:r>
            <a:endParaRPr lang="hr-HR" sz="1600" b="1" i="1" kern="0" dirty="0">
              <a:solidFill>
                <a:schemeClr val="accent3">
                  <a:lumMod val="50000"/>
                </a:schemeClr>
              </a:solidFill>
              <a:ea typeface="Verdana" panose="020B0604030504040204" pitchFamily="34" charset="0"/>
              <a:cs typeface="Verdana" panose="020B0604030504040204" pitchFamily="34" charset="0"/>
            </a:endParaRPr>
          </a:p>
          <a:p>
            <a:pPr lvl="0">
              <a:defRPr/>
            </a:pPr>
            <a:r>
              <a:rPr lang="hr-HR" sz="2000" b="1" i="1" kern="0" dirty="0" smtClean="0">
                <a:ea typeface="Verdana" panose="020B0604030504040204" pitchFamily="34" charset="0"/>
                <a:cs typeface="Verdana" panose="020B0604030504040204" pitchFamily="34" charset="0"/>
              </a:rPr>
              <a:t>Uredba </a:t>
            </a:r>
            <a:r>
              <a:rPr lang="hr-HR" sz="2000" b="1" i="1" kern="0" dirty="0">
                <a:ea typeface="Verdana" panose="020B0604030504040204" pitchFamily="34" charset="0"/>
                <a:cs typeface="Verdana" panose="020B0604030504040204" pitchFamily="34" charset="0"/>
              </a:rPr>
              <a:t>(EU) br. 1305/2013 Europskog parlamenta i Vijeća o potpori ruralnom razvoju iz Europskoga poljoprivrednog fonda za ruralni razvoj (</a:t>
            </a:r>
            <a:r>
              <a:rPr lang="hr-HR" sz="2000" b="1" i="1" kern="0" dirty="0">
                <a:solidFill>
                  <a:srgbClr val="FF0000"/>
                </a:solidFill>
                <a:ea typeface="Verdana" panose="020B0604030504040204" pitchFamily="34" charset="0"/>
                <a:cs typeface="Verdana" panose="020B0604030504040204" pitchFamily="34" charset="0"/>
              </a:rPr>
              <a:t>usvojena u prosincu 2013.)</a:t>
            </a:r>
            <a:endParaRPr lang="hr-HR" dirty="0">
              <a:solidFill>
                <a:srgbClr val="FF0000"/>
              </a:solidFill>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509216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zervirano mjesto sadržaja 2"/>
          <p:cNvSpPr>
            <a:spLocks noGrp="1"/>
          </p:cNvSpPr>
          <p:nvPr>
            <p:ph idx="1"/>
          </p:nvPr>
        </p:nvSpPr>
        <p:spPr>
          <a:xfrm>
            <a:off x="393892" y="962490"/>
            <a:ext cx="8496944" cy="4554742"/>
          </a:xfrm>
        </p:spPr>
        <p:txBody>
          <a:bodyPr>
            <a:normAutofit/>
          </a:bodyPr>
          <a:lstStyle/>
          <a:p>
            <a:pPr marL="68580" lvl="0" indent="0">
              <a:spcBef>
                <a:spcPct val="0"/>
              </a:spcBef>
              <a:buNone/>
              <a:defRPr/>
            </a:pPr>
            <a:r>
              <a:rPr lang="hr-HR" altLang="sr-Latn-RS" sz="1600" b="1" dirty="0" smtClean="0">
                <a:solidFill>
                  <a:srgbClr val="000000"/>
                </a:solidFill>
                <a:cs typeface="Times New Roman" pitchFamily="18" charset="0"/>
              </a:rPr>
              <a:t>Visina potpore:</a:t>
            </a:r>
            <a:endParaRPr lang="hr-HR" altLang="sr-Latn-RS" sz="1400" dirty="0">
              <a:solidFill>
                <a:srgbClr val="000000"/>
              </a:solidFill>
              <a:cs typeface="Times New Roman" pitchFamily="18" charset="0"/>
            </a:endParaRPr>
          </a:p>
          <a:p>
            <a:pPr marL="171450" lvl="0" indent="-171450" algn="just">
              <a:spcBef>
                <a:spcPct val="0"/>
              </a:spcBef>
              <a:buFont typeface="Wingdings" pitchFamily="2" charset="2"/>
              <a:buChar char="§"/>
              <a:tabLst>
                <a:tab pos="457200" algn="l"/>
              </a:tabLst>
              <a:defRPr/>
            </a:pPr>
            <a:r>
              <a:rPr lang="hr-HR" altLang="sr-Latn-RS" sz="1400" b="1" dirty="0">
                <a:solidFill>
                  <a:srgbClr val="000000"/>
                </a:solidFill>
                <a:cs typeface="Times New Roman" pitchFamily="18" charset="0"/>
              </a:rPr>
              <a:t>min. 5.000 €/</a:t>
            </a:r>
            <a:r>
              <a:rPr lang="hr-HR" altLang="sr-Latn-RS" sz="1400" b="1" dirty="0" smtClean="0">
                <a:solidFill>
                  <a:srgbClr val="000000"/>
                </a:solidFill>
                <a:cs typeface="Times New Roman" pitchFamily="18" charset="0"/>
              </a:rPr>
              <a:t>projekt - </a:t>
            </a:r>
            <a:r>
              <a:rPr lang="hr-HR" altLang="sr-Latn-RS" sz="1400" b="1" dirty="0" err="1" smtClean="0">
                <a:solidFill>
                  <a:srgbClr val="000000"/>
                </a:solidFill>
                <a:cs typeface="Times New Roman" pitchFamily="18" charset="0"/>
              </a:rPr>
              <a:t>max</a:t>
            </a:r>
            <a:r>
              <a:rPr lang="hr-HR" altLang="sr-Latn-RS" sz="1400" b="1" dirty="0">
                <a:solidFill>
                  <a:srgbClr val="000000"/>
                </a:solidFill>
                <a:cs typeface="Times New Roman" pitchFamily="18" charset="0"/>
              </a:rPr>
              <a:t>. </a:t>
            </a:r>
            <a:r>
              <a:rPr lang="hr-HR" altLang="sr-Latn-RS" sz="1400" b="1" dirty="0" smtClean="0">
                <a:solidFill>
                  <a:srgbClr val="FF0000"/>
                </a:solidFill>
                <a:cs typeface="Times New Roman" pitchFamily="18" charset="0"/>
              </a:rPr>
              <a:t>2 </a:t>
            </a:r>
            <a:r>
              <a:rPr lang="hr-HR" altLang="sr-Latn-RS" sz="1400" b="1" dirty="0">
                <a:solidFill>
                  <a:srgbClr val="FF0000"/>
                </a:solidFill>
                <a:cs typeface="Times New Roman" pitchFamily="18" charset="0"/>
              </a:rPr>
              <a:t>mil. €</a:t>
            </a:r>
            <a:r>
              <a:rPr lang="hr-HR" altLang="sr-Latn-RS" sz="1400" b="1" dirty="0">
                <a:solidFill>
                  <a:srgbClr val="000000"/>
                </a:solidFill>
                <a:cs typeface="Times New Roman" pitchFamily="18" charset="0"/>
              </a:rPr>
              <a:t>/projekt</a:t>
            </a:r>
          </a:p>
          <a:p>
            <a:pPr marL="171450" lvl="0" indent="-171450" algn="just">
              <a:spcBef>
                <a:spcPct val="0"/>
              </a:spcBef>
              <a:buFont typeface="Wingdings" pitchFamily="2" charset="2"/>
              <a:buChar char="§"/>
              <a:tabLst>
                <a:tab pos="457200" algn="l"/>
              </a:tabLst>
              <a:defRPr/>
            </a:pPr>
            <a:r>
              <a:rPr lang="hr-HR" altLang="sr-Latn-RS" sz="1400" b="1" dirty="0" smtClean="0">
                <a:solidFill>
                  <a:srgbClr val="FF0000"/>
                </a:solidFill>
                <a:cs typeface="Times New Roman" pitchFamily="18" charset="0"/>
              </a:rPr>
              <a:t>3 </a:t>
            </a:r>
            <a:r>
              <a:rPr lang="hr-HR" altLang="sr-Latn-RS" sz="1400" b="1" dirty="0">
                <a:solidFill>
                  <a:srgbClr val="FF0000"/>
                </a:solidFill>
                <a:cs typeface="Times New Roman" pitchFamily="18" charset="0"/>
              </a:rPr>
              <a:t>mil. €</a:t>
            </a:r>
            <a:r>
              <a:rPr lang="hr-HR" altLang="sr-Latn-RS" sz="1400" b="1" dirty="0" smtClean="0">
                <a:solidFill>
                  <a:srgbClr val="000000"/>
                </a:solidFill>
                <a:cs typeface="Times New Roman" pitchFamily="18" charset="0"/>
              </a:rPr>
              <a:t>/projekt</a:t>
            </a:r>
            <a:r>
              <a:rPr lang="hr-HR" altLang="sr-Latn-RS" sz="1400" dirty="0" smtClean="0">
                <a:solidFill>
                  <a:srgbClr val="000000"/>
                </a:solidFill>
                <a:cs typeface="Times New Roman" pitchFamily="18" charset="0"/>
              </a:rPr>
              <a:t> - za ulaganja u sektore:</a:t>
            </a:r>
          </a:p>
          <a:p>
            <a:pPr marL="68580" indent="0">
              <a:buNone/>
            </a:pPr>
            <a:r>
              <a:rPr lang="hr-HR" sz="1400" dirty="0" smtClean="0"/>
              <a:t>-     svinjogojstva - za </a:t>
            </a:r>
            <a:r>
              <a:rPr lang="hr-HR" sz="1400" dirty="0"/>
              <a:t>ulaganja u građenje i /ili opremanje </a:t>
            </a:r>
            <a:r>
              <a:rPr lang="hr-HR" sz="1400" dirty="0" err="1"/>
              <a:t>repro</a:t>
            </a:r>
            <a:r>
              <a:rPr lang="hr-HR" sz="1400" dirty="0"/>
              <a:t> centara</a:t>
            </a:r>
            <a:r>
              <a:rPr lang="hr-HR" sz="1400" u="sng" dirty="0"/>
              <a:t> i/ili</a:t>
            </a:r>
            <a:r>
              <a:rPr lang="hr-HR" sz="1400" dirty="0"/>
              <a:t>,</a:t>
            </a:r>
          </a:p>
          <a:p>
            <a:pPr marL="285750" indent="-285750">
              <a:buFontTx/>
              <a:buChar char="-"/>
            </a:pPr>
            <a:r>
              <a:rPr lang="hr-HR" sz="1400" dirty="0" smtClean="0"/>
              <a:t>jaja -  </a:t>
            </a:r>
            <a:r>
              <a:rPr lang="hr-HR" sz="1400" dirty="0"/>
              <a:t>za ulaganje u građenje i/ili opremanje valionica i</a:t>
            </a:r>
            <a:r>
              <a:rPr lang="hr-HR" sz="1400" u="sng" dirty="0"/>
              <a:t>/ili</a:t>
            </a:r>
            <a:r>
              <a:rPr lang="hr-HR" sz="1400" dirty="0"/>
              <a:t> </a:t>
            </a:r>
            <a:endParaRPr lang="hr-HR" sz="1400" dirty="0" smtClean="0"/>
          </a:p>
          <a:p>
            <a:pPr marL="285750" indent="-285750">
              <a:buFontTx/>
              <a:buChar char="-"/>
            </a:pPr>
            <a:r>
              <a:rPr lang="hr-HR" sz="1400" dirty="0" smtClean="0"/>
              <a:t>mlijeka </a:t>
            </a:r>
            <a:r>
              <a:rPr lang="hr-HR" sz="1400" dirty="0"/>
              <a:t>i mliječnih - proizvoda za ulaganja u građenje i/ili opremanje objekata za držanje muznih krava</a:t>
            </a:r>
            <a:r>
              <a:rPr lang="hr-HR" sz="1400" u="sng" dirty="0"/>
              <a:t> i/ili</a:t>
            </a:r>
            <a:r>
              <a:rPr lang="hr-HR" sz="1400" dirty="0"/>
              <a:t>; </a:t>
            </a:r>
            <a:endParaRPr lang="hr-HR" sz="1400" dirty="0" smtClean="0"/>
          </a:p>
          <a:p>
            <a:pPr marL="285750" indent="-285750">
              <a:buFontTx/>
              <a:buChar char="-"/>
            </a:pPr>
            <a:r>
              <a:rPr lang="hr-HR" sz="1400" dirty="0" smtClean="0"/>
              <a:t>voća </a:t>
            </a:r>
            <a:r>
              <a:rPr lang="hr-HR" sz="1400" dirty="0"/>
              <a:t>i </a:t>
            </a:r>
            <a:r>
              <a:rPr lang="hr-HR" sz="1400" dirty="0" smtClean="0"/>
              <a:t>povrća -  </a:t>
            </a:r>
            <a:r>
              <a:rPr lang="hr-HR" sz="1400" dirty="0"/>
              <a:t>za ulaganja u zatvorene/zaštićene prostore i ulaganja u podizanje novih višegodišnjih </a:t>
            </a:r>
            <a:r>
              <a:rPr lang="hr-HR" sz="1400" dirty="0" smtClean="0"/>
              <a:t>nasada</a:t>
            </a:r>
          </a:p>
          <a:p>
            <a:pPr marL="171450" lvl="0" indent="-171450" algn="just">
              <a:spcBef>
                <a:spcPct val="0"/>
              </a:spcBef>
              <a:buFont typeface="Wingdings" pitchFamily="2" charset="2"/>
              <a:buChar char="§"/>
              <a:tabLst>
                <a:tab pos="457200" algn="l"/>
              </a:tabLst>
              <a:defRPr/>
            </a:pPr>
            <a:endParaRPr lang="hr-HR" sz="1400" dirty="0" smtClean="0">
              <a:solidFill>
                <a:srgbClr val="9BBB59">
                  <a:lumMod val="50000"/>
                </a:srgbClr>
              </a:solidFill>
              <a:cs typeface="Times New Roman" pitchFamily="18" charset="0"/>
            </a:endParaRPr>
          </a:p>
          <a:p>
            <a:pPr marL="285750" lvl="0" indent="-285750" algn="just">
              <a:spcBef>
                <a:spcPct val="0"/>
              </a:spcBef>
              <a:buFont typeface="Wingdings" panose="05000000000000000000" pitchFamily="2" charset="2"/>
              <a:buChar char="Ø"/>
              <a:tabLst>
                <a:tab pos="457200" algn="l"/>
              </a:tabLst>
              <a:defRPr/>
            </a:pPr>
            <a:r>
              <a:rPr lang="hr-HR" sz="1400" dirty="0" smtClean="0">
                <a:solidFill>
                  <a:srgbClr val="9BBB59">
                    <a:lumMod val="50000"/>
                  </a:srgbClr>
                </a:solidFill>
                <a:cs typeface="Times New Roman" pitchFamily="18" charset="0"/>
              </a:rPr>
              <a:t>b</a:t>
            </a:r>
            <a:r>
              <a:rPr lang="hr-HR" sz="1400" dirty="0" smtClean="0">
                <a:cs typeface="Times New Roman" pitchFamily="18" charset="0"/>
              </a:rPr>
              <a:t>roj </a:t>
            </a:r>
            <a:r>
              <a:rPr lang="hr-HR" sz="1400" dirty="0">
                <a:cs typeface="Times New Roman" pitchFamily="18" charset="0"/>
              </a:rPr>
              <a:t>projekata odobrenih pojedinom korisniku u programskom razdoblju nije </a:t>
            </a:r>
            <a:r>
              <a:rPr lang="hr-HR" sz="1400" dirty="0" smtClean="0">
                <a:cs typeface="Times New Roman" pitchFamily="18" charset="0"/>
              </a:rPr>
              <a:t>ograničen</a:t>
            </a:r>
          </a:p>
          <a:p>
            <a:pPr marL="285750" lvl="0" indent="-285750" algn="just">
              <a:spcBef>
                <a:spcPct val="0"/>
              </a:spcBef>
              <a:buFont typeface="Wingdings" panose="05000000000000000000" pitchFamily="2" charset="2"/>
              <a:buChar char="Ø"/>
              <a:tabLst>
                <a:tab pos="457200" algn="l"/>
              </a:tabLst>
              <a:defRPr/>
            </a:pPr>
            <a:r>
              <a:rPr lang="hr-HR" sz="1400" dirty="0" smtClean="0">
                <a:cs typeface="Times New Roman" pitchFamily="18" charset="0"/>
              </a:rPr>
              <a:t>isti </a:t>
            </a:r>
            <a:r>
              <a:rPr lang="hr-HR" sz="1400" dirty="0">
                <a:cs typeface="Times New Roman" pitchFamily="18" charset="0"/>
              </a:rPr>
              <a:t>korisnik može podnijeti jedan Zahtjev za potporu unutar iste podmjere tijekom jednog natječaja. </a:t>
            </a:r>
          </a:p>
          <a:p>
            <a:pPr marL="68580" lvl="0" indent="0" algn="just" eaLnBrk="1" hangingPunct="1">
              <a:spcBef>
                <a:spcPct val="0"/>
              </a:spcBef>
              <a:buNone/>
              <a:defRPr/>
            </a:pPr>
            <a:endParaRPr lang="hr-HR" altLang="sr-Latn-RS" sz="1400" dirty="0" smtClean="0">
              <a:solidFill>
                <a:srgbClr val="000000"/>
              </a:solidFill>
              <a:cs typeface="Times New Roman" pitchFamily="18" charset="0"/>
            </a:endParaRPr>
          </a:p>
          <a:p>
            <a:pPr marL="68580" lvl="0" indent="0" algn="just" eaLnBrk="1" hangingPunct="1">
              <a:spcBef>
                <a:spcPct val="0"/>
              </a:spcBef>
              <a:buNone/>
              <a:defRPr/>
            </a:pPr>
            <a:endParaRPr lang="hr-HR" altLang="sr-Latn-RS" sz="1400" dirty="0">
              <a:solidFill>
                <a:srgbClr val="000000"/>
              </a:solidFill>
              <a:cs typeface="Times New Roman" pitchFamily="18" charset="0"/>
            </a:endParaRPr>
          </a:p>
          <a:p>
            <a:pPr marL="68580" lvl="0" indent="0" algn="just" eaLnBrk="1" hangingPunct="1">
              <a:spcBef>
                <a:spcPct val="0"/>
              </a:spcBef>
              <a:buNone/>
              <a:defRPr/>
            </a:pPr>
            <a:r>
              <a:rPr lang="hr-HR" altLang="sr-Latn-RS" sz="1400" dirty="0" smtClean="0">
                <a:solidFill>
                  <a:srgbClr val="000000"/>
                </a:solidFill>
                <a:cs typeface="Times New Roman" pitchFamily="18" charset="0"/>
              </a:rPr>
              <a:t>U </a:t>
            </a:r>
            <a:r>
              <a:rPr lang="hr-HR" altLang="sr-Latn-RS" sz="1400" dirty="0">
                <a:solidFill>
                  <a:srgbClr val="000000"/>
                </a:solidFill>
                <a:cs typeface="Times New Roman" pitchFamily="18" charset="0"/>
              </a:rPr>
              <a:t>slučaju ulaganja samo u operacije vezane uz </a:t>
            </a:r>
            <a:r>
              <a:rPr lang="hr-HR" altLang="sr-Latn-RS" sz="1400" b="1" dirty="0">
                <a:solidFill>
                  <a:prstClr val="black"/>
                </a:solidFill>
                <a:cs typeface="Times New Roman" pitchFamily="18" charset="0"/>
              </a:rPr>
              <a:t>povećanje okolišne učinkovitosti (</a:t>
            </a:r>
            <a:r>
              <a:rPr lang="hr-HR" altLang="sr-Latn-RS" sz="1400" dirty="0">
                <a:solidFill>
                  <a:prstClr val="black"/>
                </a:solidFill>
                <a:cs typeface="Times New Roman" pitchFamily="18" charset="0"/>
              </a:rPr>
              <a:t>npr. izgradnja laguna</a:t>
            </a:r>
            <a:r>
              <a:rPr lang="hr-HR" altLang="sr-Latn-RS" sz="1400" b="1" dirty="0">
                <a:solidFill>
                  <a:prstClr val="black"/>
                </a:solidFill>
                <a:cs typeface="Times New Roman" pitchFamily="18" charset="0"/>
              </a:rPr>
              <a:t>) i  korištenje obnovljivih izvora energije, </a:t>
            </a:r>
            <a:r>
              <a:rPr lang="hr-HR" altLang="sr-Latn-RS" sz="1400" dirty="0">
                <a:solidFill>
                  <a:prstClr val="black"/>
                </a:solidFill>
                <a:cs typeface="Times New Roman" pitchFamily="18" charset="0"/>
              </a:rPr>
              <a:t>maksimalna potpora je </a:t>
            </a:r>
            <a:r>
              <a:rPr lang="hr-HR" altLang="sr-Latn-RS" sz="1400" b="1" dirty="0">
                <a:solidFill>
                  <a:prstClr val="black"/>
                </a:solidFill>
                <a:cs typeface="Times New Roman" pitchFamily="18" charset="0"/>
              </a:rPr>
              <a:t>1 mil. </a:t>
            </a:r>
            <a:r>
              <a:rPr lang="hr-HR" altLang="sr-Latn-RS" sz="1400" b="1" dirty="0">
                <a:solidFill>
                  <a:srgbClr val="000000"/>
                </a:solidFill>
                <a:cs typeface="Times New Roman" pitchFamily="18" charset="0"/>
              </a:rPr>
              <a:t>€/</a:t>
            </a:r>
            <a:r>
              <a:rPr lang="hr-HR" altLang="sr-Latn-RS" sz="1400" b="1" dirty="0" smtClean="0">
                <a:solidFill>
                  <a:srgbClr val="000000"/>
                </a:solidFill>
                <a:cs typeface="Times New Roman" pitchFamily="18" charset="0"/>
              </a:rPr>
              <a:t>projekt</a:t>
            </a:r>
            <a:r>
              <a:rPr lang="hr-HR" altLang="sr-Latn-RS" sz="1400" dirty="0" smtClean="0">
                <a:solidFill>
                  <a:srgbClr val="000000"/>
                </a:solidFill>
                <a:cs typeface="Times New Roman" pitchFamily="18" charset="0"/>
              </a:rPr>
              <a:t>.</a:t>
            </a:r>
            <a:endParaRPr lang="hr-HR" altLang="sr-Latn-RS" sz="1400" dirty="0">
              <a:solidFill>
                <a:prstClr val="black"/>
              </a:solidFill>
              <a:cs typeface="Times New Roman" pitchFamily="18" charset="0"/>
            </a:endParaRPr>
          </a:p>
          <a:p>
            <a:pPr marL="0" lvl="1" indent="0" fontAlgn="auto">
              <a:spcAft>
                <a:spcPts val="0"/>
              </a:spcAft>
              <a:buClr>
                <a:srgbClr val="002060"/>
              </a:buClr>
              <a:buNone/>
              <a:defRPr/>
            </a:pPr>
            <a:endParaRPr lang="hr-HR" sz="1600" b="1" dirty="0" smtClean="0">
              <a:solidFill>
                <a:srgbClr val="9BBB59">
                  <a:lumMod val="50000"/>
                </a:srgbClr>
              </a:solidFill>
              <a:cs typeface="Times New Roman" pitchFamily="18" charset="0"/>
            </a:endParaRPr>
          </a:p>
        </p:txBody>
      </p:sp>
      <p:sp>
        <p:nvSpPr>
          <p:cNvPr id="3" name="Left Arrow 11">
            <a:hlinkClick r:id="rId3" action="ppaction://hlinksldjump"/>
          </p:cNvPr>
          <p:cNvSpPr/>
          <p:nvPr/>
        </p:nvSpPr>
        <p:spPr>
          <a:xfrm>
            <a:off x="8748464" y="6558737"/>
            <a:ext cx="220698" cy="216024"/>
          </a:xfrm>
          <a:prstGeom prst="leftArrow">
            <a:avLst/>
          </a:prstGeom>
          <a:solidFill>
            <a:schemeClr val="accent4">
              <a:lumMod val="75000"/>
            </a:schemeClr>
          </a:solidFill>
          <a:ln w="12700">
            <a:solidFill>
              <a:schemeClr val="accent5">
                <a:lumMod val="50000"/>
              </a:schemeClr>
            </a:solid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hr-HR"/>
          </a:p>
        </p:txBody>
      </p:sp>
      <p:sp>
        <p:nvSpPr>
          <p:cNvPr id="5" name="Left Arrow 11">
            <a:hlinkClick r:id="rId4" action="ppaction://hlinksldjump"/>
          </p:cNvPr>
          <p:cNvSpPr/>
          <p:nvPr/>
        </p:nvSpPr>
        <p:spPr>
          <a:xfrm>
            <a:off x="8316416" y="6558737"/>
            <a:ext cx="220698" cy="216024"/>
          </a:xfrm>
          <a:prstGeom prst="leftArrow">
            <a:avLst/>
          </a:prstGeom>
          <a:gradFill>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10800000" scaled="1"/>
          </a:gradFill>
          <a:ln w="12700">
            <a:solidFill>
              <a:schemeClr val="accent5">
                <a:lumMod val="50000"/>
              </a:schemeClr>
            </a:solid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hr-HR"/>
          </a:p>
        </p:txBody>
      </p:sp>
      <p:sp>
        <p:nvSpPr>
          <p:cNvPr id="6" name="Left Arrow 11">
            <a:hlinkClick r:id="rId5" action="ppaction://hlinksldjump"/>
          </p:cNvPr>
          <p:cNvSpPr/>
          <p:nvPr/>
        </p:nvSpPr>
        <p:spPr>
          <a:xfrm>
            <a:off x="7942609" y="6558737"/>
            <a:ext cx="220698" cy="216024"/>
          </a:xfrm>
          <a:prstGeom prst="leftArrow">
            <a:avLst/>
          </a:prstGeom>
          <a:solidFill>
            <a:schemeClr val="accent6">
              <a:lumMod val="75000"/>
            </a:schemeClr>
          </a:solidFill>
          <a:ln w="12700">
            <a:solidFill>
              <a:schemeClr val="accent6">
                <a:lumMod val="50000"/>
              </a:schemeClr>
            </a:solid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hr-HR"/>
          </a:p>
        </p:txBody>
      </p:sp>
      <p:sp>
        <p:nvSpPr>
          <p:cNvPr id="7" name="Left Arrow 11">
            <a:hlinkClick r:id="rId6" action="ppaction://hlinksldjump"/>
          </p:cNvPr>
          <p:cNvSpPr/>
          <p:nvPr/>
        </p:nvSpPr>
        <p:spPr>
          <a:xfrm>
            <a:off x="7596336" y="6558737"/>
            <a:ext cx="220698" cy="216024"/>
          </a:xfrm>
          <a:prstGeom prst="leftArrow">
            <a:avLst/>
          </a:prstGeom>
          <a:solidFill>
            <a:schemeClr val="bg1">
              <a:lumMod val="65000"/>
            </a:schemeClr>
          </a:solidFill>
          <a:ln w="12700">
            <a:solidFill>
              <a:schemeClr val="bg1">
                <a:lumMod val="50000"/>
              </a:schemeClr>
            </a:solid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350194179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04664"/>
            <a:ext cx="7384784" cy="1143000"/>
          </a:xfrm>
        </p:spPr>
        <p:txBody>
          <a:bodyPr/>
          <a:lstStyle/>
          <a:p>
            <a:pPr lvl="1" algn="l" rtl="0">
              <a:spcBef>
                <a:spcPct val="0"/>
              </a:spcBef>
            </a:pPr>
            <a:r>
              <a:rPr lang="hr-HR" sz="1600" b="1" dirty="0">
                <a:cs typeface="Times New Roman" pitchFamily="18" charset="0"/>
              </a:rPr>
              <a:t>OPĆI UVJETI (izdvojeno)</a:t>
            </a:r>
            <a:br>
              <a:rPr lang="hr-HR" sz="1600" b="1" dirty="0">
                <a:cs typeface="Times New Roman" pitchFamily="18" charset="0"/>
              </a:rPr>
            </a:br>
            <a:endParaRPr lang="hr-HR" dirty="0"/>
          </a:p>
        </p:txBody>
      </p:sp>
      <p:sp>
        <p:nvSpPr>
          <p:cNvPr id="3" name="Content Placeholder 2"/>
          <p:cNvSpPr>
            <a:spLocks noGrp="1"/>
          </p:cNvSpPr>
          <p:nvPr>
            <p:ph idx="1"/>
          </p:nvPr>
        </p:nvSpPr>
        <p:spPr>
          <a:xfrm>
            <a:off x="683568" y="1340768"/>
            <a:ext cx="7137241" cy="4491861"/>
          </a:xfrm>
        </p:spPr>
        <p:txBody>
          <a:bodyPr>
            <a:normAutofit/>
          </a:bodyPr>
          <a:lstStyle/>
          <a:p>
            <a:pPr marL="285750" lvl="1" indent="-285750" algn="just" fontAlgn="auto">
              <a:spcAft>
                <a:spcPts val="0"/>
              </a:spcAft>
              <a:buClr>
                <a:srgbClr val="002060"/>
              </a:buClr>
              <a:buFont typeface="Wingdings" panose="05000000000000000000" pitchFamily="2" charset="2"/>
              <a:buChar char="§"/>
              <a:defRPr/>
            </a:pPr>
            <a:r>
              <a:rPr lang="hr-HR" sz="1400" b="1" dirty="0">
                <a:cs typeface="Times New Roman" pitchFamily="18" charset="0"/>
              </a:rPr>
              <a:t>ulaganja se odnose na gospodarstva čija je ekonomska veličina veća od </a:t>
            </a:r>
            <a:r>
              <a:rPr lang="hr-HR" sz="1400" b="1" u="sng" dirty="0">
                <a:solidFill>
                  <a:srgbClr val="FF0000"/>
                </a:solidFill>
                <a:cs typeface="Times New Roman" pitchFamily="18" charset="0"/>
              </a:rPr>
              <a:t>6.000 eura </a:t>
            </a:r>
            <a:r>
              <a:rPr lang="hr-HR" sz="1400" b="1" dirty="0">
                <a:cs typeface="Times New Roman" pitchFamily="18" charset="0"/>
              </a:rPr>
              <a:t>u sektoru voća i povrća i cvijeća i </a:t>
            </a:r>
            <a:r>
              <a:rPr lang="hr-HR" sz="1400" b="1" u="sng" dirty="0">
                <a:solidFill>
                  <a:srgbClr val="FF0000"/>
                </a:solidFill>
                <a:cs typeface="Times New Roman" pitchFamily="18" charset="0"/>
              </a:rPr>
              <a:t>8.000 eura </a:t>
            </a:r>
            <a:r>
              <a:rPr lang="hr-HR" sz="1400" b="1" dirty="0">
                <a:cs typeface="Times New Roman" pitchFamily="18" charset="0"/>
              </a:rPr>
              <a:t>u ostalim sektorima</a:t>
            </a:r>
            <a:r>
              <a:rPr lang="hr-HR" sz="1400" b="1" dirty="0" smtClean="0">
                <a:cs typeface="Times New Roman" pitchFamily="18" charset="0"/>
              </a:rPr>
              <a:t>,</a:t>
            </a:r>
          </a:p>
          <a:p>
            <a:pPr marL="285750" lvl="1" indent="-285750" algn="just" fontAlgn="auto">
              <a:spcAft>
                <a:spcPts val="0"/>
              </a:spcAft>
              <a:buClr>
                <a:srgbClr val="002060"/>
              </a:buClr>
              <a:buFont typeface="Wingdings" panose="05000000000000000000" pitchFamily="2" charset="2"/>
              <a:buChar char="§"/>
              <a:defRPr/>
            </a:pPr>
            <a:r>
              <a:rPr lang="hr-HR" sz="1400" dirty="0" smtClean="0">
                <a:cs typeface="Times New Roman" pitchFamily="18" charset="0"/>
              </a:rPr>
              <a:t>u</a:t>
            </a:r>
            <a:r>
              <a:rPr lang="vi-VN" sz="1400" dirty="0">
                <a:cs typeface="Times New Roman" pitchFamily="18" charset="0"/>
              </a:rPr>
              <a:t>laganja </a:t>
            </a:r>
            <a:r>
              <a:rPr lang="hr-HR" sz="1400" dirty="0">
                <a:cs typeface="Times New Roman" pitchFamily="18" charset="0"/>
              </a:rPr>
              <a:t>-</a:t>
            </a:r>
            <a:r>
              <a:rPr lang="vi-VN" sz="1400" dirty="0">
                <a:cs typeface="Times New Roman" pitchFamily="18" charset="0"/>
              </a:rPr>
              <a:t> poljoprivredn</a:t>
            </a:r>
            <a:r>
              <a:rPr lang="hr-HR" sz="1400" dirty="0">
                <a:cs typeface="Times New Roman" pitchFamily="18" charset="0"/>
              </a:rPr>
              <a:t>i</a:t>
            </a:r>
            <a:r>
              <a:rPr lang="vi-VN" sz="1400" dirty="0">
                <a:cs typeface="Times New Roman" pitchFamily="18" charset="0"/>
              </a:rPr>
              <a:t> proizvod</a:t>
            </a:r>
            <a:r>
              <a:rPr lang="hr-HR" sz="1400" dirty="0">
                <a:cs typeface="Times New Roman" pitchFamily="18" charset="0"/>
              </a:rPr>
              <a:t>i</a:t>
            </a:r>
            <a:r>
              <a:rPr lang="vi-VN" sz="1400" dirty="0">
                <a:cs typeface="Times New Roman" pitchFamily="18" charset="0"/>
              </a:rPr>
              <a:t> iz Priloga I. ovoga Pravilnika osim proizvoda ribarstva</a:t>
            </a:r>
          </a:p>
          <a:p>
            <a:pPr marL="285750" lvl="1" indent="-285750" algn="just" fontAlgn="auto">
              <a:spcAft>
                <a:spcPts val="0"/>
              </a:spcAft>
              <a:buClr>
                <a:srgbClr val="002060"/>
              </a:buClr>
              <a:buFont typeface="Wingdings" panose="05000000000000000000" pitchFamily="2" charset="2"/>
              <a:buChar char="§"/>
              <a:defRPr/>
            </a:pPr>
            <a:r>
              <a:rPr lang="hr-HR" sz="1400" dirty="0">
                <a:cs typeface="Times New Roman" pitchFamily="18" charset="0"/>
              </a:rPr>
              <a:t>k</a:t>
            </a:r>
            <a:r>
              <a:rPr lang="vi-VN" sz="1400" dirty="0">
                <a:cs typeface="Times New Roman" pitchFamily="18" charset="0"/>
              </a:rPr>
              <a:t>orisnik mora imati podmirene odnosno regulirane financijske obveze prema državnom proračunu u trenutku podnošenja Zahtjeva za potporu.</a:t>
            </a:r>
          </a:p>
          <a:p>
            <a:pPr marL="285750" lvl="1" indent="-285750" algn="just" fontAlgn="auto">
              <a:spcAft>
                <a:spcPts val="0"/>
              </a:spcAft>
              <a:buClr>
                <a:srgbClr val="002060"/>
              </a:buClr>
              <a:buFont typeface="Wingdings" panose="05000000000000000000" pitchFamily="2" charset="2"/>
              <a:buChar char="§"/>
              <a:defRPr/>
            </a:pPr>
            <a:r>
              <a:rPr lang="hr-HR" sz="1400" dirty="0">
                <a:cs typeface="Times New Roman" pitchFamily="18" charset="0"/>
              </a:rPr>
              <a:t>k</a:t>
            </a:r>
            <a:r>
              <a:rPr lang="vi-VN" sz="1400" dirty="0">
                <a:cs typeface="Times New Roman" pitchFamily="18" charset="0"/>
              </a:rPr>
              <a:t>orisnici u teškoćama nisu prihvatljivi kao korisnici (stečaj, postupak predstečajne nagodbe ili likvidacije)</a:t>
            </a:r>
          </a:p>
          <a:p>
            <a:pPr marL="285750" lvl="1" indent="-285750" algn="just" fontAlgn="auto">
              <a:spcAft>
                <a:spcPts val="0"/>
              </a:spcAft>
              <a:buClr>
                <a:srgbClr val="002060"/>
              </a:buClr>
              <a:buFont typeface="Wingdings" panose="05000000000000000000" pitchFamily="2" charset="2"/>
              <a:buChar char="§"/>
              <a:defRPr/>
            </a:pPr>
            <a:r>
              <a:rPr lang="hr-HR" sz="1400" dirty="0">
                <a:cs typeface="Times New Roman" pitchFamily="18" charset="0"/>
              </a:rPr>
              <a:t>k</a:t>
            </a:r>
            <a:r>
              <a:rPr lang="vi-VN" sz="1400" dirty="0">
                <a:cs typeface="Times New Roman" pitchFamily="18" charset="0"/>
              </a:rPr>
              <a:t>orisnik na početku ulaganja, mora dokazati stručnu osposobljenost za bavljenje poljoprivrednom djelatnošću sukladno slijedećim kriterijima: </a:t>
            </a:r>
          </a:p>
          <a:p>
            <a:pPr marL="0" lvl="1" indent="0" algn="just" fontAlgn="auto">
              <a:spcAft>
                <a:spcPts val="0"/>
              </a:spcAft>
              <a:buClr>
                <a:srgbClr val="002060"/>
              </a:buClr>
              <a:buNone/>
              <a:defRPr/>
            </a:pPr>
            <a:endParaRPr lang="hr-HR" sz="1400" dirty="0" smtClean="0">
              <a:cs typeface="Times New Roman" pitchFamily="18" charset="0"/>
            </a:endParaRPr>
          </a:p>
          <a:p>
            <a:pPr marL="0" lvl="1" indent="0" algn="just" fontAlgn="auto">
              <a:spcAft>
                <a:spcPts val="0"/>
              </a:spcAft>
              <a:buClr>
                <a:srgbClr val="002060"/>
              </a:buClr>
              <a:buNone/>
              <a:defRPr/>
            </a:pPr>
            <a:r>
              <a:rPr lang="vi-VN" sz="1400" dirty="0" smtClean="0">
                <a:cs typeface="Times New Roman" pitchFamily="18" charset="0"/>
              </a:rPr>
              <a:t>a</a:t>
            </a:r>
            <a:r>
              <a:rPr lang="vi-VN" sz="1400" dirty="0">
                <a:cs typeface="Times New Roman" pitchFamily="18" charset="0"/>
              </a:rPr>
              <a:t>) za obiteljsko poljoprivredno gospodarstvo i obrt:</a:t>
            </a:r>
          </a:p>
          <a:p>
            <a:pPr marL="0" lvl="1" indent="0" algn="just" fontAlgn="auto">
              <a:spcAft>
                <a:spcPts val="0"/>
              </a:spcAft>
              <a:buClr>
                <a:srgbClr val="002060"/>
              </a:buClr>
              <a:buNone/>
              <a:defRPr/>
            </a:pPr>
            <a:r>
              <a:rPr lang="hr-HR" sz="1400" dirty="0" smtClean="0">
                <a:cs typeface="Times New Roman" pitchFamily="18" charset="0"/>
              </a:rPr>
              <a:t>- </a:t>
            </a:r>
            <a:r>
              <a:rPr lang="vi-VN" sz="1400" b="1" dirty="0">
                <a:solidFill>
                  <a:srgbClr val="FF0000"/>
                </a:solidFill>
                <a:cs typeface="Times New Roman" pitchFamily="18" charset="0"/>
              </a:rPr>
              <a:t>nositelj ili član obiteljskog poljoprivrednog gospodarstva, odnosno vlasnik obrta ili jedan od stalno zaposlenih u obrtu ima najmanje tečaj stručnog osposobljavanja iz područja poljoprivrede i veterinarstva ili je upisan u Upisnik poljoprivrednih gospodarstva  od najmanje 3 godine</a:t>
            </a:r>
            <a:r>
              <a:rPr lang="vi-VN" sz="1400" dirty="0">
                <a:cs typeface="Times New Roman" pitchFamily="18" charset="0"/>
              </a:rPr>
              <a:t>. </a:t>
            </a:r>
          </a:p>
          <a:p>
            <a:pPr marL="68580" indent="0">
              <a:buNone/>
            </a:pPr>
            <a:endParaRPr lang="hr-HR" dirty="0" smtClean="0"/>
          </a:p>
          <a:p>
            <a:pPr marL="68580" indent="0">
              <a:buNone/>
            </a:pPr>
            <a:endParaRPr lang="hr-HR" dirty="0"/>
          </a:p>
        </p:txBody>
      </p:sp>
    </p:spTree>
    <p:extLst>
      <p:ext uri="{BB962C8B-B14F-4D97-AF65-F5344CB8AC3E}">
        <p14:creationId xmlns:p14="http://schemas.microsoft.com/office/powerpoint/2010/main" val="38020902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386556" y="769640"/>
            <a:ext cx="8577932" cy="5971728"/>
          </a:xfrm>
        </p:spPr>
        <p:txBody>
          <a:bodyPr>
            <a:normAutofit/>
          </a:bodyPr>
          <a:lstStyle/>
          <a:p>
            <a:pPr marL="0" lvl="1" indent="0" algn="just" fontAlgn="auto">
              <a:spcAft>
                <a:spcPts val="0"/>
              </a:spcAft>
              <a:buClr>
                <a:srgbClr val="002060"/>
              </a:buClr>
              <a:buNone/>
              <a:defRPr/>
            </a:pPr>
            <a:r>
              <a:rPr lang="hr-HR" sz="1400" dirty="0">
                <a:cs typeface="Times New Roman" pitchFamily="18" charset="0"/>
              </a:rPr>
              <a:t> </a:t>
            </a:r>
            <a:r>
              <a:rPr lang="hr-HR" sz="1400" dirty="0" smtClean="0">
                <a:cs typeface="Times New Roman" pitchFamily="18" charset="0"/>
              </a:rPr>
              <a:t>    </a:t>
            </a:r>
            <a:r>
              <a:rPr lang="vi-VN" sz="1400" dirty="0" smtClean="0">
                <a:cs typeface="Times New Roman" pitchFamily="18" charset="0"/>
              </a:rPr>
              <a:t>b</a:t>
            </a:r>
            <a:r>
              <a:rPr lang="vi-VN" sz="1400" dirty="0">
                <a:cs typeface="Times New Roman" pitchFamily="18" charset="0"/>
              </a:rPr>
              <a:t>) za pravne osobe:</a:t>
            </a:r>
          </a:p>
          <a:p>
            <a:pPr marL="552450" lvl="1" indent="-285750" algn="just" fontAlgn="auto">
              <a:lnSpc>
                <a:spcPts val="1680"/>
              </a:lnSpc>
              <a:spcBef>
                <a:spcPts val="0"/>
              </a:spcBef>
              <a:spcAft>
                <a:spcPts val="0"/>
              </a:spcAft>
              <a:buClr>
                <a:srgbClr val="002060"/>
              </a:buClr>
              <a:buFontTx/>
              <a:buChar char="-"/>
              <a:defRPr/>
            </a:pPr>
            <a:r>
              <a:rPr lang="vi-VN" sz="1400" dirty="0">
                <a:solidFill>
                  <a:srgbClr val="FF0000"/>
                </a:solidFill>
                <a:cs typeface="Times New Roman" pitchFamily="18" charset="0"/>
              </a:rPr>
              <a:t>najmanje jedan stalno zaposleni, ima </a:t>
            </a:r>
            <a:r>
              <a:rPr lang="vi-VN" sz="1400" dirty="0" smtClean="0">
                <a:solidFill>
                  <a:srgbClr val="FF0000"/>
                </a:solidFill>
                <a:cs typeface="Times New Roman" pitchFamily="18" charset="0"/>
              </a:rPr>
              <a:t>najmanje</a:t>
            </a:r>
            <a:r>
              <a:rPr lang="hr-HR" sz="1400" dirty="0" smtClean="0">
                <a:solidFill>
                  <a:srgbClr val="FF0000"/>
                </a:solidFill>
                <a:cs typeface="Times New Roman" pitchFamily="18" charset="0"/>
              </a:rPr>
              <a:t> </a:t>
            </a:r>
            <a:r>
              <a:rPr lang="vi-VN" sz="1400" dirty="0" smtClean="0">
                <a:solidFill>
                  <a:srgbClr val="FF0000"/>
                </a:solidFill>
                <a:cs typeface="Times New Roman" pitchFamily="18" charset="0"/>
              </a:rPr>
              <a:t>završenu </a:t>
            </a:r>
            <a:r>
              <a:rPr lang="vi-VN" sz="1400" dirty="0">
                <a:solidFill>
                  <a:srgbClr val="FF0000"/>
                </a:solidFill>
                <a:cs typeface="Times New Roman" pitchFamily="18" charset="0"/>
              </a:rPr>
              <a:t>strukovnu  školu ili tečaj stručnog </a:t>
            </a:r>
            <a:r>
              <a:rPr lang="vi-VN" sz="1400" dirty="0" smtClean="0">
                <a:solidFill>
                  <a:srgbClr val="FF0000"/>
                </a:solidFill>
                <a:cs typeface="Times New Roman" pitchFamily="18" charset="0"/>
              </a:rPr>
              <a:t>osposobljavanja  </a:t>
            </a:r>
            <a:r>
              <a:rPr lang="vi-VN" sz="1400" dirty="0">
                <a:solidFill>
                  <a:srgbClr val="FF0000"/>
                </a:solidFill>
                <a:cs typeface="Times New Roman" pitchFamily="18" charset="0"/>
              </a:rPr>
              <a:t>iz područja poljoprivrede i veterinarstva ili je upisan u Upisnik </a:t>
            </a:r>
            <a:r>
              <a:rPr lang="hr-HR" sz="1400" dirty="0" smtClean="0">
                <a:solidFill>
                  <a:srgbClr val="FF0000"/>
                </a:solidFill>
                <a:cs typeface="Times New Roman" pitchFamily="18" charset="0"/>
              </a:rPr>
              <a:t>p</a:t>
            </a:r>
            <a:r>
              <a:rPr lang="vi-VN" sz="1400" dirty="0" smtClean="0">
                <a:solidFill>
                  <a:srgbClr val="FF0000"/>
                </a:solidFill>
                <a:cs typeface="Times New Roman" pitchFamily="18" charset="0"/>
              </a:rPr>
              <a:t>oljoprivrednih</a:t>
            </a:r>
            <a:r>
              <a:rPr lang="hr-HR" sz="1400" dirty="0" smtClean="0">
                <a:solidFill>
                  <a:srgbClr val="FF0000"/>
                </a:solidFill>
                <a:cs typeface="Times New Roman" pitchFamily="18" charset="0"/>
              </a:rPr>
              <a:t> </a:t>
            </a:r>
            <a:r>
              <a:rPr lang="vi-VN" sz="1400" dirty="0" smtClean="0">
                <a:solidFill>
                  <a:srgbClr val="FF0000"/>
                </a:solidFill>
                <a:cs typeface="Times New Roman" pitchFamily="18" charset="0"/>
              </a:rPr>
              <a:t>gospodarstva  </a:t>
            </a:r>
            <a:r>
              <a:rPr lang="vi-VN" sz="1400" dirty="0">
                <a:solidFill>
                  <a:srgbClr val="FF0000"/>
                </a:solidFill>
                <a:cs typeface="Times New Roman" pitchFamily="18" charset="0"/>
              </a:rPr>
              <a:t>od najmanje 3 </a:t>
            </a:r>
            <a:r>
              <a:rPr lang="vi-VN" sz="1400" dirty="0" smtClean="0">
                <a:solidFill>
                  <a:srgbClr val="FF0000"/>
                </a:solidFill>
                <a:cs typeface="Times New Roman" pitchFamily="18" charset="0"/>
              </a:rPr>
              <a:t>godine</a:t>
            </a:r>
            <a:endParaRPr lang="hr-HR" sz="1400" dirty="0" smtClean="0">
              <a:solidFill>
                <a:srgbClr val="FF0000"/>
              </a:solidFill>
              <a:cs typeface="Times New Roman" pitchFamily="18" charset="0"/>
            </a:endParaRPr>
          </a:p>
          <a:p>
            <a:pPr marL="266700" lvl="1" indent="0" algn="just" fontAlgn="auto">
              <a:spcAft>
                <a:spcPts val="0"/>
              </a:spcAft>
              <a:buClr>
                <a:srgbClr val="002060"/>
              </a:buClr>
              <a:buNone/>
              <a:defRPr/>
            </a:pPr>
            <a:r>
              <a:rPr lang="vi-VN" sz="1400" dirty="0" smtClean="0">
                <a:cs typeface="Times New Roman" pitchFamily="18" charset="0"/>
              </a:rPr>
              <a:t>c</a:t>
            </a:r>
            <a:r>
              <a:rPr lang="vi-VN" sz="1400" dirty="0">
                <a:cs typeface="Times New Roman" pitchFamily="18" charset="0"/>
              </a:rPr>
              <a:t>) mladi poljoprivrednik: </a:t>
            </a:r>
          </a:p>
          <a:p>
            <a:pPr marL="552450" lvl="1" indent="-285750" algn="just" fontAlgn="auto">
              <a:spcAft>
                <a:spcPts val="0"/>
              </a:spcAft>
              <a:buClr>
                <a:srgbClr val="002060"/>
              </a:buClr>
              <a:buFontTx/>
              <a:buChar char="-"/>
              <a:defRPr/>
            </a:pPr>
            <a:r>
              <a:rPr lang="vi-VN" sz="1400" dirty="0">
                <a:solidFill>
                  <a:srgbClr val="FF0000"/>
                </a:solidFill>
                <a:cs typeface="Times New Roman" pitchFamily="18" charset="0"/>
              </a:rPr>
              <a:t>završenu najmanje strukovnu školu iz područja poljoprivrede, veterinarstva te prehrambene tehnologije ili završen tečaj stručnog osposobljavanja iz području poljoprivrede,  veterinarstva te prehrambene tehnologije ili ima radno iskustvo iz tih područja u trajanju od najmanje 3 </a:t>
            </a:r>
            <a:r>
              <a:rPr lang="vi-VN" sz="1400" dirty="0" smtClean="0">
                <a:solidFill>
                  <a:srgbClr val="FF0000"/>
                </a:solidFill>
                <a:cs typeface="Times New Roman" pitchFamily="18" charset="0"/>
              </a:rPr>
              <a:t>godine</a:t>
            </a:r>
            <a:endParaRPr lang="hr-HR" sz="1400" dirty="0" smtClean="0">
              <a:solidFill>
                <a:srgbClr val="FF0000"/>
              </a:solidFill>
              <a:cs typeface="Times New Roman" pitchFamily="18" charset="0"/>
            </a:endParaRPr>
          </a:p>
          <a:p>
            <a:pPr marL="552450" lvl="1" indent="-285750" algn="just" fontAlgn="auto">
              <a:spcAft>
                <a:spcPts val="0"/>
              </a:spcAft>
              <a:buClr>
                <a:srgbClr val="002060"/>
              </a:buClr>
              <a:buFontTx/>
              <a:buChar char="-"/>
              <a:defRPr/>
            </a:pPr>
            <a:endParaRPr lang="hr-HR" sz="1600" dirty="0" smtClean="0">
              <a:cs typeface="Times New Roman" pitchFamily="18" charset="0"/>
            </a:endParaRPr>
          </a:p>
          <a:p>
            <a:pPr marL="0" lvl="1" indent="0" algn="just" fontAlgn="auto">
              <a:spcAft>
                <a:spcPts val="0"/>
              </a:spcAft>
              <a:buClr>
                <a:srgbClr val="002060"/>
              </a:buClr>
              <a:buNone/>
              <a:defRPr/>
            </a:pPr>
            <a:r>
              <a:rPr lang="hr-HR" sz="1600" b="1" dirty="0">
                <a:cs typeface="Times New Roman" pitchFamily="18" charset="0"/>
              </a:rPr>
              <a:t>POSEBNI UVJETI (izdvojeno)</a:t>
            </a:r>
          </a:p>
          <a:p>
            <a:pPr marL="285750" indent="-285750" algn="just">
              <a:buFont typeface="Wingdings" panose="05000000000000000000" pitchFamily="2" charset="2"/>
              <a:buChar char="§"/>
            </a:pPr>
            <a:r>
              <a:rPr lang="hr-HR" sz="1400" dirty="0" smtClean="0"/>
              <a:t>OIE - proizvedena </a:t>
            </a:r>
            <a:r>
              <a:rPr lang="hr-HR" sz="1400" dirty="0"/>
              <a:t>električna i toplinska energija </a:t>
            </a:r>
            <a:r>
              <a:rPr lang="hr-HR" sz="1400" dirty="0" smtClean="0"/>
              <a:t>- podmirenje </a:t>
            </a:r>
            <a:r>
              <a:rPr lang="hr-HR" sz="1400" dirty="0"/>
              <a:t>potrošnje električne i toplinske energije tog </a:t>
            </a:r>
            <a:r>
              <a:rPr lang="hr-HR" sz="1400" dirty="0" smtClean="0"/>
              <a:t>gospodarstva</a:t>
            </a:r>
            <a:r>
              <a:rPr lang="hr-HR" sz="1400" dirty="0"/>
              <a:t> </a:t>
            </a:r>
            <a:r>
              <a:rPr lang="hr-HR" sz="1400" dirty="0" smtClean="0"/>
              <a:t>(dopušta se prodaja viškova u okviru vlastite godišnje proizvodnje)</a:t>
            </a:r>
            <a:endParaRPr lang="hr-HR" sz="1400" dirty="0"/>
          </a:p>
          <a:p>
            <a:pPr marL="552450" indent="-285750" algn="just">
              <a:buFontTx/>
              <a:buChar char="-"/>
            </a:pPr>
            <a:r>
              <a:rPr lang="hr-HR" sz="1400" dirty="0" smtClean="0"/>
              <a:t>postrojenja </a:t>
            </a:r>
            <a:r>
              <a:rPr lang="hr-HR" sz="1400" dirty="0"/>
              <a:t>za proizvodnju toplinske i električne energije koje koristi obnovljive izvore energije na poljoprivrednom gospodarstvu </a:t>
            </a:r>
            <a:endParaRPr lang="hr-HR" sz="1400" dirty="0" smtClean="0"/>
          </a:p>
          <a:p>
            <a:pPr marL="266700" algn="just"/>
            <a:r>
              <a:rPr lang="hr-HR" sz="1400" dirty="0" smtClean="0"/>
              <a:t>a</a:t>
            </a:r>
            <a:r>
              <a:rPr lang="hr-HR" sz="1400" dirty="0"/>
              <a:t>) i</a:t>
            </a:r>
            <a:r>
              <a:rPr lang="hr-HR" sz="1400" dirty="0" smtClean="0"/>
              <a:t>nstalirana snaga - manja </a:t>
            </a:r>
            <a:r>
              <a:rPr lang="hr-HR" sz="1400" dirty="0"/>
              <a:t>ili </a:t>
            </a:r>
            <a:r>
              <a:rPr lang="hr-HR" sz="1400" dirty="0" smtClean="0"/>
              <a:t>jednaka </a:t>
            </a:r>
            <a:r>
              <a:rPr lang="hr-HR" sz="1400" dirty="0"/>
              <a:t>priključnoj snazi poljoprivrednog gospodarstva te</a:t>
            </a:r>
          </a:p>
          <a:p>
            <a:pPr marL="266700" algn="just"/>
            <a:r>
              <a:rPr lang="hr-HR" sz="1400" dirty="0"/>
              <a:t>b) planirana godišnja proizvodnja toplinske i električne energije postrojenja </a:t>
            </a:r>
            <a:r>
              <a:rPr lang="hr-HR" sz="1400" dirty="0" smtClean="0"/>
              <a:t>- manja </a:t>
            </a:r>
            <a:r>
              <a:rPr lang="hr-HR" sz="1400" dirty="0"/>
              <a:t>ili jednaka godišnjoj potrošnji poljoprivrednog gospodarstva.</a:t>
            </a:r>
          </a:p>
          <a:p>
            <a:pPr marL="285750" indent="-285750" algn="just">
              <a:buFont typeface="Wingdings" panose="05000000000000000000" pitchFamily="2" charset="2"/>
              <a:buChar char="§"/>
            </a:pPr>
            <a:r>
              <a:rPr lang="hr-HR" sz="1400" dirty="0" smtClean="0"/>
              <a:t>Integrirani projekt - projekt </a:t>
            </a:r>
            <a:r>
              <a:rPr lang="hr-HR" sz="1400" dirty="0"/>
              <a:t>koji objedinjuje Operacije iz Podmjere 4.1. i Podmjere 4.2. </a:t>
            </a:r>
            <a:endParaRPr lang="hr-HR" sz="1400" dirty="0" smtClean="0"/>
          </a:p>
          <a:p>
            <a:pPr marL="266700" algn="just"/>
            <a:r>
              <a:rPr lang="hr-HR" sz="1400" dirty="0" smtClean="0"/>
              <a:t>a</a:t>
            </a:r>
            <a:r>
              <a:rPr lang="hr-HR" sz="1400" dirty="0"/>
              <a:t>) korisnik koji prijavljuje integrirani projekt mora zadovoljiti propisane uvjete odabranih </a:t>
            </a:r>
            <a:r>
              <a:rPr lang="hr-HR" sz="1400" dirty="0" smtClean="0"/>
              <a:t>operacija/podmjera </a:t>
            </a:r>
            <a:endParaRPr lang="hr-HR" sz="1400" dirty="0"/>
          </a:p>
          <a:p>
            <a:pPr marL="266700" algn="just"/>
            <a:r>
              <a:rPr lang="hr-HR" sz="1400" dirty="0"/>
              <a:t>b) minimalan postotak iznosa prihvatljivog ulaganja bez općih troškova Podmjere 4.1</a:t>
            </a:r>
            <a:r>
              <a:rPr lang="hr-HR" sz="1400" dirty="0" smtClean="0"/>
              <a:t>. &gt;  51 </a:t>
            </a:r>
            <a:r>
              <a:rPr lang="hr-HR" sz="1400" dirty="0"/>
              <a:t>posto, odnosno minimalan postotak  iznosa prihvatljivog ulaganja  bez općih troškova Podmjere 4.2. </a:t>
            </a:r>
            <a:r>
              <a:rPr lang="hr-HR" sz="1400" dirty="0" smtClean="0"/>
              <a:t>&gt; 10 </a:t>
            </a:r>
            <a:r>
              <a:rPr lang="hr-HR" sz="1400" dirty="0"/>
              <a:t>posto u ukupnom iznosu prihvatljivih ulaganja bez općih troškova</a:t>
            </a:r>
            <a:r>
              <a:rPr lang="hr-HR" sz="1400" dirty="0" smtClean="0"/>
              <a:t>.</a:t>
            </a:r>
          </a:p>
          <a:p>
            <a:endParaRPr lang="hr-HR" sz="1400" dirty="0"/>
          </a:p>
          <a:p>
            <a:endParaRPr lang="hr-HR" sz="1400" dirty="0"/>
          </a:p>
          <a:p>
            <a:endParaRPr lang="hr-HR" sz="1400" dirty="0">
              <a:cs typeface="Times New Roman" pitchFamily="18" charset="0"/>
            </a:endParaRPr>
          </a:p>
          <a:p>
            <a:endParaRPr lang="en-US" sz="1400" dirty="0"/>
          </a:p>
        </p:txBody>
      </p:sp>
      <p:sp>
        <p:nvSpPr>
          <p:cNvPr id="4" name="Left Arrow 11">
            <a:hlinkClick r:id="rId2" action="ppaction://hlinksldjump"/>
          </p:cNvPr>
          <p:cNvSpPr/>
          <p:nvPr/>
        </p:nvSpPr>
        <p:spPr>
          <a:xfrm>
            <a:off x="8748464" y="6450725"/>
            <a:ext cx="220698" cy="216024"/>
          </a:xfrm>
          <a:prstGeom prst="leftArrow">
            <a:avLst/>
          </a:prstGeom>
          <a:solidFill>
            <a:schemeClr val="accent4">
              <a:lumMod val="75000"/>
            </a:schemeClr>
          </a:solidFill>
          <a:ln w="12700">
            <a:solidFill>
              <a:schemeClr val="accent5">
                <a:lumMod val="50000"/>
              </a:schemeClr>
            </a:solid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hr-HR"/>
          </a:p>
        </p:txBody>
      </p:sp>
      <p:sp>
        <p:nvSpPr>
          <p:cNvPr id="5" name="Left Arrow 11">
            <a:hlinkClick r:id="rId3" action="ppaction://hlinksldjump"/>
          </p:cNvPr>
          <p:cNvSpPr/>
          <p:nvPr/>
        </p:nvSpPr>
        <p:spPr>
          <a:xfrm>
            <a:off x="8316416" y="6450725"/>
            <a:ext cx="220698" cy="216024"/>
          </a:xfrm>
          <a:prstGeom prst="leftArrow">
            <a:avLst/>
          </a:prstGeom>
          <a:gradFill>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10800000" scaled="1"/>
          </a:gradFill>
          <a:ln w="12700">
            <a:solidFill>
              <a:schemeClr val="accent5">
                <a:lumMod val="50000"/>
              </a:schemeClr>
            </a:solid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hr-HR"/>
          </a:p>
        </p:txBody>
      </p:sp>
      <p:sp>
        <p:nvSpPr>
          <p:cNvPr id="6" name="Left Arrow 11">
            <a:hlinkClick r:id="rId4" action="ppaction://hlinksldjump"/>
          </p:cNvPr>
          <p:cNvSpPr/>
          <p:nvPr/>
        </p:nvSpPr>
        <p:spPr>
          <a:xfrm>
            <a:off x="7942609" y="6450725"/>
            <a:ext cx="220698" cy="216024"/>
          </a:xfrm>
          <a:prstGeom prst="leftArrow">
            <a:avLst/>
          </a:prstGeom>
          <a:solidFill>
            <a:schemeClr val="accent6">
              <a:lumMod val="75000"/>
            </a:schemeClr>
          </a:solidFill>
          <a:ln w="12700">
            <a:solidFill>
              <a:schemeClr val="accent6">
                <a:lumMod val="50000"/>
              </a:schemeClr>
            </a:solid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hr-HR"/>
          </a:p>
        </p:txBody>
      </p:sp>
      <p:sp>
        <p:nvSpPr>
          <p:cNvPr id="7" name="Left Arrow 11">
            <a:hlinkClick r:id="rId5" action="ppaction://hlinksldjump"/>
          </p:cNvPr>
          <p:cNvSpPr/>
          <p:nvPr/>
        </p:nvSpPr>
        <p:spPr>
          <a:xfrm>
            <a:off x="7596336" y="6450725"/>
            <a:ext cx="220698" cy="216024"/>
          </a:xfrm>
          <a:prstGeom prst="leftArrow">
            <a:avLst/>
          </a:prstGeom>
          <a:solidFill>
            <a:schemeClr val="bg1">
              <a:lumMod val="65000"/>
            </a:schemeClr>
          </a:solidFill>
          <a:ln w="12700">
            <a:solidFill>
              <a:schemeClr val="bg1">
                <a:lumMod val="50000"/>
              </a:schemeClr>
            </a:solid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2916385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67544" y="908720"/>
            <a:ext cx="8085584" cy="4824536"/>
          </a:xfrm>
        </p:spPr>
        <p:txBody>
          <a:bodyPr>
            <a:normAutofit/>
          </a:bodyPr>
          <a:lstStyle/>
          <a:p>
            <a:pPr marL="0" indent="0" algn="just">
              <a:buNone/>
            </a:pPr>
            <a:r>
              <a:rPr lang="hr-HR" sz="1400" dirty="0" smtClean="0"/>
              <a:t>Zajednički projekt - ulaganja </a:t>
            </a:r>
            <a:r>
              <a:rPr lang="hr-HR" sz="1400" dirty="0"/>
              <a:t>provedena od strane 2 ili više korisnika u </a:t>
            </a:r>
            <a:r>
              <a:rPr lang="hr-HR" sz="1400" dirty="0" err="1"/>
              <a:t>podmjeri</a:t>
            </a:r>
            <a:r>
              <a:rPr lang="hr-HR" sz="1400" dirty="0"/>
              <a:t> 4.1. </a:t>
            </a:r>
            <a:endParaRPr lang="hr-HR" sz="1400" dirty="0" smtClean="0"/>
          </a:p>
          <a:p>
            <a:pPr marL="68580" indent="0" algn="just">
              <a:buNone/>
            </a:pPr>
            <a:r>
              <a:rPr lang="hr-HR" sz="1400" b="1" dirty="0" smtClean="0">
                <a:solidFill>
                  <a:srgbClr val="FF0000"/>
                </a:solidFill>
              </a:rPr>
              <a:t>Predmet </a:t>
            </a:r>
            <a:r>
              <a:rPr lang="hr-HR" sz="1400" b="1" dirty="0">
                <a:solidFill>
                  <a:srgbClr val="FF0000"/>
                </a:solidFill>
              </a:rPr>
              <a:t>ulaganje koriste svi korisnici zajedničkog projekta </a:t>
            </a:r>
            <a:r>
              <a:rPr lang="hr-HR" sz="1400" dirty="0" smtClean="0"/>
              <a:t>te korisnici koji sklapaju </a:t>
            </a:r>
          </a:p>
          <a:p>
            <a:pPr marL="68580" indent="0" algn="just">
              <a:buNone/>
            </a:pPr>
            <a:r>
              <a:rPr lang="hr-HR" sz="1400" dirty="0" smtClean="0"/>
              <a:t>Ugovor </a:t>
            </a:r>
            <a:r>
              <a:rPr lang="hr-HR" sz="1400" dirty="0"/>
              <a:t>o poslovnoj suradnji kojim definiraju jednog </a:t>
            </a:r>
            <a:r>
              <a:rPr lang="hr-HR" sz="1400" dirty="0" smtClean="0"/>
              <a:t>korisnika koji </a:t>
            </a:r>
            <a:r>
              <a:rPr lang="hr-HR" sz="1400" dirty="0"/>
              <a:t>će biti podnositelj </a:t>
            </a:r>
            <a:endParaRPr lang="hr-HR" sz="1400" dirty="0" smtClean="0"/>
          </a:p>
          <a:p>
            <a:pPr marL="68580" indent="0" algn="just">
              <a:buNone/>
            </a:pPr>
            <a:r>
              <a:rPr lang="hr-HR" sz="1400" dirty="0" smtClean="0"/>
              <a:t>Zahtjeva </a:t>
            </a:r>
            <a:r>
              <a:rPr lang="hr-HR" sz="1400" dirty="0"/>
              <a:t>za potporu u ime </a:t>
            </a:r>
            <a:r>
              <a:rPr lang="hr-HR" sz="1400" dirty="0" smtClean="0"/>
              <a:t>njih</a:t>
            </a:r>
          </a:p>
          <a:p>
            <a:pPr marL="266700" algn="just"/>
            <a:endParaRPr lang="hr-HR" sz="1400" dirty="0"/>
          </a:p>
          <a:p>
            <a:pPr marL="0" indent="0" algn="just">
              <a:buNone/>
            </a:pPr>
            <a:r>
              <a:rPr lang="hr-HR" sz="1400" b="1" dirty="0">
                <a:ea typeface="Calibri"/>
              </a:rPr>
              <a:t>P</a:t>
            </a:r>
            <a:r>
              <a:rPr lang="hr-HR" sz="1400" b="1" dirty="0" smtClean="0">
                <a:ea typeface="Calibri"/>
              </a:rPr>
              <a:t>oslovni </a:t>
            </a:r>
            <a:r>
              <a:rPr lang="hr-HR" sz="1400" b="1" dirty="0">
                <a:ea typeface="Calibri"/>
              </a:rPr>
              <a:t>plan </a:t>
            </a:r>
            <a:r>
              <a:rPr lang="hr-HR" sz="1400" dirty="0" smtClean="0">
                <a:ea typeface="Calibri"/>
              </a:rPr>
              <a:t>-  obvezan za sve integrirane i zajedničke projekte, kao i za sve projekte čija je vrijednost ukupno </a:t>
            </a:r>
            <a:r>
              <a:rPr lang="hr-HR" sz="1400" dirty="0">
                <a:ea typeface="Calibri"/>
              </a:rPr>
              <a:t>prihvatljivih troškova  </a:t>
            </a:r>
            <a:r>
              <a:rPr lang="hr-HR" sz="1400" b="1" dirty="0" smtClean="0">
                <a:solidFill>
                  <a:srgbClr val="FF0000"/>
                </a:solidFill>
                <a:ea typeface="Calibri"/>
              </a:rPr>
              <a:t>veća od (preko</a:t>
            </a:r>
            <a:r>
              <a:rPr lang="hr-HR" sz="1400" b="1" dirty="0" smtClean="0">
                <a:ea typeface="Calibri"/>
              </a:rPr>
              <a:t>) </a:t>
            </a:r>
            <a:r>
              <a:rPr lang="hr-HR" sz="1400" b="1" dirty="0" smtClean="0">
                <a:solidFill>
                  <a:srgbClr val="FF0000"/>
                </a:solidFill>
                <a:ea typeface="Calibri"/>
              </a:rPr>
              <a:t>200.000,00 kuna </a:t>
            </a:r>
            <a:r>
              <a:rPr lang="hr-HR" sz="1400" dirty="0">
                <a:ea typeface="Calibri"/>
              </a:rPr>
              <a:t>u kunskoj protuvrijednosti </a:t>
            </a:r>
          </a:p>
          <a:p>
            <a:pPr algn="just"/>
            <a:endParaRPr lang="hr-HR" sz="1400" dirty="0" smtClean="0"/>
          </a:p>
          <a:p>
            <a:pPr marL="0" indent="0" algn="just">
              <a:buNone/>
            </a:pPr>
            <a:r>
              <a:rPr lang="hr-HR" sz="1400" u="sng" dirty="0" smtClean="0"/>
              <a:t>opći troškovi -</a:t>
            </a:r>
            <a:r>
              <a:rPr lang="hr-HR" sz="1400" dirty="0" smtClean="0"/>
              <a:t>  do 10</a:t>
            </a:r>
            <a:r>
              <a:rPr lang="hr-HR" sz="1400" dirty="0"/>
              <a:t>% vrijednosti ukupno prihvatljivih troškova projekta (</a:t>
            </a:r>
            <a:r>
              <a:rPr lang="hr-HR" sz="1400" dirty="0" err="1" smtClean="0"/>
              <a:t>max</a:t>
            </a:r>
            <a:r>
              <a:rPr lang="hr-HR" sz="1400" dirty="0" smtClean="0"/>
              <a:t>. 5% ukoliko je u projekt uključena kupnja zemljišta i/ili objekata)</a:t>
            </a:r>
          </a:p>
          <a:p>
            <a:pPr marL="0" indent="0" algn="just">
              <a:buNone/>
            </a:pPr>
            <a:r>
              <a:rPr lang="hr-HR" sz="1400" dirty="0" smtClean="0"/>
              <a:t>troškovi </a:t>
            </a:r>
            <a:r>
              <a:rPr lang="hr-HR" sz="1400" dirty="0"/>
              <a:t>kupnje zemljišta </a:t>
            </a:r>
            <a:r>
              <a:rPr lang="hr-HR" sz="1400" dirty="0" smtClean="0"/>
              <a:t>i/ili objekata – </a:t>
            </a:r>
            <a:r>
              <a:rPr lang="hr-HR" sz="1400" dirty="0"/>
              <a:t>do 10</a:t>
            </a:r>
            <a:r>
              <a:rPr lang="hr-HR" sz="1400" dirty="0" smtClean="0"/>
              <a:t>% vrijednosti </a:t>
            </a:r>
            <a:r>
              <a:rPr lang="hr-HR" sz="1400" dirty="0"/>
              <a:t>ukupno prihvatljivih troškova projekta</a:t>
            </a:r>
          </a:p>
          <a:p>
            <a:pPr marL="68580" indent="0" algn="just">
              <a:buNone/>
            </a:pPr>
            <a:r>
              <a:rPr lang="hr-HR" sz="1400" b="1" u="sng" dirty="0" smtClean="0"/>
              <a:t>UKUPNO: </a:t>
            </a:r>
            <a:r>
              <a:rPr lang="hr-HR" sz="1400" b="1" u="sng" dirty="0" err="1" smtClean="0"/>
              <a:t>max</a:t>
            </a:r>
            <a:r>
              <a:rPr lang="hr-HR" sz="1400" b="1" u="sng" dirty="0"/>
              <a:t> 15</a:t>
            </a:r>
            <a:r>
              <a:rPr lang="hr-HR" sz="1400" b="1" u="sng" dirty="0" smtClean="0"/>
              <a:t>% vrijednosti </a:t>
            </a:r>
            <a:r>
              <a:rPr lang="hr-HR" sz="1400" b="1" u="sng" dirty="0"/>
              <a:t>ukupno prihvatljivih troškova projekta</a:t>
            </a:r>
            <a:endParaRPr lang="hr-HR" sz="1400" b="1" u="sng" dirty="0" smtClean="0"/>
          </a:p>
          <a:p>
            <a:pPr algn="just"/>
            <a:endParaRPr lang="hr-HR" sz="1400" u="sng" dirty="0" smtClean="0"/>
          </a:p>
          <a:p>
            <a:pPr marL="68580" indent="0" algn="just">
              <a:buNone/>
            </a:pPr>
            <a:r>
              <a:rPr lang="hr-HR" sz="1400" u="sng" dirty="0" smtClean="0"/>
              <a:t>Po </a:t>
            </a:r>
            <a:r>
              <a:rPr lang="hr-HR" sz="1400" u="sng" dirty="0"/>
              <a:t>završetku projekta, korisnik je dužan najmanje narednih 5 godina baviti se poljoprivrednom proizvodnjom za koju je ostvario potporu.</a:t>
            </a:r>
            <a:endParaRPr lang="hr-HR" sz="1400" dirty="0"/>
          </a:p>
          <a:p>
            <a:pPr marL="0" lvl="1" fontAlgn="auto">
              <a:spcAft>
                <a:spcPts val="0"/>
              </a:spcAft>
              <a:buClr>
                <a:srgbClr val="002060"/>
              </a:buClr>
              <a:defRPr/>
            </a:pPr>
            <a:endParaRPr lang="hr-HR" sz="1400" dirty="0">
              <a:cs typeface="Times New Roman" pitchFamily="18" charset="0"/>
            </a:endParaRPr>
          </a:p>
          <a:p>
            <a:endParaRPr lang="en-US" sz="1400" dirty="0"/>
          </a:p>
          <a:p>
            <a:endParaRPr lang="en-US" dirty="0"/>
          </a:p>
        </p:txBody>
      </p:sp>
    </p:spTree>
    <p:extLst>
      <p:ext uri="{BB962C8B-B14F-4D97-AF65-F5344CB8AC3E}">
        <p14:creationId xmlns:p14="http://schemas.microsoft.com/office/powerpoint/2010/main" val="16529780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395536" y="908720"/>
            <a:ext cx="8280920" cy="5112568"/>
          </a:xfrm>
        </p:spPr>
        <p:txBody>
          <a:bodyPr>
            <a:normAutofit fontScale="47500" lnSpcReduction="20000"/>
          </a:bodyPr>
          <a:lstStyle/>
          <a:p>
            <a:pPr marL="68580" indent="0">
              <a:buNone/>
            </a:pPr>
            <a:r>
              <a:rPr lang="hr-HR" sz="2900" b="1" dirty="0" smtClean="0"/>
              <a:t> </a:t>
            </a:r>
            <a:r>
              <a:rPr lang="hr-HR" sz="3800" b="1" dirty="0">
                <a:solidFill>
                  <a:schemeClr val="bg2">
                    <a:lumMod val="50000"/>
                  </a:schemeClr>
                </a:solidFill>
              </a:rPr>
              <a:t>Prihvatljivi materijalni troškovi za sufinanciranje u </a:t>
            </a:r>
            <a:r>
              <a:rPr lang="hr-HR" sz="3800" b="1" u="sng" dirty="0">
                <a:solidFill>
                  <a:schemeClr val="bg2">
                    <a:lumMod val="50000"/>
                  </a:schemeClr>
                </a:solidFill>
              </a:rPr>
              <a:t>Operaciji 4.1.1. jesu</a:t>
            </a:r>
            <a:r>
              <a:rPr lang="hr-HR" sz="2900" b="1" dirty="0"/>
              <a:t>:</a:t>
            </a:r>
          </a:p>
          <a:p>
            <a:pPr marL="68580" indent="0">
              <a:buNone/>
            </a:pPr>
            <a:endParaRPr lang="hr-HR" sz="2900" dirty="0" smtClean="0"/>
          </a:p>
          <a:p>
            <a:pPr marL="68580" indent="0">
              <a:buNone/>
            </a:pPr>
            <a:r>
              <a:rPr lang="vi-VN" sz="2900" dirty="0" smtClean="0"/>
              <a:t>a</a:t>
            </a:r>
            <a:r>
              <a:rPr lang="vi-VN" sz="2900" dirty="0"/>
              <a:t>) ulaganje u građenje i/ili opremanje objekata za životinje, uključujući vanjsku i </a:t>
            </a:r>
            <a:r>
              <a:rPr lang="vi-VN" sz="2900" dirty="0" smtClean="0"/>
              <a:t>unutarnju</a:t>
            </a:r>
            <a:r>
              <a:rPr lang="hr-HR" sz="2900" dirty="0" smtClean="0"/>
              <a:t> </a:t>
            </a:r>
            <a:r>
              <a:rPr lang="pl-PL" sz="2900" dirty="0" smtClean="0"/>
              <a:t>infrastrukturu </a:t>
            </a:r>
            <a:r>
              <a:rPr lang="pl-PL" sz="2900" dirty="0"/>
              <a:t>u sklopu poljoprivrednog gospodarstva,</a:t>
            </a:r>
          </a:p>
          <a:p>
            <a:pPr marL="68580" indent="0">
              <a:buNone/>
            </a:pPr>
            <a:endParaRPr lang="hr-HR" sz="2900" dirty="0" smtClean="0"/>
          </a:p>
          <a:p>
            <a:pPr marL="68580" indent="0">
              <a:buNone/>
            </a:pPr>
            <a:r>
              <a:rPr lang="vi-VN" sz="2900" dirty="0" smtClean="0"/>
              <a:t>b</a:t>
            </a:r>
            <a:r>
              <a:rPr lang="vi-VN" sz="2900" dirty="0"/>
              <a:t>) ulaganje u građenje i/ili opremanje zatvorenih/zaštićenih prostora i objekata za </a:t>
            </a:r>
            <a:r>
              <a:rPr lang="vi-VN" sz="2900" dirty="0" smtClean="0"/>
              <a:t>uzgoj</a:t>
            </a:r>
            <a:r>
              <a:rPr lang="hr-HR" sz="2900" dirty="0" smtClean="0"/>
              <a:t> jednogodišnjeg </a:t>
            </a:r>
            <a:r>
              <a:rPr lang="hr-HR" sz="2900" dirty="0"/>
              <a:t>i višegodišnjeg bilja, sjemena i sadnog materijala sa pripadajućom opremom </a:t>
            </a:r>
            <a:r>
              <a:rPr lang="hr-HR" sz="2900" dirty="0" smtClean="0"/>
              <a:t>i </a:t>
            </a:r>
            <a:r>
              <a:rPr lang="pl-PL" sz="2900" dirty="0" smtClean="0"/>
              <a:t>infrastrukturom </a:t>
            </a:r>
            <a:r>
              <a:rPr lang="pl-PL" sz="2900" dirty="0"/>
              <a:t>u sklopu poljoprivrednog gospodarstva,</a:t>
            </a:r>
          </a:p>
          <a:p>
            <a:pPr marL="68580" indent="0">
              <a:buNone/>
            </a:pPr>
            <a:endParaRPr lang="hr-HR" sz="2900" dirty="0" smtClean="0"/>
          </a:p>
          <a:p>
            <a:pPr marL="68580" indent="0">
              <a:buNone/>
            </a:pPr>
            <a:r>
              <a:rPr lang="vi-VN" sz="2900" dirty="0" smtClean="0"/>
              <a:t>c</a:t>
            </a:r>
            <a:r>
              <a:rPr lang="vi-VN" sz="2900" dirty="0"/>
              <a:t>) ulaganje u građenje i/ili opremanje ostalih gospodarskih objekata, upravnih prostorija </a:t>
            </a:r>
            <a:r>
              <a:rPr lang="vi-VN" sz="2900" dirty="0" smtClean="0"/>
              <a:t>s</a:t>
            </a:r>
            <a:r>
              <a:rPr lang="hr-HR" sz="2900" dirty="0" smtClean="0"/>
              <a:t> pripadajućim </a:t>
            </a:r>
            <a:r>
              <a:rPr lang="hr-HR" sz="2900" dirty="0"/>
              <a:t>sadržajima, opremom i infrastrukturom, koji su u funkciji osnovne djelatnosti,</a:t>
            </a:r>
          </a:p>
          <a:p>
            <a:endParaRPr lang="hr-HR" sz="2900" dirty="0" smtClean="0"/>
          </a:p>
          <a:p>
            <a:pPr marL="68580" indent="0">
              <a:buNone/>
            </a:pPr>
            <a:r>
              <a:rPr lang="vi-VN" sz="2900" dirty="0" smtClean="0"/>
              <a:t>d</a:t>
            </a:r>
            <a:r>
              <a:rPr lang="vi-VN" sz="2900" dirty="0"/>
              <a:t>) ulaganje u građenje i/ili opremanje objekata za marketing primarnih </a:t>
            </a:r>
            <a:r>
              <a:rPr lang="vi-VN" sz="2900" dirty="0" smtClean="0"/>
              <a:t>poljoprivrednih</a:t>
            </a:r>
            <a:r>
              <a:rPr lang="hr-HR" sz="2900" dirty="0" smtClean="0"/>
              <a:t> proizvoda</a:t>
            </a:r>
            <a:r>
              <a:rPr lang="hr-HR" sz="2900" dirty="0"/>
              <a:t>,</a:t>
            </a:r>
          </a:p>
          <a:p>
            <a:pPr marL="68580" indent="0">
              <a:buNone/>
            </a:pPr>
            <a:endParaRPr lang="hr-HR" sz="2900" dirty="0" smtClean="0"/>
          </a:p>
          <a:p>
            <a:pPr marL="68580" indent="0">
              <a:buNone/>
            </a:pPr>
            <a:r>
              <a:rPr lang="hr-HR" sz="2900" dirty="0" smtClean="0"/>
              <a:t>e</a:t>
            </a:r>
            <a:r>
              <a:rPr lang="hr-HR" sz="2900" dirty="0"/>
              <a:t>) ulaganje u opremu za berbu, sortiranje i pakiranje poljoprivrednih proizvoda,</a:t>
            </a:r>
          </a:p>
          <a:p>
            <a:pPr marL="68580" indent="0">
              <a:buNone/>
            </a:pPr>
            <a:endParaRPr lang="hr-HR" sz="2900" dirty="0" smtClean="0"/>
          </a:p>
          <a:p>
            <a:pPr marL="68580" indent="0">
              <a:buNone/>
            </a:pPr>
            <a:r>
              <a:rPr lang="hr-HR" sz="2900" dirty="0" smtClean="0"/>
              <a:t>f</a:t>
            </a:r>
            <a:r>
              <a:rPr lang="hr-HR" sz="2900" dirty="0"/>
              <a:t>) ulaganje u kupnju nove poljoprivredne mehanizacije, radnih strojeva i opreme za primarnu</a:t>
            </a:r>
          </a:p>
          <a:p>
            <a:pPr marL="68580" indent="0">
              <a:buNone/>
            </a:pPr>
            <a:r>
              <a:rPr lang="hr-HR" sz="2900" dirty="0"/>
              <a:t>proizvodnju i gospodarskih vozila,</a:t>
            </a:r>
          </a:p>
          <a:p>
            <a:pPr marL="68580" indent="0">
              <a:buNone/>
            </a:pPr>
            <a:endParaRPr lang="hr-HR" sz="2900" dirty="0" smtClean="0"/>
          </a:p>
          <a:p>
            <a:pPr marL="68580" indent="0">
              <a:buNone/>
            </a:pPr>
            <a:r>
              <a:rPr lang="vi-VN" sz="2900" dirty="0" smtClean="0"/>
              <a:t>g</a:t>
            </a:r>
            <a:r>
              <a:rPr lang="vi-VN" sz="2900" dirty="0"/>
              <a:t>) ulaganje u građenje i/ili opremanje objekata za skladištenje, rashlađivanje, </a:t>
            </a:r>
            <a:r>
              <a:rPr lang="vi-VN" sz="2900" dirty="0" smtClean="0"/>
              <a:t>čišćenje,</a:t>
            </a:r>
            <a:r>
              <a:rPr lang="hr-HR" sz="2900" dirty="0" smtClean="0"/>
              <a:t> sušenje</a:t>
            </a:r>
            <a:r>
              <a:rPr lang="hr-HR" sz="2900" dirty="0"/>
              <a:t>, </a:t>
            </a:r>
            <a:r>
              <a:rPr lang="hr-HR" sz="2900" dirty="0" err="1"/>
              <a:t>klasiranje</a:t>
            </a:r>
            <a:r>
              <a:rPr lang="hr-HR" sz="2900" dirty="0"/>
              <a:t> i pakiranje proizvoda iz primarne poljoprivredne proizvodnje </a:t>
            </a:r>
            <a:r>
              <a:rPr lang="hr-HR" sz="2900" dirty="0" smtClean="0"/>
              <a:t>sa pripadajućom </a:t>
            </a:r>
            <a:r>
              <a:rPr lang="hr-HR" sz="2900" dirty="0"/>
              <a:t>opremom i infrastrukturom,</a:t>
            </a:r>
          </a:p>
          <a:p>
            <a:pPr marL="171450" indent="-171450">
              <a:spcBef>
                <a:spcPct val="0"/>
              </a:spcBef>
              <a:buFont typeface="Wingdings" pitchFamily="2" charset="2"/>
              <a:buChar char="§"/>
              <a:tabLst>
                <a:tab pos="88900" algn="l"/>
              </a:tabLst>
              <a:defRPr/>
            </a:pPr>
            <a:endParaRPr lang="hr-HR" altLang="sr-Latn-RS" sz="2900" dirty="0" smtClean="0">
              <a:solidFill>
                <a:srgbClr val="000000"/>
              </a:solidFill>
              <a:cs typeface="Times New Roman" pitchFamily="18" charset="0"/>
            </a:endParaRPr>
          </a:p>
          <a:p>
            <a:pPr marL="68580" indent="0">
              <a:spcBef>
                <a:spcPct val="0"/>
              </a:spcBef>
              <a:buNone/>
              <a:defRPr/>
            </a:pPr>
            <a:r>
              <a:rPr lang="hr-HR" altLang="sr-Latn-RS" sz="1700" b="1" dirty="0" smtClean="0">
                <a:solidFill>
                  <a:srgbClr val="000000"/>
                </a:solidFill>
                <a:cs typeface="Times New Roman" pitchFamily="18" charset="0"/>
              </a:rPr>
              <a:t> </a:t>
            </a:r>
            <a:endParaRPr lang="hr-HR" altLang="sr-Latn-RS" sz="1700" dirty="0">
              <a:solidFill>
                <a:srgbClr val="000000"/>
              </a:solidFill>
            </a:endParaRPr>
          </a:p>
          <a:p>
            <a:pPr>
              <a:defRPr/>
            </a:pPr>
            <a:endParaRPr lang="hr-HR" sz="1700" b="1" dirty="0"/>
          </a:p>
        </p:txBody>
      </p:sp>
    </p:spTree>
    <p:extLst>
      <p:ext uri="{BB962C8B-B14F-4D97-AF65-F5344CB8AC3E}">
        <p14:creationId xmlns:p14="http://schemas.microsoft.com/office/powerpoint/2010/main" val="2770952486"/>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80729"/>
            <a:ext cx="7992888" cy="4608512"/>
          </a:xfrm>
        </p:spPr>
        <p:txBody>
          <a:bodyPr>
            <a:normAutofit fontScale="62500" lnSpcReduction="20000"/>
          </a:bodyPr>
          <a:lstStyle/>
          <a:p>
            <a:pPr marL="68580" indent="0">
              <a:buNone/>
            </a:pPr>
            <a:r>
              <a:rPr lang="vi-VN" dirty="0"/>
              <a:t>h) ulaganje u građenje i/ili opremanje građevina za obradu otpadnih voda, uključujući </a:t>
            </a:r>
            <a:r>
              <a:rPr lang="vi-VN" dirty="0" smtClean="0"/>
              <a:t>uređaje</a:t>
            </a:r>
            <a:r>
              <a:rPr lang="hr-HR" dirty="0" smtClean="0"/>
              <a:t> za </a:t>
            </a:r>
            <a:r>
              <a:rPr lang="hr-HR" dirty="0"/>
              <a:t>obradu otpadnih voda i opremu za sprječavanje onečišćenja zraka sa </a:t>
            </a:r>
            <a:r>
              <a:rPr lang="hr-HR" dirty="0" smtClean="0"/>
              <a:t>pripadajućom opremom </a:t>
            </a:r>
            <a:r>
              <a:rPr lang="hr-HR" dirty="0"/>
              <a:t>i infrastrukturom,</a:t>
            </a:r>
          </a:p>
          <a:p>
            <a:pPr marL="68580" indent="0">
              <a:buNone/>
            </a:pPr>
            <a:endParaRPr lang="pl-PL" dirty="0" smtClean="0"/>
          </a:p>
          <a:p>
            <a:pPr marL="68580" indent="0">
              <a:buNone/>
            </a:pPr>
            <a:r>
              <a:rPr lang="pl-PL" dirty="0" smtClean="0"/>
              <a:t>i</a:t>
            </a:r>
            <a:r>
              <a:rPr lang="pl-PL" dirty="0"/>
              <a:t>) ulaganje u sustave za zaštitu od padalina i štetnih organizama s pripadajućom opremom </a:t>
            </a:r>
            <a:r>
              <a:rPr lang="pl-PL" dirty="0" smtClean="0"/>
              <a:t>i </a:t>
            </a:r>
            <a:r>
              <a:rPr lang="hr-HR" dirty="0" smtClean="0"/>
              <a:t>infrastrukturom</a:t>
            </a:r>
            <a:r>
              <a:rPr lang="hr-HR" dirty="0"/>
              <a:t>,</a:t>
            </a:r>
          </a:p>
          <a:p>
            <a:pPr marL="68580" indent="0">
              <a:buNone/>
            </a:pPr>
            <a:endParaRPr lang="hr-HR" dirty="0" smtClean="0"/>
          </a:p>
          <a:p>
            <a:pPr marL="68580" indent="0">
              <a:buNone/>
            </a:pPr>
            <a:r>
              <a:rPr lang="hr-HR" dirty="0" smtClean="0"/>
              <a:t>j</a:t>
            </a:r>
            <a:r>
              <a:rPr lang="hr-HR" dirty="0"/>
              <a:t>) ulaganje u podizanje novih i/ili restrukturiranje postojećih višegodišnjih nasada,</a:t>
            </a:r>
          </a:p>
          <a:p>
            <a:pPr marL="68580" indent="0">
              <a:buNone/>
            </a:pPr>
            <a:endParaRPr lang="hr-HR" dirty="0" smtClean="0"/>
          </a:p>
          <a:p>
            <a:pPr marL="68580" indent="0">
              <a:buNone/>
            </a:pPr>
            <a:r>
              <a:rPr lang="hr-HR" dirty="0" smtClean="0"/>
              <a:t>k</a:t>
            </a:r>
            <a:r>
              <a:rPr lang="hr-HR" dirty="0"/>
              <a:t>) ulaganje u izgradnju i/ili obnovu i/ili opremanje sustava (infrastrukture) za </a:t>
            </a:r>
            <a:r>
              <a:rPr lang="hr-HR" dirty="0" smtClean="0"/>
              <a:t>navodnjavanje na </a:t>
            </a:r>
            <a:r>
              <a:rPr lang="hr-HR" dirty="0"/>
              <a:t>poljoprivrednom gospodarstvu,</a:t>
            </a:r>
          </a:p>
          <a:p>
            <a:pPr marL="68580" indent="0">
              <a:buNone/>
            </a:pPr>
            <a:endParaRPr lang="hr-HR" dirty="0" smtClean="0"/>
          </a:p>
          <a:p>
            <a:pPr marL="68580" indent="0">
              <a:buNone/>
            </a:pPr>
            <a:r>
              <a:rPr lang="vi-VN" dirty="0" smtClean="0"/>
              <a:t>l</a:t>
            </a:r>
            <a:r>
              <a:rPr lang="vi-VN" dirty="0"/>
              <a:t>) ulaganje u uređenje i trajnije poboljšanje kvalitete poljoprivrednog zemljišta u </a:t>
            </a:r>
            <a:r>
              <a:rPr lang="vi-VN" dirty="0" smtClean="0"/>
              <a:t>svrhu</a:t>
            </a:r>
            <a:r>
              <a:rPr lang="hr-HR" dirty="0" smtClean="0"/>
              <a:t> poljoprivredne </a:t>
            </a:r>
            <a:r>
              <a:rPr lang="hr-HR" dirty="0"/>
              <a:t>proizvodnje,</a:t>
            </a:r>
          </a:p>
          <a:p>
            <a:pPr marL="68580" indent="0">
              <a:buNone/>
            </a:pPr>
            <a:endParaRPr lang="hr-HR" dirty="0" smtClean="0"/>
          </a:p>
          <a:p>
            <a:pPr marL="68580" indent="0">
              <a:buNone/>
            </a:pPr>
            <a:r>
              <a:rPr lang="hr-HR" dirty="0" smtClean="0"/>
              <a:t>m</a:t>
            </a:r>
            <a:r>
              <a:rPr lang="hr-HR" dirty="0"/>
              <a:t>) ulaganje u kupnju zemljišta i objekata radi realizacije projekta, do 10 % </a:t>
            </a:r>
            <a:r>
              <a:rPr lang="hr-HR" dirty="0" smtClean="0"/>
              <a:t>vrijednosti ukupno </a:t>
            </a:r>
            <a:r>
              <a:rPr lang="hr-HR" dirty="0"/>
              <a:t>prihvatljivih ulaganja uz mogućnost kupnje prije podnošenja Zahtjeva za potporu, </a:t>
            </a:r>
            <a:r>
              <a:rPr lang="hr-HR" dirty="0" smtClean="0"/>
              <a:t>ali ne </a:t>
            </a:r>
            <a:r>
              <a:rPr lang="hr-HR" dirty="0"/>
              <a:t>prije 01. siječnja 2014.godine,</a:t>
            </a:r>
          </a:p>
          <a:p>
            <a:pPr marL="68580" indent="0">
              <a:buNone/>
            </a:pPr>
            <a:endParaRPr lang="hr-HR" dirty="0" smtClean="0"/>
          </a:p>
          <a:p>
            <a:pPr marL="68580" indent="0">
              <a:buNone/>
            </a:pPr>
            <a:r>
              <a:rPr lang="hr-HR" dirty="0" smtClean="0"/>
              <a:t>n</a:t>
            </a:r>
            <a:r>
              <a:rPr lang="hr-HR" dirty="0"/>
              <a:t>) ulaganja u prilagodbu novouvedenim standardima. </a:t>
            </a:r>
            <a:endParaRPr lang="hr-HR" altLang="sr-Latn-RS" dirty="0">
              <a:solidFill>
                <a:srgbClr val="000000"/>
              </a:solidFill>
              <a:cs typeface="Times New Roman" pitchFamily="18" charset="0"/>
            </a:endParaRPr>
          </a:p>
          <a:p>
            <a:endParaRPr lang="hr-HR" dirty="0"/>
          </a:p>
        </p:txBody>
      </p:sp>
    </p:spTree>
    <p:extLst>
      <p:ext uri="{BB962C8B-B14F-4D97-AF65-F5344CB8AC3E}">
        <p14:creationId xmlns:p14="http://schemas.microsoft.com/office/powerpoint/2010/main" val="30305159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404664"/>
            <a:ext cx="7024744" cy="1143000"/>
          </a:xfrm>
        </p:spPr>
        <p:txBody>
          <a:bodyPr>
            <a:normAutofit/>
          </a:bodyPr>
          <a:lstStyle/>
          <a:p>
            <a:r>
              <a:rPr lang="hr-HR" sz="2000" dirty="0">
                <a:solidFill>
                  <a:schemeClr val="bg2">
                    <a:lumMod val="50000"/>
                  </a:schemeClr>
                </a:solidFill>
              </a:rPr>
              <a:t>4.1.2. Zbrinjavanje, rukovanje i korištenje stajskog gnoja u cilju smanjenja štetnog utjecaja na okoliš </a:t>
            </a:r>
          </a:p>
        </p:txBody>
      </p:sp>
      <p:sp>
        <p:nvSpPr>
          <p:cNvPr id="3" name="Content Placeholder 2"/>
          <p:cNvSpPr>
            <a:spLocks noGrp="1"/>
          </p:cNvSpPr>
          <p:nvPr>
            <p:ph idx="1"/>
          </p:nvPr>
        </p:nvSpPr>
        <p:spPr>
          <a:xfrm>
            <a:off x="755576" y="1628800"/>
            <a:ext cx="7632848" cy="4320480"/>
          </a:xfrm>
        </p:spPr>
        <p:txBody>
          <a:bodyPr>
            <a:normAutofit fontScale="70000" lnSpcReduction="20000"/>
          </a:bodyPr>
          <a:lstStyle/>
          <a:p>
            <a:pPr>
              <a:buFont typeface="Wingdings" panose="05000000000000000000" pitchFamily="2" charset="2"/>
              <a:buChar char="Ø"/>
            </a:pPr>
            <a:r>
              <a:rPr lang="hr-HR" dirty="0"/>
              <a:t>Stajski gnoj je izuzetno vrijedan proizvod za cjelokupnu biljnu proizvodnju te ga treba pravilno skladištiti i čuvati od ispiranja jer se tako smanjuje onečišćenje okoliša. Spremnici, lagune odnosno jame za stajski gnoj moraju biti vodonepropusne tako da ne dođe do izlijevanja, ispiranja ili otjecanja stajskog gnoja u okoliš i onečišćenja podzemnih i površinskih voda. </a:t>
            </a:r>
            <a:endParaRPr lang="hr-HR" dirty="0" smtClean="0"/>
          </a:p>
          <a:p>
            <a:pPr>
              <a:buFont typeface="Wingdings" panose="05000000000000000000" pitchFamily="2" charset="2"/>
              <a:buChar char="Ø"/>
            </a:pPr>
            <a:endParaRPr lang="hr-HR" dirty="0" smtClean="0"/>
          </a:p>
          <a:p>
            <a:pPr marL="68580" lvl="0" indent="0">
              <a:spcBef>
                <a:spcPct val="0"/>
              </a:spcBef>
              <a:buNone/>
              <a:defRPr/>
            </a:pPr>
            <a:r>
              <a:rPr lang="hr-HR" altLang="sr-Latn-RS" sz="2800" b="1" dirty="0">
                <a:solidFill>
                  <a:srgbClr val="000000"/>
                </a:solidFill>
                <a:cs typeface="Times New Roman" pitchFamily="18" charset="0"/>
              </a:rPr>
              <a:t>Visina potpore:</a:t>
            </a:r>
            <a:endParaRPr lang="hr-HR" altLang="sr-Latn-RS" dirty="0">
              <a:solidFill>
                <a:srgbClr val="000000"/>
              </a:solidFill>
              <a:cs typeface="Times New Roman" pitchFamily="18" charset="0"/>
            </a:endParaRPr>
          </a:p>
          <a:p>
            <a:pPr marL="171450" lvl="0" indent="-171450" algn="just">
              <a:spcBef>
                <a:spcPct val="0"/>
              </a:spcBef>
              <a:buFont typeface="Wingdings" pitchFamily="2" charset="2"/>
              <a:buChar char="§"/>
              <a:tabLst>
                <a:tab pos="457200" algn="l"/>
              </a:tabLst>
              <a:defRPr/>
            </a:pPr>
            <a:r>
              <a:rPr lang="hr-HR" altLang="sr-Latn-RS" b="1" dirty="0">
                <a:solidFill>
                  <a:srgbClr val="000000"/>
                </a:solidFill>
                <a:cs typeface="Times New Roman" pitchFamily="18" charset="0"/>
              </a:rPr>
              <a:t>min. 5.000 €/projekt - </a:t>
            </a:r>
            <a:r>
              <a:rPr lang="hr-HR" altLang="sr-Latn-RS" b="1" dirty="0" err="1">
                <a:solidFill>
                  <a:srgbClr val="000000"/>
                </a:solidFill>
                <a:cs typeface="Times New Roman" pitchFamily="18" charset="0"/>
              </a:rPr>
              <a:t>max</a:t>
            </a:r>
            <a:r>
              <a:rPr lang="hr-HR" altLang="sr-Latn-RS" b="1" dirty="0">
                <a:solidFill>
                  <a:srgbClr val="000000"/>
                </a:solidFill>
                <a:cs typeface="Times New Roman" pitchFamily="18" charset="0"/>
              </a:rPr>
              <a:t>. </a:t>
            </a:r>
            <a:r>
              <a:rPr lang="hr-HR" altLang="sr-Latn-RS" b="1" dirty="0" smtClean="0">
                <a:solidFill>
                  <a:schemeClr val="tx1"/>
                </a:solidFill>
                <a:cs typeface="Times New Roman" pitchFamily="18" charset="0"/>
              </a:rPr>
              <a:t>1mil</a:t>
            </a:r>
            <a:r>
              <a:rPr lang="hr-HR" altLang="sr-Latn-RS" b="1" dirty="0">
                <a:solidFill>
                  <a:schemeClr val="tx1"/>
                </a:solidFill>
                <a:cs typeface="Times New Roman" pitchFamily="18" charset="0"/>
              </a:rPr>
              <a:t>. €</a:t>
            </a:r>
            <a:r>
              <a:rPr lang="hr-HR" altLang="sr-Latn-RS" b="1" dirty="0">
                <a:solidFill>
                  <a:srgbClr val="000000"/>
                </a:solidFill>
                <a:cs typeface="Times New Roman" pitchFamily="18" charset="0"/>
              </a:rPr>
              <a:t>/projekt</a:t>
            </a:r>
          </a:p>
          <a:p>
            <a:pPr marL="68580" indent="0">
              <a:buNone/>
            </a:pPr>
            <a:r>
              <a:rPr lang="hr-HR" dirty="0" smtClean="0"/>
              <a:t>(do 01.07.2017.  potpora 75%, od 01.07.2017. potpora 50%)</a:t>
            </a:r>
          </a:p>
          <a:p>
            <a:pPr>
              <a:buFont typeface="Wingdings" panose="05000000000000000000" pitchFamily="2" charset="2"/>
              <a:buChar char="Ø"/>
            </a:pPr>
            <a:r>
              <a:rPr lang="hr-HR" u="sng" dirty="0" smtClean="0"/>
              <a:t> </a:t>
            </a:r>
            <a:r>
              <a:rPr lang="hr-HR" u="sng" dirty="0"/>
              <a:t>Materijalni troškovi:</a:t>
            </a:r>
          </a:p>
          <a:p>
            <a:pPr>
              <a:buFont typeface="Wingdings" panose="05000000000000000000" pitchFamily="2" charset="2"/>
              <a:buChar char="Ø"/>
            </a:pPr>
            <a:r>
              <a:rPr lang="hr-HR" dirty="0"/>
              <a:t>- ulaganje u građenje skladišnih kapaciteta za stajski gnoj i </a:t>
            </a:r>
            <a:r>
              <a:rPr lang="hr-HR" dirty="0" err="1"/>
              <a:t>digestate</a:t>
            </a:r>
            <a:r>
              <a:rPr lang="hr-HR" dirty="0"/>
              <a:t> uključujući opremu za rukovanje i korištenje stajskog gnoja i </a:t>
            </a:r>
            <a:r>
              <a:rPr lang="hr-HR" dirty="0" err="1"/>
              <a:t>digestata</a:t>
            </a:r>
            <a:r>
              <a:rPr lang="hr-HR" dirty="0"/>
              <a:t>,</a:t>
            </a:r>
          </a:p>
          <a:p>
            <a:pPr>
              <a:buFont typeface="Wingdings" panose="05000000000000000000" pitchFamily="2" charset="2"/>
              <a:buChar char="Ø"/>
            </a:pPr>
            <a:r>
              <a:rPr lang="hr-HR" dirty="0"/>
              <a:t>- ulaganje u poboljšanje učinkovitosti korištenja gnojiva (strojevi i oprema za utovar, transport i primjenu gnojiva - mineralnog i organskog gnojiva). </a:t>
            </a:r>
            <a:endParaRPr lang="hr-HR" dirty="0" smtClean="0"/>
          </a:p>
          <a:p>
            <a:pPr>
              <a:buFont typeface="Wingdings" panose="05000000000000000000" pitchFamily="2" charset="2"/>
              <a:buChar char="Ø"/>
            </a:pPr>
            <a:endParaRPr lang="hr-HR" dirty="0"/>
          </a:p>
          <a:p>
            <a:pPr>
              <a:buFont typeface="Wingdings" panose="05000000000000000000" pitchFamily="2" charset="2"/>
              <a:buChar char="Ø"/>
            </a:pPr>
            <a:endParaRPr lang="hr-HR" dirty="0"/>
          </a:p>
        </p:txBody>
      </p:sp>
    </p:spTree>
    <p:extLst>
      <p:ext uri="{BB962C8B-B14F-4D97-AF65-F5344CB8AC3E}">
        <p14:creationId xmlns:p14="http://schemas.microsoft.com/office/powerpoint/2010/main" val="421923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548680"/>
            <a:ext cx="7024744" cy="1143000"/>
          </a:xfrm>
        </p:spPr>
        <p:txBody>
          <a:bodyPr>
            <a:normAutofit/>
          </a:bodyPr>
          <a:lstStyle/>
          <a:p>
            <a:r>
              <a:rPr lang="sv-SE" sz="2200" dirty="0">
                <a:solidFill>
                  <a:schemeClr val="bg2">
                    <a:lumMod val="50000"/>
                  </a:schemeClr>
                </a:solidFill>
              </a:rPr>
              <a:t>4.1.3. Korištenje obnovljivih izvora energije</a:t>
            </a:r>
            <a:r>
              <a:rPr lang="sv-SE" dirty="0"/>
              <a:t/>
            </a:r>
            <a:br>
              <a:rPr lang="sv-SE" dirty="0"/>
            </a:br>
            <a:endParaRPr lang="hr-HR" dirty="0"/>
          </a:p>
        </p:txBody>
      </p:sp>
      <p:sp>
        <p:nvSpPr>
          <p:cNvPr id="3" name="Content Placeholder 2"/>
          <p:cNvSpPr>
            <a:spLocks noGrp="1"/>
          </p:cNvSpPr>
          <p:nvPr>
            <p:ph idx="1"/>
          </p:nvPr>
        </p:nvSpPr>
        <p:spPr>
          <a:xfrm>
            <a:off x="683568" y="1556792"/>
            <a:ext cx="7776864" cy="4752528"/>
          </a:xfrm>
        </p:spPr>
        <p:txBody>
          <a:bodyPr>
            <a:normAutofit fontScale="70000" lnSpcReduction="20000"/>
          </a:bodyPr>
          <a:lstStyle/>
          <a:p>
            <a:pPr>
              <a:buFont typeface="Wingdings" panose="05000000000000000000" pitchFamily="2" charset="2"/>
              <a:buChar char="Ø"/>
            </a:pPr>
            <a:r>
              <a:rPr lang="hr-HR" dirty="0"/>
              <a:t>Izgradnja objekata za proizvodnju energije iz obnovljivih izvora (biomasa i sunce) za vlastitu upotrebu doprinosi povećanju učinkovitog korištenja energije te pomaže opskrbu i uporabu energije iz nusprodukata obnovljivih izvora. Cilj operacije je povećanje neovisnost farmi o energentima</a:t>
            </a:r>
            <a:r>
              <a:rPr lang="hr-HR" dirty="0" smtClean="0"/>
              <a:t>.</a:t>
            </a:r>
          </a:p>
          <a:p>
            <a:pPr marL="68580" lvl="0" indent="0">
              <a:spcBef>
                <a:spcPct val="0"/>
              </a:spcBef>
              <a:buNone/>
              <a:defRPr/>
            </a:pPr>
            <a:r>
              <a:rPr lang="hr-HR" altLang="sr-Latn-RS" sz="2800" b="1" dirty="0">
                <a:solidFill>
                  <a:srgbClr val="000000"/>
                </a:solidFill>
                <a:cs typeface="Times New Roman" pitchFamily="18" charset="0"/>
              </a:rPr>
              <a:t>Visina potpore:</a:t>
            </a:r>
            <a:endParaRPr lang="hr-HR" altLang="sr-Latn-RS" dirty="0">
              <a:solidFill>
                <a:srgbClr val="000000"/>
              </a:solidFill>
              <a:cs typeface="Times New Roman" pitchFamily="18" charset="0"/>
            </a:endParaRPr>
          </a:p>
          <a:p>
            <a:pPr marL="171450" lvl="0" indent="-171450" algn="just">
              <a:spcBef>
                <a:spcPct val="0"/>
              </a:spcBef>
              <a:buFont typeface="Wingdings" pitchFamily="2" charset="2"/>
              <a:buChar char="§"/>
              <a:tabLst>
                <a:tab pos="457200" algn="l"/>
              </a:tabLst>
              <a:defRPr/>
            </a:pPr>
            <a:r>
              <a:rPr lang="hr-HR" altLang="sr-Latn-RS" b="1" dirty="0">
                <a:solidFill>
                  <a:srgbClr val="000000"/>
                </a:solidFill>
                <a:cs typeface="Times New Roman" pitchFamily="18" charset="0"/>
              </a:rPr>
              <a:t>min. 5.000 €/projekt - </a:t>
            </a:r>
            <a:r>
              <a:rPr lang="hr-HR" altLang="sr-Latn-RS" b="1" dirty="0" err="1">
                <a:solidFill>
                  <a:srgbClr val="000000"/>
                </a:solidFill>
                <a:cs typeface="Times New Roman" pitchFamily="18" charset="0"/>
              </a:rPr>
              <a:t>max</a:t>
            </a:r>
            <a:r>
              <a:rPr lang="hr-HR" altLang="sr-Latn-RS" b="1" dirty="0">
                <a:solidFill>
                  <a:srgbClr val="000000"/>
                </a:solidFill>
                <a:cs typeface="Times New Roman" pitchFamily="18" charset="0"/>
              </a:rPr>
              <a:t>. </a:t>
            </a:r>
            <a:r>
              <a:rPr lang="hr-HR" altLang="sr-Latn-RS" b="1" dirty="0">
                <a:solidFill>
                  <a:schemeClr val="tx1"/>
                </a:solidFill>
                <a:cs typeface="Times New Roman" pitchFamily="18" charset="0"/>
              </a:rPr>
              <a:t>1mil. €</a:t>
            </a:r>
            <a:r>
              <a:rPr lang="hr-HR" altLang="sr-Latn-RS" b="1" dirty="0">
                <a:solidFill>
                  <a:srgbClr val="000000"/>
                </a:solidFill>
                <a:cs typeface="Times New Roman" pitchFamily="18" charset="0"/>
              </a:rPr>
              <a:t>/projekt</a:t>
            </a:r>
          </a:p>
          <a:p>
            <a:pPr>
              <a:buFont typeface="Wingdings" panose="05000000000000000000" pitchFamily="2" charset="2"/>
              <a:buChar char="Ø"/>
            </a:pPr>
            <a:r>
              <a:rPr lang="hr-HR" dirty="0" smtClean="0"/>
              <a:t>(potpora do 50%)</a:t>
            </a:r>
          </a:p>
          <a:p>
            <a:pPr>
              <a:buFont typeface="Wingdings" panose="05000000000000000000" pitchFamily="2" charset="2"/>
              <a:buChar char="Ø"/>
            </a:pPr>
            <a:endParaRPr lang="hr-HR" dirty="0" smtClean="0"/>
          </a:p>
          <a:p>
            <a:pPr marL="68580" indent="0">
              <a:buNone/>
            </a:pPr>
            <a:r>
              <a:rPr lang="hr-HR" u="sng" dirty="0"/>
              <a:t>a) Materijalni troškovi:</a:t>
            </a:r>
          </a:p>
          <a:p>
            <a:pPr marL="68580" indent="0">
              <a:buNone/>
            </a:pPr>
            <a:r>
              <a:rPr lang="hr-HR" dirty="0"/>
              <a:t>- ulaganja u građenje i/ili opremanje objekata za proizvodnju energije iz obnovljivih izvora za potrebe vlastitih proizvodnih pogona korisnika s pripadajućom opremom i infrastrukturom, </a:t>
            </a:r>
          </a:p>
          <a:p>
            <a:pPr marL="68580" indent="0">
              <a:buNone/>
            </a:pPr>
            <a:r>
              <a:rPr lang="hr-HR" dirty="0"/>
              <a:t>- ulaganja u građenje i/ili opremanje objekata za prijem, obradu i skladištenje sirovina za proizvodnju energije iz obnovljivih izvora s pripadajućom opremom i infrastrukturom, </a:t>
            </a:r>
          </a:p>
          <a:p>
            <a:pPr marL="68580" indent="0">
              <a:buNone/>
            </a:pPr>
            <a:r>
              <a:rPr lang="hr-HR" dirty="0"/>
              <a:t>- ulaganja u građenje i/ili opremanje objekata za obradu, preradu, skladištenje, transport i primjenu izlaznih supstrata za organsku gnojidbu na poljoprivrednim površinama s pripadajućom opremom i infrastrukturom.</a:t>
            </a:r>
          </a:p>
          <a:p>
            <a:pPr>
              <a:buFont typeface="Wingdings" panose="05000000000000000000" pitchFamily="2" charset="2"/>
              <a:buChar char="Ø"/>
            </a:pPr>
            <a:endParaRPr lang="hr-HR" dirty="0"/>
          </a:p>
        </p:txBody>
      </p:sp>
    </p:spTree>
    <p:extLst>
      <p:ext uri="{BB962C8B-B14F-4D97-AF65-F5344CB8AC3E}">
        <p14:creationId xmlns:p14="http://schemas.microsoft.com/office/powerpoint/2010/main" val="8445708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340768"/>
            <a:ext cx="7024744" cy="1143000"/>
          </a:xfrm>
        </p:spPr>
        <p:txBody>
          <a:bodyPr>
            <a:normAutofit fontScale="90000"/>
          </a:bodyPr>
          <a:lstStyle/>
          <a:p>
            <a:r>
              <a:rPr lang="hr-HR" dirty="0"/>
              <a:t>Prihvatljivi </a:t>
            </a:r>
            <a:r>
              <a:rPr lang="hr-HR" u="sng" dirty="0"/>
              <a:t>nematerijalni </a:t>
            </a:r>
            <a:r>
              <a:rPr lang="hr-HR" u="sng" dirty="0" smtClean="0"/>
              <a:t>troškovi</a:t>
            </a:r>
            <a:r>
              <a:rPr lang="hr-HR" dirty="0"/>
              <a:t/>
            </a:r>
            <a:br>
              <a:rPr lang="hr-HR" dirty="0"/>
            </a:br>
            <a:endParaRPr lang="hr-HR" dirty="0"/>
          </a:p>
        </p:txBody>
      </p:sp>
      <p:sp>
        <p:nvSpPr>
          <p:cNvPr id="3" name="Content Placeholder 2"/>
          <p:cNvSpPr>
            <a:spLocks noGrp="1"/>
          </p:cNvSpPr>
          <p:nvPr>
            <p:ph idx="1"/>
          </p:nvPr>
        </p:nvSpPr>
        <p:spPr>
          <a:xfrm>
            <a:off x="611560" y="2276872"/>
            <a:ext cx="7848872" cy="4248472"/>
          </a:xfrm>
        </p:spPr>
        <p:txBody>
          <a:bodyPr>
            <a:normAutofit/>
          </a:bodyPr>
          <a:lstStyle/>
          <a:p>
            <a:pPr marL="68580" indent="0">
              <a:buNone/>
            </a:pPr>
            <a:r>
              <a:rPr lang="pl-PL" dirty="0" smtClean="0"/>
              <a:t>a</a:t>
            </a:r>
            <a:r>
              <a:rPr lang="pl-PL" dirty="0"/>
              <a:t>) kupnja ili razvoj računalnih programa,</a:t>
            </a:r>
          </a:p>
          <a:p>
            <a:pPr marL="68580" indent="0">
              <a:buNone/>
            </a:pPr>
            <a:r>
              <a:rPr lang="pt-BR" dirty="0"/>
              <a:t>b) kupnja prava na patente i licence,</a:t>
            </a:r>
          </a:p>
          <a:p>
            <a:pPr marL="68580" indent="0">
              <a:buNone/>
            </a:pPr>
            <a:r>
              <a:rPr lang="hr-HR" dirty="0"/>
              <a:t>c) autorska prava,</a:t>
            </a:r>
          </a:p>
          <a:p>
            <a:pPr marL="68580" indent="0">
              <a:buNone/>
            </a:pPr>
            <a:r>
              <a:rPr lang="hr-HR" dirty="0"/>
              <a:t>d) robni žigovi i</a:t>
            </a:r>
          </a:p>
          <a:p>
            <a:pPr marL="68580" indent="0">
              <a:buNone/>
            </a:pPr>
            <a:r>
              <a:rPr lang="hr-HR" dirty="0"/>
              <a:t>e) ostala nematerijalna ulaganja povezana s materijalnim ulaganjem</a:t>
            </a:r>
            <a:r>
              <a:rPr lang="hr-HR" dirty="0" smtClean="0"/>
              <a:t>.</a:t>
            </a:r>
            <a:endParaRPr lang="hr-HR" dirty="0"/>
          </a:p>
        </p:txBody>
      </p:sp>
    </p:spTree>
    <p:extLst>
      <p:ext uri="{BB962C8B-B14F-4D97-AF65-F5344CB8AC3E}">
        <p14:creationId xmlns:p14="http://schemas.microsoft.com/office/powerpoint/2010/main" val="16534005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268760"/>
            <a:ext cx="7024744" cy="1143000"/>
          </a:xfrm>
        </p:spPr>
        <p:txBody>
          <a:bodyPr>
            <a:normAutofit fontScale="90000"/>
          </a:bodyPr>
          <a:lstStyle/>
          <a:p>
            <a:r>
              <a:rPr lang="hr-HR" dirty="0" smtClean="0"/>
              <a:t> </a:t>
            </a:r>
            <a:br>
              <a:rPr lang="hr-HR" dirty="0" smtClean="0"/>
            </a:br>
            <a:r>
              <a:rPr lang="hr-HR" dirty="0"/>
              <a:t/>
            </a:r>
            <a:br>
              <a:rPr lang="hr-HR" dirty="0"/>
            </a:br>
            <a:r>
              <a:rPr lang="hr-HR" dirty="0" smtClean="0"/>
              <a:t/>
            </a:r>
            <a:br>
              <a:rPr lang="hr-HR" dirty="0" smtClean="0"/>
            </a:br>
            <a:r>
              <a:rPr lang="hr-HR" dirty="0" smtClean="0"/>
              <a:t>Prihvatljivi </a:t>
            </a:r>
            <a:r>
              <a:rPr lang="hr-HR" u="sng" dirty="0"/>
              <a:t>opći troškovi </a:t>
            </a:r>
            <a:r>
              <a:rPr lang="hr-HR" dirty="0"/>
              <a:t>za </a:t>
            </a:r>
            <a:r>
              <a:rPr lang="hr-HR" dirty="0" err="1" smtClean="0"/>
              <a:t>Podmjeru</a:t>
            </a:r>
            <a:r>
              <a:rPr lang="hr-HR" dirty="0"/>
              <a:t/>
            </a:r>
            <a:br>
              <a:rPr lang="hr-HR" dirty="0"/>
            </a:br>
            <a:endParaRPr lang="hr-HR" dirty="0"/>
          </a:p>
        </p:txBody>
      </p:sp>
      <p:sp>
        <p:nvSpPr>
          <p:cNvPr id="3" name="Content Placeholder 2"/>
          <p:cNvSpPr>
            <a:spLocks noGrp="1"/>
          </p:cNvSpPr>
          <p:nvPr>
            <p:ph idx="1"/>
          </p:nvPr>
        </p:nvSpPr>
        <p:spPr/>
        <p:txBody>
          <a:bodyPr/>
          <a:lstStyle/>
          <a:p>
            <a:pPr marL="68580" indent="0">
              <a:buNone/>
            </a:pPr>
            <a:r>
              <a:rPr lang="hr-HR" dirty="0" smtClean="0"/>
              <a:t>a</a:t>
            </a:r>
            <a:r>
              <a:rPr lang="hr-HR" dirty="0"/>
              <a:t>) usluge arhitekata, inženjera i konzultanata, studije izvedivosti, do 10% vrijednosti </a:t>
            </a:r>
            <a:r>
              <a:rPr lang="hr-HR" dirty="0" smtClean="0"/>
              <a:t>ukupno prihvatljivih </a:t>
            </a:r>
            <a:r>
              <a:rPr lang="hr-HR" dirty="0"/>
              <a:t>troškova projekta, a sukladno članku 18. </a:t>
            </a:r>
            <a:r>
              <a:rPr lang="hr-HR" dirty="0" smtClean="0"/>
              <a:t>Pravilnika</a:t>
            </a:r>
            <a:r>
              <a:rPr lang="hr-HR" dirty="0"/>
              <a:t>.</a:t>
            </a:r>
          </a:p>
          <a:p>
            <a:endParaRPr lang="hr-HR" dirty="0"/>
          </a:p>
        </p:txBody>
      </p:sp>
    </p:spTree>
    <p:extLst>
      <p:ext uri="{BB962C8B-B14F-4D97-AF65-F5344CB8AC3E}">
        <p14:creationId xmlns:p14="http://schemas.microsoft.com/office/powerpoint/2010/main" val="35104694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HR" sz="3600" dirty="0">
                <a:latin typeface="+mn-lt"/>
                <a:ea typeface="Verdana" panose="020B0604030504040204" pitchFamily="34" charset="0"/>
                <a:cs typeface="Verdana" panose="020B0604030504040204" pitchFamily="34" charset="0"/>
              </a:rPr>
              <a:t>PROGRAM RURALNOG RAZVOJA REPUBLIKE HRVATSKE 2014.-2020.</a:t>
            </a:r>
          </a:p>
        </p:txBody>
      </p:sp>
      <p:sp>
        <p:nvSpPr>
          <p:cNvPr id="3" name="Content Placeholder 2"/>
          <p:cNvSpPr>
            <a:spLocks noGrp="1"/>
          </p:cNvSpPr>
          <p:nvPr>
            <p:ph idx="1"/>
          </p:nvPr>
        </p:nvSpPr>
        <p:spPr>
          <a:xfrm>
            <a:off x="539552" y="2204864"/>
            <a:ext cx="7281257" cy="3508977"/>
          </a:xfrm>
        </p:spPr>
        <p:txBody>
          <a:bodyPr>
            <a:normAutofit/>
          </a:bodyPr>
          <a:lstStyle/>
          <a:p>
            <a:endParaRPr lang="hr-HR"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r>
              <a:rPr lang="hr-HR" sz="2800" dirty="0" smtClean="0">
                <a:solidFill>
                  <a:schemeClr val="tx1"/>
                </a:solidFill>
                <a:ea typeface="Verdana" panose="020B0604030504040204" pitchFamily="34" charset="0"/>
                <a:cs typeface="Verdana" panose="020B0604030504040204" pitchFamily="34" charset="0"/>
              </a:rPr>
              <a:t>Nakon neformalnih konzultacija, službeno je Program Europskoj komisiji upućen </a:t>
            </a:r>
            <a:r>
              <a:rPr lang="hr-HR" sz="2800" u="sng" dirty="0" smtClean="0">
                <a:solidFill>
                  <a:schemeClr val="tx1"/>
                </a:solidFill>
                <a:ea typeface="Verdana" panose="020B0604030504040204" pitchFamily="34" charset="0"/>
                <a:cs typeface="Verdana" panose="020B0604030504040204" pitchFamily="34" charset="0"/>
              </a:rPr>
              <a:t>16. srpnja 2014. godine </a:t>
            </a:r>
          </a:p>
          <a:p>
            <a:pPr>
              <a:buFont typeface="Wingdings" panose="05000000000000000000" pitchFamily="2" charset="2"/>
              <a:buChar char="Ø"/>
            </a:pPr>
            <a:r>
              <a:rPr lang="hr-HR" sz="2800" dirty="0" smtClean="0">
                <a:solidFill>
                  <a:schemeClr val="tx1"/>
                </a:solidFill>
                <a:ea typeface="Verdana" panose="020B0604030504040204" pitchFamily="34" charset="0"/>
                <a:cs typeface="Verdana" panose="020B0604030504040204" pitchFamily="34" charset="0"/>
              </a:rPr>
              <a:t>U izradi su prvi </a:t>
            </a:r>
            <a:r>
              <a:rPr lang="hr-HR" sz="2800" dirty="0">
                <a:solidFill>
                  <a:schemeClr val="tx1"/>
                </a:solidFill>
                <a:ea typeface="Verdana" panose="020B0604030504040204" pitchFamily="34" charset="0"/>
                <a:cs typeface="Verdana" panose="020B0604030504040204" pitchFamily="34" charset="0"/>
              </a:rPr>
              <a:t>Pravilnici </a:t>
            </a:r>
            <a:r>
              <a:rPr lang="hr-HR" sz="2800" dirty="0" smtClean="0">
                <a:solidFill>
                  <a:schemeClr val="tx1"/>
                </a:solidFill>
                <a:ea typeface="Verdana" panose="020B0604030504040204" pitchFamily="34" charset="0"/>
                <a:cs typeface="Verdana" panose="020B0604030504040204" pitchFamily="34" charset="0"/>
              </a:rPr>
              <a:t>iz skupa Mjera Programa Ruralnog razvoja Republike </a:t>
            </a:r>
            <a:r>
              <a:rPr lang="hr-HR" sz="2800" dirty="0">
                <a:solidFill>
                  <a:schemeClr val="tx1"/>
                </a:solidFill>
                <a:ea typeface="Verdana" panose="020B0604030504040204" pitchFamily="34" charset="0"/>
                <a:cs typeface="Verdana" panose="020B0604030504040204" pitchFamily="34" charset="0"/>
              </a:rPr>
              <a:t>H</a:t>
            </a:r>
            <a:r>
              <a:rPr lang="hr-HR" sz="2800" dirty="0" smtClean="0">
                <a:solidFill>
                  <a:schemeClr val="tx1"/>
                </a:solidFill>
                <a:ea typeface="Verdana" panose="020B0604030504040204" pitchFamily="34" charset="0"/>
                <a:cs typeface="Verdana" panose="020B0604030504040204" pitchFamily="34" charset="0"/>
              </a:rPr>
              <a:t>rvatske 2014.-2020</a:t>
            </a:r>
            <a:endParaRPr lang="hr-HR" dirty="0">
              <a:solidFill>
                <a:schemeClr val="tx1"/>
              </a:solidFill>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518523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1" algn="l" rtl="0">
              <a:spcBef>
                <a:spcPct val="0"/>
              </a:spcBef>
            </a:pPr>
            <a:r>
              <a:rPr lang="hr-HR" sz="2800" b="1" dirty="0">
                <a:solidFill>
                  <a:srgbClr val="C00000"/>
                </a:solidFill>
                <a:latin typeface="+mn-lt"/>
                <a:cs typeface="Times New Roman" pitchFamily="18" charset="0"/>
              </a:rPr>
              <a:t>4.2. Potpora za ulaganja u preradu, marketing i/ili razvoj poljoprivrednih proizvoda</a:t>
            </a:r>
            <a:r>
              <a:rPr lang="hr-HR" sz="1600" b="1" dirty="0">
                <a:solidFill>
                  <a:srgbClr val="9BBB59">
                    <a:lumMod val="50000"/>
                  </a:srgbClr>
                </a:solidFill>
                <a:cs typeface="Times New Roman" pitchFamily="18" charset="0"/>
              </a:rPr>
              <a:t/>
            </a:r>
            <a:br>
              <a:rPr lang="hr-HR" sz="1600" b="1" dirty="0">
                <a:solidFill>
                  <a:srgbClr val="9BBB59">
                    <a:lumMod val="50000"/>
                  </a:srgbClr>
                </a:solidFill>
                <a:cs typeface="Times New Roman" pitchFamily="18" charset="0"/>
              </a:rPr>
            </a:br>
            <a:endParaRPr lang="hr-HR" dirty="0"/>
          </a:p>
        </p:txBody>
      </p:sp>
      <p:sp>
        <p:nvSpPr>
          <p:cNvPr id="3" name="Content Placeholder 2"/>
          <p:cNvSpPr>
            <a:spLocks noGrp="1"/>
          </p:cNvSpPr>
          <p:nvPr>
            <p:ph idx="1"/>
          </p:nvPr>
        </p:nvSpPr>
        <p:spPr>
          <a:xfrm>
            <a:off x="611560" y="2323652"/>
            <a:ext cx="7209249" cy="3508977"/>
          </a:xfrm>
        </p:spPr>
        <p:txBody>
          <a:bodyPr/>
          <a:lstStyle/>
          <a:p>
            <a:pPr lvl="0">
              <a:buClr>
                <a:srgbClr val="002060"/>
              </a:buClr>
              <a:defRPr/>
            </a:pPr>
            <a:endParaRPr lang="hr-HR" altLang="sr-Latn-RS" sz="1400" dirty="0">
              <a:solidFill>
                <a:srgbClr val="000000"/>
              </a:solidFill>
              <a:cs typeface="Times New Roman" pitchFamily="18" charset="0"/>
            </a:endParaRPr>
          </a:p>
          <a:p>
            <a:pPr marL="68580" lvl="0" indent="0">
              <a:spcBef>
                <a:spcPct val="0"/>
              </a:spcBef>
              <a:buClr>
                <a:srgbClr val="FF0000"/>
              </a:buClr>
              <a:buNone/>
              <a:defRPr/>
            </a:pPr>
            <a:r>
              <a:rPr lang="hr-HR" altLang="sr-Latn-RS" sz="2000" dirty="0">
                <a:solidFill>
                  <a:srgbClr val="000000"/>
                </a:solidFill>
                <a:cs typeface="Times New Roman" pitchFamily="18" charset="0"/>
              </a:rPr>
              <a:t>OPERACIJE:</a:t>
            </a:r>
          </a:p>
          <a:p>
            <a:pPr marL="68580" lvl="0" indent="0">
              <a:spcBef>
                <a:spcPct val="0"/>
              </a:spcBef>
              <a:buClr>
                <a:srgbClr val="FF0000"/>
              </a:buClr>
              <a:buNone/>
              <a:defRPr/>
            </a:pPr>
            <a:endParaRPr lang="hr-HR" altLang="sr-Latn-RS" sz="2000" dirty="0" smtClean="0">
              <a:solidFill>
                <a:srgbClr val="000000"/>
              </a:solidFill>
              <a:cs typeface="Times New Roman" pitchFamily="18" charset="0"/>
            </a:endParaRPr>
          </a:p>
          <a:p>
            <a:pPr marL="68580" lvl="0" indent="0">
              <a:spcBef>
                <a:spcPct val="0"/>
              </a:spcBef>
              <a:buClr>
                <a:srgbClr val="FF0000"/>
              </a:buClr>
              <a:buNone/>
              <a:defRPr/>
            </a:pPr>
            <a:r>
              <a:rPr lang="hr-HR" altLang="sr-Latn-RS" sz="2000" dirty="0" smtClean="0">
                <a:solidFill>
                  <a:srgbClr val="000000"/>
                </a:solidFill>
                <a:cs typeface="Times New Roman" pitchFamily="18" charset="0"/>
              </a:rPr>
              <a:t>4.2.1</a:t>
            </a:r>
            <a:r>
              <a:rPr lang="hr-HR" altLang="sr-Latn-RS" sz="2000" dirty="0">
                <a:solidFill>
                  <a:srgbClr val="000000"/>
                </a:solidFill>
                <a:cs typeface="Times New Roman" pitchFamily="18" charset="0"/>
              </a:rPr>
              <a:t>. Povećanje dodane vrijednosti poljoprivrednim proizvodima </a:t>
            </a:r>
          </a:p>
          <a:p>
            <a:pPr marL="68580" lvl="0" indent="0">
              <a:spcBef>
                <a:spcPct val="0"/>
              </a:spcBef>
              <a:buClr>
                <a:srgbClr val="FF0000"/>
              </a:buClr>
              <a:buNone/>
              <a:defRPr/>
            </a:pPr>
            <a:r>
              <a:rPr lang="hr-HR" altLang="sr-Latn-RS" sz="2000" dirty="0">
                <a:solidFill>
                  <a:srgbClr val="000000"/>
                </a:solidFill>
                <a:cs typeface="Times New Roman" pitchFamily="18" charset="0"/>
              </a:rPr>
              <a:t>4.2.2. Korištenje obnovljivih izvora energije</a:t>
            </a:r>
          </a:p>
          <a:p>
            <a:endParaRPr lang="hr-HR" dirty="0"/>
          </a:p>
        </p:txBody>
      </p:sp>
    </p:spTree>
    <p:extLst>
      <p:ext uri="{BB962C8B-B14F-4D97-AF65-F5344CB8AC3E}">
        <p14:creationId xmlns:p14="http://schemas.microsoft.com/office/powerpoint/2010/main" val="16254043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zervirano mjesto sadržaja 2"/>
          <p:cNvSpPr>
            <a:spLocks noGrp="1"/>
          </p:cNvSpPr>
          <p:nvPr>
            <p:ph idx="1"/>
          </p:nvPr>
        </p:nvSpPr>
        <p:spPr>
          <a:xfrm>
            <a:off x="361869" y="620688"/>
            <a:ext cx="8496944" cy="5733256"/>
          </a:xfrm>
        </p:spPr>
        <p:txBody>
          <a:bodyPr>
            <a:normAutofit/>
          </a:bodyPr>
          <a:lstStyle/>
          <a:p>
            <a:pPr marL="0" lvl="1" indent="0" fontAlgn="auto">
              <a:spcAft>
                <a:spcPts val="0"/>
              </a:spcAft>
              <a:buClr>
                <a:srgbClr val="002060"/>
              </a:buClr>
              <a:buNone/>
              <a:defRPr/>
            </a:pPr>
            <a:r>
              <a:rPr lang="hr-HR" sz="1600" b="1" dirty="0" smtClean="0">
                <a:solidFill>
                  <a:srgbClr val="C00000"/>
                </a:solidFill>
                <a:cs typeface="Times New Roman" pitchFamily="18" charset="0"/>
              </a:rPr>
              <a:t>4.2</a:t>
            </a:r>
            <a:r>
              <a:rPr lang="hr-HR" sz="1600" b="1" dirty="0">
                <a:solidFill>
                  <a:srgbClr val="C00000"/>
                </a:solidFill>
                <a:cs typeface="Times New Roman" pitchFamily="18" charset="0"/>
              </a:rPr>
              <a:t>. Potpora za ulaganja u preradu, </a:t>
            </a:r>
            <a:endParaRPr lang="hr-HR" sz="1600" b="1" dirty="0" smtClean="0">
              <a:solidFill>
                <a:srgbClr val="C00000"/>
              </a:solidFill>
              <a:cs typeface="Times New Roman" pitchFamily="18" charset="0"/>
            </a:endParaRPr>
          </a:p>
          <a:p>
            <a:pPr marL="0" lvl="1" indent="0" fontAlgn="auto">
              <a:spcAft>
                <a:spcPts val="0"/>
              </a:spcAft>
              <a:buClr>
                <a:srgbClr val="002060"/>
              </a:buClr>
              <a:buNone/>
              <a:defRPr/>
            </a:pPr>
            <a:r>
              <a:rPr lang="hr-HR" sz="1600" b="1" dirty="0" smtClean="0">
                <a:solidFill>
                  <a:srgbClr val="C00000"/>
                </a:solidFill>
                <a:cs typeface="Times New Roman" pitchFamily="18" charset="0"/>
              </a:rPr>
              <a:t>marketing </a:t>
            </a:r>
            <a:r>
              <a:rPr lang="hr-HR" sz="1600" b="1" dirty="0">
                <a:solidFill>
                  <a:srgbClr val="C00000"/>
                </a:solidFill>
                <a:cs typeface="Times New Roman" pitchFamily="18" charset="0"/>
              </a:rPr>
              <a:t>i/ili razvoj poljoprivrednih proizvoda</a:t>
            </a:r>
          </a:p>
          <a:p>
            <a:pPr lvl="0" eaLnBrk="1" fontAlgn="auto" hangingPunct="1">
              <a:spcAft>
                <a:spcPts val="0"/>
              </a:spcAft>
              <a:buClr>
                <a:srgbClr val="002060"/>
              </a:buClr>
              <a:defRPr/>
            </a:pPr>
            <a:endParaRPr lang="hr-HR" altLang="sr-Latn-RS" sz="1400" dirty="0">
              <a:solidFill>
                <a:srgbClr val="000000"/>
              </a:solidFill>
              <a:cs typeface="Times New Roman" pitchFamily="18" charset="0"/>
            </a:endParaRPr>
          </a:p>
          <a:p>
            <a:pPr marL="68580" lvl="0" indent="0">
              <a:spcBef>
                <a:spcPct val="0"/>
              </a:spcBef>
              <a:buNone/>
              <a:tabLst>
                <a:tab pos="457200" algn="l"/>
              </a:tabLst>
              <a:defRPr/>
            </a:pPr>
            <a:r>
              <a:rPr lang="hr-HR" altLang="sr-Latn-RS" sz="1400" b="1" kern="0" dirty="0" smtClean="0">
                <a:solidFill>
                  <a:prstClr val="black"/>
                </a:solidFill>
                <a:cs typeface="Times New Roman" pitchFamily="18" charset="0"/>
              </a:rPr>
              <a:t>Korisnici</a:t>
            </a:r>
            <a:r>
              <a:rPr lang="hr-HR" altLang="sr-Latn-RS" sz="1400" b="1" kern="0" dirty="0">
                <a:solidFill>
                  <a:prstClr val="black"/>
                </a:solidFill>
                <a:cs typeface="Times New Roman" pitchFamily="18" charset="0"/>
              </a:rPr>
              <a:t>: </a:t>
            </a:r>
            <a:r>
              <a:rPr lang="hr-HR" altLang="sr-Latn-RS" sz="1400" kern="0" dirty="0">
                <a:solidFill>
                  <a:prstClr val="black"/>
                </a:solidFill>
                <a:cs typeface="Times New Roman" pitchFamily="18" charset="0"/>
              </a:rPr>
              <a:t>f</a:t>
            </a:r>
            <a:r>
              <a:rPr lang="vi-VN" sz="1400" dirty="0">
                <a:solidFill>
                  <a:prstClr val="black"/>
                </a:solidFill>
              </a:rPr>
              <a:t>izičke i pravne osobe </a:t>
            </a:r>
            <a:r>
              <a:rPr lang="hr-HR" sz="1400" dirty="0">
                <a:solidFill>
                  <a:prstClr val="black"/>
                </a:solidFill>
              </a:rPr>
              <a:t>koje se bave ili se namjeravaju baviti preradom proizvoda  </a:t>
            </a:r>
            <a:endParaRPr lang="hr-HR" sz="1400" dirty="0" smtClean="0">
              <a:solidFill>
                <a:prstClr val="black"/>
              </a:solidFill>
            </a:endParaRPr>
          </a:p>
          <a:p>
            <a:pPr marL="68580" lvl="0" indent="0">
              <a:spcBef>
                <a:spcPct val="0"/>
              </a:spcBef>
              <a:buNone/>
              <a:tabLst>
                <a:tab pos="457200" algn="l"/>
              </a:tabLst>
              <a:defRPr/>
            </a:pPr>
            <a:r>
              <a:rPr lang="hr-HR" sz="1400" dirty="0" smtClean="0">
                <a:solidFill>
                  <a:prstClr val="black"/>
                </a:solidFill>
              </a:rPr>
              <a:t>iz Dodatka 1 Ugovora o EU ili pamuka, osim proizvoda </a:t>
            </a:r>
            <a:r>
              <a:rPr lang="hr-HR" sz="1400" dirty="0" smtClean="0">
                <a:solidFill>
                  <a:prstClr val="black"/>
                </a:solidFill>
              </a:rPr>
              <a:t>ribarstva</a:t>
            </a:r>
          </a:p>
          <a:p>
            <a:pPr marL="68580" lvl="0" indent="0">
              <a:spcBef>
                <a:spcPct val="0"/>
              </a:spcBef>
              <a:buNone/>
              <a:tabLst>
                <a:tab pos="457200" algn="l"/>
              </a:tabLst>
              <a:defRPr/>
            </a:pPr>
            <a:r>
              <a:rPr lang="hr-HR" sz="1400" dirty="0" smtClean="0">
                <a:solidFill>
                  <a:prstClr val="black"/>
                </a:solidFill>
              </a:rPr>
              <a:t>- fizičke  i pravne osobe upisane u </a:t>
            </a:r>
            <a:r>
              <a:rPr lang="hr-HR" sz="1400" dirty="0">
                <a:solidFill>
                  <a:prstClr val="black"/>
                </a:solidFill>
              </a:rPr>
              <a:t>U</a:t>
            </a:r>
            <a:r>
              <a:rPr lang="hr-HR" sz="1400" dirty="0" smtClean="0">
                <a:solidFill>
                  <a:prstClr val="black"/>
                </a:solidFill>
              </a:rPr>
              <a:t>pisnik poljoprivrednih gospodarstava i proizvođačke grupa </a:t>
            </a:r>
            <a:endParaRPr lang="hr-HR" sz="1400" dirty="0" smtClean="0">
              <a:solidFill>
                <a:prstClr val="black"/>
              </a:solidFill>
            </a:endParaRPr>
          </a:p>
          <a:p>
            <a:pPr lvl="0">
              <a:spcBef>
                <a:spcPct val="0"/>
              </a:spcBef>
              <a:tabLst>
                <a:tab pos="457200" algn="l"/>
              </a:tabLst>
              <a:defRPr/>
            </a:pPr>
            <a:endParaRPr lang="hr-HR" sz="1400" u="sng" dirty="0">
              <a:effectLst>
                <a:outerShdw blurRad="38100" dist="38100" dir="2700000" algn="tl">
                  <a:srgbClr val="000000">
                    <a:alpha val="43137"/>
                  </a:srgbClr>
                </a:outerShdw>
              </a:effectLst>
            </a:endParaRPr>
          </a:p>
          <a:p>
            <a:pPr marL="68580" lvl="0" indent="0">
              <a:buNone/>
              <a:defRPr/>
            </a:pPr>
            <a:r>
              <a:rPr lang="hr-HR" sz="1400" b="1" dirty="0">
                <a:solidFill>
                  <a:prstClr val="black"/>
                </a:solidFill>
              </a:rPr>
              <a:t>Intenzitet potpore:</a:t>
            </a:r>
          </a:p>
          <a:p>
            <a:pPr marL="285750" lvl="0" indent="-285750">
              <a:spcBef>
                <a:spcPct val="0"/>
              </a:spcBef>
              <a:buFont typeface="Wingdings" panose="05000000000000000000" pitchFamily="2" charset="2"/>
              <a:buChar char="§"/>
              <a:tabLst>
                <a:tab pos="457200" algn="l"/>
              </a:tabLst>
              <a:defRPr/>
            </a:pPr>
            <a:r>
              <a:rPr lang="pl-PL" altLang="sr-Latn-RS" sz="1400" b="1" dirty="0">
                <a:solidFill>
                  <a:srgbClr val="000000"/>
                </a:solidFill>
                <a:cs typeface="Times New Roman" pitchFamily="18" charset="0"/>
              </a:rPr>
              <a:t>50% </a:t>
            </a:r>
            <a:r>
              <a:rPr lang="pl-PL" altLang="sr-Latn-RS" sz="1400" dirty="0">
                <a:solidFill>
                  <a:srgbClr val="000000"/>
                </a:solidFill>
                <a:cs typeface="Times New Roman" pitchFamily="18" charset="0"/>
              </a:rPr>
              <a:t>od iznosa prihvatljivog ulaganja</a:t>
            </a:r>
          </a:p>
          <a:p>
            <a:pPr>
              <a:spcBef>
                <a:spcPct val="0"/>
              </a:spcBef>
              <a:tabLst>
                <a:tab pos="457200" algn="l"/>
              </a:tabLst>
              <a:defRPr/>
            </a:pPr>
            <a:endParaRPr lang="hr-HR" sz="1400" dirty="0"/>
          </a:p>
          <a:p>
            <a:pPr marL="68580" indent="0">
              <a:spcBef>
                <a:spcPct val="0"/>
              </a:spcBef>
              <a:buNone/>
              <a:tabLst>
                <a:tab pos="457200" algn="l"/>
              </a:tabLst>
              <a:defRPr/>
            </a:pPr>
            <a:r>
              <a:rPr lang="hr-HR" altLang="sr-Latn-RS" sz="1400" b="1" dirty="0">
                <a:solidFill>
                  <a:srgbClr val="000000"/>
                </a:solidFill>
                <a:cs typeface="Times New Roman" pitchFamily="18" charset="0"/>
              </a:rPr>
              <a:t>Uvećanje za 20%:</a:t>
            </a:r>
          </a:p>
          <a:p>
            <a:pPr marL="285750" indent="-285750">
              <a:buFont typeface="Wingdings" panose="05000000000000000000" pitchFamily="2" charset="2"/>
              <a:buChar char="§"/>
            </a:pPr>
            <a:r>
              <a:rPr lang="vi-VN" sz="1400" dirty="0"/>
              <a:t>ulaganja unutar Europskoga inovacijskog partnerstva </a:t>
            </a:r>
            <a:r>
              <a:rPr lang="hr-HR" sz="1400" dirty="0" smtClean="0"/>
              <a:t>(EIP)</a:t>
            </a:r>
          </a:p>
          <a:p>
            <a:pPr marL="285750" indent="-285750">
              <a:buFont typeface="Wingdings" panose="05000000000000000000" pitchFamily="2" charset="2"/>
              <a:buChar char="§"/>
            </a:pPr>
            <a:r>
              <a:rPr lang="vi-VN" sz="1400" dirty="0" smtClean="0"/>
              <a:t>ulaganja koja provode proizvođačke organizacije</a:t>
            </a:r>
            <a:endParaRPr lang="hr-HR" sz="1400" dirty="0" smtClean="0"/>
          </a:p>
          <a:p>
            <a:pPr marL="68580" indent="0">
              <a:buNone/>
            </a:pPr>
            <a:r>
              <a:rPr lang="hr-HR" sz="1400" b="1" u="sng" dirty="0" smtClean="0"/>
              <a:t>Visina potpore:</a:t>
            </a:r>
            <a:endParaRPr lang="hr-HR" sz="1400" b="1" u="sng" dirty="0" smtClean="0"/>
          </a:p>
          <a:p>
            <a:pPr marL="0" lvl="0" indent="0">
              <a:spcBef>
                <a:spcPct val="0"/>
              </a:spcBef>
              <a:buNone/>
              <a:tabLst>
                <a:tab pos="457200" algn="l"/>
              </a:tabLst>
              <a:defRPr/>
            </a:pPr>
            <a:r>
              <a:rPr lang="hr-HR" altLang="sr-Latn-RS" sz="1400" b="1" dirty="0">
                <a:solidFill>
                  <a:schemeClr val="tx1"/>
                </a:solidFill>
                <a:cs typeface="Times New Roman" pitchFamily="18" charset="0"/>
              </a:rPr>
              <a:t>min. </a:t>
            </a:r>
            <a:r>
              <a:rPr lang="hr-HR" altLang="sr-Latn-RS" sz="1400" b="1" dirty="0" smtClean="0">
                <a:solidFill>
                  <a:schemeClr val="tx1"/>
                </a:solidFill>
                <a:cs typeface="Times New Roman" pitchFamily="18" charset="0"/>
              </a:rPr>
              <a:t>10.000 </a:t>
            </a:r>
            <a:r>
              <a:rPr lang="hr-HR" altLang="sr-Latn-RS" sz="1400" b="1" dirty="0">
                <a:solidFill>
                  <a:schemeClr val="tx1"/>
                </a:solidFill>
                <a:cs typeface="Times New Roman" pitchFamily="18" charset="0"/>
              </a:rPr>
              <a:t>€/projekt - </a:t>
            </a:r>
            <a:r>
              <a:rPr lang="hr-HR" altLang="sr-Latn-RS" sz="1400" b="1" dirty="0" err="1">
                <a:solidFill>
                  <a:schemeClr val="tx1"/>
                </a:solidFill>
                <a:cs typeface="Times New Roman" pitchFamily="18" charset="0"/>
              </a:rPr>
              <a:t>max</a:t>
            </a:r>
            <a:r>
              <a:rPr lang="hr-HR" altLang="sr-Latn-RS" sz="1400" b="1" dirty="0">
                <a:solidFill>
                  <a:schemeClr val="tx1"/>
                </a:solidFill>
                <a:cs typeface="Times New Roman" pitchFamily="18" charset="0"/>
              </a:rPr>
              <a:t>. 3 mil. €/projekt </a:t>
            </a:r>
          </a:p>
          <a:p>
            <a:pPr marL="0" lvl="0" indent="0">
              <a:spcBef>
                <a:spcPct val="0"/>
              </a:spcBef>
              <a:buNone/>
              <a:tabLst>
                <a:tab pos="457200" algn="l"/>
              </a:tabLst>
              <a:defRPr/>
            </a:pPr>
            <a:r>
              <a:rPr lang="hr-HR" altLang="sr-Latn-RS" sz="1400" b="1" dirty="0">
                <a:solidFill>
                  <a:schemeClr val="tx1"/>
                </a:solidFill>
                <a:cs typeface="Times New Roman" pitchFamily="18" charset="0"/>
              </a:rPr>
              <a:t>5 mil. €/za ulaganja u sektore:</a:t>
            </a:r>
          </a:p>
          <a:p>
            <a:pPr marL="180975"/>
            <a:r>
              <a:rPr lang="vi-VN" sz="1400" dirty="0"/>
              <a:t>- mesa </a:t>
            </a:r>
            <a:r>
              <a:rPr lang="hr-HR" sz="1400" dirty="0"/>
              <a:t>- </a:t>
            </a:r>
            <a:r>
              <a:rPr lang="vi-VN" sz="1400" dirty="0"/>
              <a:t>za ulaganja u građenje i/ili opremanje objekata i/ili,</a:t>
            </a:r>
          </a:p>
          <a:p>
            <a:pPr marL="180975"/>
            <a:r>
              <a:rPr lang="vi-VN" sz="1400" dirty="0"/>
              <a:t>- mlijeka i mliječnih proizvoda</a:t>
            </a:r>
            <a:r>
              <a:rPr lang="hr-HR" sz="1400" dirty="0"/>
              <a:t> - </a:t>
            </a:r>
            <a:r>
              <a:rPr lang="vi-VN" sz="1400" dirty="0"/>
              <a:t> za ulaganja u građenje i/ili opremanje objekata,</a:t>
            </a:r>
          </a:p>
          <a:p>
            <a:pPr marL="285750" indent="-285750">
              <a:buFont typeface="Wingdings" panose="05000000000000000000" pitchFamily="2" charset="2"/>
              <a:buChar char="§"/>
            </a:pPr>
            <a:endParaRPr lang="vi-VN" sz="1400" dirty="0"/>
          </a:p>
          <a:p>
            <a:pPr marL="68580" indent="0">
              <a:spcBef>
                <a:spcPct val="0"/>
              </a:spcBef>
              <a:buNone/>
              <a:tabLst>
                <a:tab pos="0" algn="l"/>
              </a:tabLst>
              <a:defRPr/>
            </a:pPr>
            <a:r>
              <a:rPr lang="hr-HR" sz="1400" dirty="0"/>
              <a:t>U slučaju ulaganja samo u operacije </a:t>
            </a:r>
            <a:r>
              <a:rPr lang="hr-HR" sz="1400" u="sng" dirty="0" smtClean="0"/>
              <a:t>4.2.2. vezane </a:t>
            </a:r>
            <a:r>
              <a:rPr lang="hr-HR" sz="1400" u="sng" dirty="0"/>
              <a:t>uz korištenje obnovljivih izvora energije</a:t>
            </a:r>
            <a:r>
              <a:rPr lang="hr-HR" sz="1400" dirty="0"/>
              <a:t>, maksimalna potpora je </a:t>
            </a:r>
            <a:r>
              <a:rPr lang="hr-HR" sz="1400" u="sng" dirty="0"/>
              <a:t>1 milijun €/projekt</a:t>
            </a:r>
            <a:r>
              <a:rPr lang="hr-HR" sz="1400" dirty="0"/>
              <a:t>.</a:t>
            </a:r>
          </a:p>
          <a:p>
            <a:pPr>
              <a:spcBef>
                <a:spcPct val="0"/>
              </a:spcBef>
              <a:tabLst>
                <a:tab pos="457200" algn="l"/>
              </a:tabLst>
              <a:defRPr/>
            </a:pPr>
            <a:endParaRPr lang="hr-HR" altLang="sr-Latn-RS" sz="1400" b="1" dirty="0" smtClean="0">
              <a:solidFill>
                <a:srgbClr val="000000"/>
              </a:solidFill>
              <a:cs typeface="Times New Roman" pitchFamily="18" charset="0"/>
            </a:endParaRPr>
          </a:p>
          <a:p>
            <a:pPr marL="68580" indent="0">
              <a:spcBef>
                <a:spcPct val="0"/>
              </a:spcBef>
              <a:buNone/>
              <a:tabLst>
                <a:tab pos="457200" algn="l"/>
              </a:tabLst>
              <a:defRPr/>
            </a:pPr>
            <a:r>
              <a:rPr lang="hr-HR" altLang="sr-Latn-RS" sz="1400" b="1" dirty="0" smtClean="0">
                <a:solidFill>
                  <a:srgbClr val="000000"/>
                </a:solidFill>
                <a:cs typeface="Times New Roman" pitchFamily="18" charset="0"/>
              </a:rPr>
              <a:t>Maksimalni </a:t>
            </a:r>
            <a:r>
              <a:rPr lang="hr-HR" altLang="sr-Latn-RS" sz="1400" b="1" dirty="0">
                <a:solidFill>
                  <a:srgbClr val="000000"/>
                </a:solidFill>
                <a:cs typeface="Times New Roman" pitchFamily="18" charset="0"/>
              </a:rPr>
              <a:t>intenzitet potpore </a:t>
            </a:r>
            <a:r>
              <a:rPr lang="hr-HR" altLang="sr-Latn-RS" sz="1400" b="1" u="sng" dirty="0">
                <a:solidFill>
                  <a:srgbClr val="000000"/>
                </a:solidFill>
                <a:cs typeface="Times New Roman" pitchFamily="18" charset="0"/>
              </a:rPr>
              <a:t>NE smije prijeći 90% </a:t>
            </a:r>
            <a:r>
              <a:rPr lang="hr-HR" altLang="sr-Latn-RS" sz="1400" b="1" dirty="0">
                <a:solidFill>
                  <a:srgbClr val="000000"/>
                </a:solidFill>
                <a:cs typeface="Times New Roman" pitchFamily="18" charset="0"/>
              </a:rPr>
              <a:t>od ukupno prihvatljivih troškova</a:t>
            </a:r>
          </a:p>
          <a:p>
            <a:pPr lvl="0">
              <a:spcBef>
                <a:spcPct val="0"/>
              </a:spcBef>
              <a:tabLst>
                <a:tab pos="457200" algn="l"/>
              </a:tabLst>
              <a:defRPr/>
            </a:pPr>
            <a:endParaRPr lang="hr-HR" sz="1400" u="sng" dirty="0">
              <a:solidFill>
                <a:srgbClr val="000000"/>
              </a:solidFill>
            </a:endParaRPr>
          </a:p>
        </p:txBody>
      </p:sp>
      <p:pic>
        <p:nvPicPr>
          <p:cNvPr id="15" name="Picture 9" descr="C:\Users\marin.fak\Desktop\SLIKE NASLOVA\ULAGANJA BEZ REFL BLUEST.png">
            <a:hlinkClick r:id="rId3"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72286" y="1124744"/>
            <a:ext cx="1508398" cy="236833"/>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
        <p:nvSpPr>
          <p:cNvPr id="9" name="Prsten 8"/>
          <p:cNvSpPr/>
          <p:nvPr/>
        </p:nvSpPr>
        <p:spPr>
          <a:xfrm>
            <a:off x="6700907" y="2132856"/>
            <a:ext cx="1263568" cy="1296144"/>
          </a:xfrm>
          <a:prstGeom prst="donut">
            <a:avLst>
              <a:gd name="adj" fmla="val 7096"/>
            </a:avLst>
          </a:prstGeom>
          <a:solidFill>
            <a:srgbClr val="D6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1200" dirty="0" smtClean="0">
                <a:solidFill>
                  <a:schemeClr val="tx1"/>
                </a:solidFill>
                <a:effectLst>
                  <a:outerShdw blurRad="38100" dist="38100" dir="2700000" algn="tl">
                    <a:srgbClr val="000000">
                      <a:alpha val="43137"/>
                    </a:srgbClr>
                  </a:outerShdw>
                </a:effectLst>
              </a:rPr>
              <a:t>VINOGRADARI I PČELARI</a:t>
            </a:r>
            <a:endParaRPr lang="hr-HR" sz="1200" dirty="0">
              <a:solidFill>
                <a:schemeClr val="tx1"/>
              </a:solidFill>
              <a:effectLst>
                <a:outerShdw blurRad="38100" dist="38100" dir="2700000" algn="tl">
                  <a:srgbClr val="000000">
                    <a:alpha val="43137"/>
                  </a:srgbClr>
                </a:outerShdw>
              </a:effectLst>
            </a:endParaRPr>
          </a:p>
        </p:txBody>
      </p:sp>
      <p:sp>
        <p:nvSpPr>
          <p:cNvPr id="11" name="Dijagonalna pruga 10"/>
          <p:cNvSpPr/>
          <p:nvPr/>
        </p:nvSpPr>
        <p:spPr>
          <a:xfrm>
            <a:off x="6849677" y="2458856"/>
            <a:ext cx="1008000" cy="769243"/>
          </a:xfrm>
          <a:prstGeom prst="diagStripe">
            <a:avLst>
              <a:gd name="adj" fmla="val 84300"/>
            </a:avLst>
          </a:prstGeom>
          <a:solidFill>
            <a:srgbClr val="C00000">
              <a:alpha val="60000"/>
            </a:srgbClr>
          </a:solidFill>
          <a:ln w="285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solidFill>
                <a:schemeClr val="tx1"/>
              </a:solidFill>
            </a:endParaRPr>
          </a:p>
        </p:txBody>
      </p:sp>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42676" y="5445224"/>
            <a:ext cx="2730500"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366972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395536" y="620688"/>
            <a:ext cx="8136904" cy="5760640"/>
          </a:xfrm>
        </p:spPr>
        <p:txBody>
          <a:bodyPr>
            <a:normAutofit fontScale="92500" lnSpcReduction="10000"/>
          </a:bodyPr>
          <a:lstStyle/>
          <a:p>
            <a:pPr marL="68580" indent="0">
              <a:buNone/>
            </a:pPr>
            <a:r>
              <a:rPr lang="hr-HR" sz="1600" b="1" dirty="0"/>
              <a:t>OPĆI UVJETI (izdvojeno</a:t>
            </a:r>
            <a:r>
              <a:rPr lang="hr-HR" sz="1600" b="1" dirty="0" smtClean="0"/>
              <a:t>)</a:t>
            </a:r>
          </a:p>
          <a:p>
            <a:pPr marL="285750" lvl="1" indent="-285750" algn="just">
              <a:buClr>
                <a:srgbClr val="002060"/>
              </a:buClr>
              <a:buFont typeface="Wingdings" panose="05000000000000000000" pitchFamily="2" charset="2"/>
              <a:buChar char="Ø"/>
              <a:defRPr/>
            </a:pPr>
            <a:r>
              <a:rPr lang="hr-HR" sz="1400" dirty="0" smtClean="0">
                <a:cs typeface="Times New Roman" pitchFamily="18" charset="0"/>
              </a:rPr>
              <a:t>u</a:t>
            </a:r>
            <a:r>
              <a:rPr lang="vi-VN" sz="1400" dirty="0" smtClean="0">
                <a:cs typeface="Times New Roman" pitchFamily="18" charset="0"/>
              </a:rPr>
              <a:t>laganja </a:t>
            </a:r>
            <a:r>
              <a:rPr lang="hr-HR" sz="1400" dirty="0">
                <a:cs typeface="Times New Roman" pitchFamily="18" charset="0"/>
              </a:rPr>
              <a:t>-</a:t>
            </a:r>
            <a:r>
              <a:rPr lang="vi-VN" sz="1400" dirty="0">
                <a:cs typeface="Times New Roman" pitchFamily="18" charset="0"/>
              </a:rPr>
              <a:t> poljoprivredn</a:t>
            </a:r>
            <a:r>
              <a:rPr lang="hr-HR" sz="1400" dirty="0">
                <a:latin typeface="Century Gothic" panose="020B0502020202020204" pitchFamily="34" charset="0"/>
                <a:cs typeface="Times New Roman" pitchFamily="18" charset="0"/>
              </a:rPr>
              <a:t>i</a:t>
            </a:r>
            <a:r>
              <a:rPr lang="vi-VN" sz="1400" dirty="0">
                <a:cs typeface="Times New Roman" pitchFamily="18" charset="0"/>
              </a:rPr>
              <a:t> proizvod</a:t>
            </a:r>
            <a:r>
              <a:rPr lang="hr-HR" sz="1400" dirty="0">
                <a:latin typeface="Century Gothic" panose="020B0502020202020204" pitchFamily="34" charset="0"/>
                <a:cs typeface="Times New Roman" pitchFamily="18" charset="0"/>
              </a:rPr>
              <a:t>i</a:t>
            </a:r>
            <a:r>
              <a:rPr lang="vi-VN" sz="1400" dirty="0">
                <a:cs typeface="Times New Roman" pitchFamily="18" charset="0"/>
              </a:rPr>
              <a:t> </a:t>
            </a:r>
            <a:r>
              <a:rPr lang="hr-HR" sz="1400" dirty="0" smtClean="0">
                <a:cs typeface="Times New Roman" pitchFamily="18" charset="0"/>
              </a:rPr>
              <a:t>iz Priloga 1. </a:t>
            </a:r>
            <a:r>
              <a:rPr lang="hr-HR" sz="1400" dirty="0" smtClean="0">
                <a:latin typeface="Century Gothic" panose="020B0502020202020204" pitchFamily="34" charset="0"/>
                <a:cs typeface="Times New Roman" pitchFamily="18" charset="0"/>
              </a:rPr>
              <a:t>Ugovora o EU, </a:t>
            </a:r>
            <a:r>
              <a:rPr lang="vi-VN" sz="1400" dirty="0" smtClean="0">
                <a:cs typeface="Times New Roman" pitchFamily="18" charset="0"/>
              </a:rPr>
              <a:t>osim </a:t>
            </a:r>
            <a:r>
              <a:rPr lang="vi-VN" sz="1400" dirty="0">
                <a:cs typeface="Times New Roman" pitchFamily="18" charset="0"/>
              </a:rPr>
              <a:t>proizvoda ribarstva</a:t>
            </a:r>
          </a:p>
          <a:p>
            <a:pPr marL="0" indent="0">
              <a:buNone/>
            </a:pPr>
            <a:r>
              <a:rPr lang="hr-HR" sz="1400" dirty="0" smtClean="0">
                <a:solidFill>
                  <a:schemeClr val="tx1">
                    <a:lumMod val="65000"/>
                    <a:lumOff val="35000"/>
                  </a:schemeClr>
                </a:solidFill>
              </a:rPr>
              <a:t>rezultat</a:t>
            </a:r>
            <a:r>
              <a:rPr lang="hr-HR" sz="1400" dirty="0" smtClean="0"/>
              <a:t> </a:t>
            </a:r>
            <a:r>
              <a:rPr lang="hr-HR" sz="1400" dirty="0"/>
              <a:t>proizvodnog procesa mora biti proizvod iz Priloga I. ovoga Pravilnika</a:t>
            </a:r>
            <a:r>
              <a:rPr lang="hr-HR" sz="1400" u="sng" dirty="0"/>
              <a:t> </a:t>
            </a:r>
            <a:r>
              <a:rPr lang="hr-HR" sz="1400" u="sng" dirty="0" smtClean="0"/>
              <a:t>osim </a:t>
            </a:r>
            <a:r>
              <a:rPr lang="hr-HR" sz="1400" u="sng" dirty="0"/>
              <a:t>proizvoda ribarstva</a:t>
            </a:r>
            <a:r>
              <a:rPr lang="hr-HR" sz="1400" dirty="0"/>
              <a:t>.</a:t>
            </a:r>
          </a:p>
          <a:p>
            <a:pPr marL="0" indent="0">
              <a:buNone/>
            </a:pPr>
            <a:endParaRPr lang="hr-HR" sz="1400" dirty="0" smtClean="0"/>
          </a:p>
          <a:p>
            <a:pPr marL="0" indent="0">
              <a:buNone/>
            </a:pPr>
            <a:r>
              <a:rPr lang="hr-HR" sz="1400" dirty="0" smtClean="0"/>
              <a:t>objekt </a:t>
            </a:r>
            <a:r>
              <a:rPr lang="hr-HR" sz="1400" dirty="0"/>
              <a:t>za preradu mora biti registriran/odobren za obavljanje prerađivačke djelatnosti na kraju ulaganja.</a:t>
            </a:r>
          </a:p>
          <a:p>
            <a:pPr marL="0" lvl="1" indent="0" algn="just" fontAlgn="auto">
              <a:spcAft>
                <a:spcPts val="0"/>
              </a:spcAft>
              <a:buClr>
                <a:srgbClr val="002060"/>
              </a:buClr>
              <a:buNone/>
              <a:defRPr/>
            </a:pPr>
            <a:r>
              <a:rPr lang="hr-HR" sz="1400" dirty="0">
                <a:solidFill>
                  <a:prstClr val="black"/>
                </a:solidFill>
                <a:cs typeface="Times New Roman" pitchFamily="18" charset="0"/>
              </a:rPr>
              <a:t>k</a:t>
            </a:r>
            <a:r>
              <a:rPr lang="vi-VN" sz="1400" dirty="0">
                <a:solidFill>
                  <a:prstClr val="black"/>
                </a:solidFill>
                <a:cs typeface="Times New Roman" pitchFamily="18" charset="0"/>
              </a:rPr>
              <a:t>orisnik mora imati podmirene odnosno regulirane financijske obveze prema državnom proračunu u trenutku podnošenja Zahtjeva za potporu.</a:t>
            </a:r>
          </a:p>
          <a:p>
            <a:pPr marL="0" lvl="1" indent="0" algn="just" fontAlgn="auto">
              <a:spcAft>
                <a:spcPts val="0"/>
              </a:spcAft>
              <a:buClr>
                <a:srgbClr val="002060"/>
              </a:buClr>
              <a:buNone/>
              <a:defRPr/>
            </a:pPr>
            <a:endParaRPr lang="hr-HR" sz="1600" b="1" dirty="0" smtClean="0">
              <a:cs typeface="Times New Roman" pitchFamily="18" charset="0"/>
            </a:endParaRPr>
          </a:p>
          <a:p>
            <a:pPr marL="0" lvl="1" indent="0" algn="just" fontAlgn="auto">
              <a:spcAft>
                <a:spcPts val="0"/>
              </a:spcAft>
              <a:buClr>
                <a:srgbClr val="002060"/>
              </a:buClr>
              <a:buNone/>
              <a:defRPr/>
            </a:pPr>
            <a:r>
              <a:rPr lang="hr-HR" sz="1600" b="1" dirty="0" smtClean="0">
                <a:cs typeface="Times New Roman" pitchFamily="18" charset="0"/>
              </a:rPr>
              <a:t>POSEBNI </a:t>
            </a:r>
            <a:r>
              <a:rPr lang="hr-HR" sz="1600" b="1" dirty="0">
                <a:cs typeface="Times New Roman" pitchFamily="18" charset="0"/>
              </a:rPr>
              <a:t>UVJETI (izdvojeno)</a:t>
            </a:r>
          </a:p>
          <a:p>
            <a:pPr marL="285750" lvl="0" indent="-285750" algn="just">
              <a:buFont typeface="Wingdings" panose="05000000000000000000" pitchFamily="2" charset="2"/>
              <a:buChar char="Ø"/>
            </a:pPr>
            <a:r>
              <a:rPr lang="hr-HR" sz="1400" dirty="0" smtClean="0">
                <a:solidFill>
                  <a:prstClr val="black"/>
                </a:solidFill>
              </a:rPr>
              <a:t>OIE </a:t>
            </a:r>
            <a:r>
              <a:rPr lang="hr-HR" sz="1400" dirty="0">
                <a:solidFill>
                  <a:prstClr val="black"/>
                </a:solidFill>
              </a:rPr>
              <a:t>- proizvedena električna i toplinska energija - podmirenje potrošnje električne i toplinske energije tog gospodarstva (dopušta se prodaja viškova u okviru vlastite godišnje proizvodnje)</a:t>
            </a:r>
          </a:p>
          <a:p>
            <a:pPr marL="552450" lvl="0" indent="-285750" algn="just">
              <a:buFontTx/>
              <a:buChar char="-"/>
            </a:pPr>
            <a:r>
              <a:rPr lang="hr-HR" sz="1400" dirty="0">
                <a:solidFill>
                  <a:prstClr val="black"/>
                </a:solidFill>
              </a:rPr>
              <a:t>postrojenja za proizvodnju toplinske i električne energije koje koristi obnovljive izvore energije na poljoprivrednom gospodarstvu </a:t>
            </a:r>
          </a:p>
          <a:p>
            <a:pPr marL="0" lvl="0" indent="0" algn="just">
              <a:buNone/>
            </a:pPr>
            <a:r>
              <a:rPr lang="hr-HR" sz="1400" dirty="0">
                <a:solidFill>
                  <a:prstClr val="black"/>
                </a:solidFill>
              </a:rPr>
              <a:t>a) instalirana snaga - manja ili jednaka priključnoj snazi poljoprivrednog gospodarstva te</a:t>
            </a:r>
          </a:p>
          <a:p>
            <a:pPr marL="0" lvl="0" indent="0" algn="just">
              <a:buNone/>
            </a:pPr>
            <a:r>
              <a:rPr lang="hr-HR" sz="1400" dirty="0">
                <a:solidFill>
                  <a:prstClr val="black"/>
                </a:solidFill>
              </a:rPr>
              <a:t>b) planirana godišnja proizvodnja toplinske i električne energije postrojenja - manja ili jednaka godišnjoj potrošnji poljoprivrednog gospodarstva.</a:t>
            </a:r>
          </a:p>
          <a:p>
            <a:pPr marL="0" indent="0">
              <a:buNone/>
            </a:pPr>
            <a:endParaRPr lang="hr-HR" sz="1400" u="sng" dirty="0" smtClean="0"/>
          </a:p>
          <a:p>
            <a:pPr marL="0" lvl="0" indent="0" algn="just">
              <a:buNone/>
            </a:pPr>
            <a:r>
              <a:rPr lang="hr-HR" sz="1400" b="1" dirty="0" smtClean="0">
                <a:solidFill>
                  <a:prstClr val="black"/>
                </a:solidFill>
              </a:rPr>
              <a:t>opći </a:t>
            </a:r>
            <a:r>
              <a:rPr lang="hr-HR" sz="1400" b="1" dirty="0">
                <a:solidFill>
                  <a:prstClr val="black"/>
                </a:solidFill>
              </a:rPr>
              <a:t>troškovi </a:t>
            </a:r>
            <a:r>
              <a:rPr lang="hr-HR" sz="1400" dirty="0">
                <a:solidFill>
                  <a:prstClr val="black"/>
                </a:solidFill>
              </a:rPr>
              <a:t>-  do 10% vrijednosti ukupno prihvatljivih troškova projekta (</a:t>
            </a:r>
            <a:r>
              <a:rPr lang="hr-HR" sz="1400" dirty="0" err="1">
                <a:solidFill>
                  <a:prstClr val="black"/>
                </a:solidFill>
              </a:rPr>
              <a:t>max</a:t>
            </a:r>
            <a:r>
              <a:rPr lang="hr-HR" sz="1400" dirty="0">
                <a:solidFill>
                  <a:prstClr val="black"/>
                </a:solidFill>
              </a:rPr>
              <a:t>. 5% ukoliko je u projekt uključena kupnja zemljišta i/ili objekata)</a:t>
            </a:r>
          </a:p>
          <a:p>
            <a:pPr marL="0" lvl="0" indent="0" algn="just">
              <a:buNone/>
            </a:pPr>
            <a:r>
              <a:rPr lang="hr-HR" sz="1400" dirty="0">
                <a:solidFill>
                  <a:prstClr val="black"/>
                </a:solidFill>
              </a:rPr>
              <a:t>troškovi kupnje zemljišta i/ili objekata – do 10% vrijednosti ukupno prihvatljivih troškova projekta</a:t>
            </a:r>
          </a:p>
          <a:p>
            <a:pPr marL="68580" lvl="0" indent="0" algn="just">
              <a:buNone/>
            </a:pPr>
            <a:r>
              <a:rPr lang="hr-HR" sz="1400" b="1" u="sng" dirty="0">
                <a:solidFill>
                  <a:prstClr val="black"/>
                </a:solidFill>
              </a:rPr>
              <a:t>UKUPNO: </a:t>
            </a:r>
            <a:r>
              <a:rPr lang="hr-HR" sz="1400" b="1" u="sng" dirty="0" err="1">
                <a:solidFill>
                  <a:prstClr val="black"/>
                </a:solidFill>
              </a:rPr>
              <a:t>max</a:t>
            </a:r>
            <a:r>
              <a:rPr lang="hr-HR" sz="1400" b="1" u="sng" dirty="0">
                <a:solidFill>
                  <a:prstClr val="black"/>
                </a:solidFill>
              </a:rPr>
              <a:t> 15% vrijednosti ukupno prihvatljivih troškova </a:t>
            </a:r>
            <a:r>
              <a:rPr lang="hr-HR" sz="1400" b="1" u="sng" dirty="0" smtClean="0">
                <a:solidFill>
                  <a:prstClr val="black"/>
                </a:solidFill>
              </a:rPr>
              <a:t>projekta</a:t>
            </a:r>
          </a:p>
          <a:p>
            <a:pPr marL="68580" lvl="0" indent="0" algn="just">
              <a:buNone/>
            </a:pPr>
            <a:endParaRPr lang="hr-HR" sz="1400" b="1" u="sng" dirty="0">
              <a:solidFill>
                <a:prstClr val="black"/>
              </a:solidFill>
            </a:endParaRPr>
          </a:p>
          <a:p>
            <a:pPr marL="68580" lvl="0" indent="0" algn="just">
              <a:buNone/>
            </a:pPr>
            <a:r>
              <a:rPr lang="hr-HR" sz="1400" u="sng" dirty="0" smtClean="0">
                <a:solidFill>
                  <a:prstClr val="black"/>
                </a:solidFill>
              </a:rPr>
              <a:t>Po </a:t>
            </a:r>
            <a:r>
              <a:rPr lang="hr-HR" sz="1400" u="sng" dirty="0">
                <a:solidFill>
                  <a:prstClr val="black"/>
                </a:solidFill>
              </a:rPr>
              <a:t>završetku projekta, korisnik je dužan najmanje narednih 5 godina baviti se poljoprivrednom proizvodnjom za koju je ostvario potporu.</a:t>
            </a:r>
            <a:endParaRPr lang="hr-HR" sz="1400" dirty="0">
              <a:solidFill>
                <a:prstClr val="black"/>
              </a:solidFill>
            </a:endParaRPr>
          </a:p>
        </p:txBody>
      </p:sp>
    </p:spTree>
    <p:extLst>
      <p:ext uri="{BB962C8B-B14F-4D97-AF65-F5344CB8AC3E}">
        <p14:creationId xmlns:p14="http://schemas.microsoft.com/office/powerpoint/2010/main" val="27617053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zervirano mjesto sadržaja 2"/>
          <p:cNvSpPr>
            <a:spLocks noGrp="1"/>
          </p:cNvSpPr>
          <p:nvPr>
            <p:ph idx="1"/>
          </p:nvPr>
        </p:nvSpPr>
        <p:spPr>
          <a:xfrm>
            <a:off x="395536" y="980728"/>
            <a:ext cx="8496944" cy="5733256"/>
          </a:xfrm>
        </p:spPr>
        <p:txBody>
          <a:bodyPr/>
          <a:lstStyle/>
          <a:p>
            <a:pPr marL="0" lvl="1" indent="0" algn="just" eaLnBrk="1" fontAlgn="auto" hangingPunct="1">
              <a:lnSpc>
                <a:spcPct val="115000"/>
              </a:lnSpc>
              <a:spcAft>
                <a:spcPts val="0"/>
              </a:spcAft>
              <a:buNone/>
              <a:defRPr/>
            </a:pPr>
            <a:r>
              <a:rPr lang="hr-HR" sz="1800" b="1" dirty="0" smtClean="0">
                <a:solidFill>
                  <a:srgbClr val="C00000"/>
                </a:solidFill>
                <a:cs typeface="Times New Roman" pitchFamily="18" charset="0"/>
              </a:rPr>
              <a:t>4.3</a:t>
            </a:r>
            <a:r>
              <a:rPr lang="hr-HR" sz="1800" b="1" dirty="0">
                <a:solidFill>
                  <a:srgbClr val="C00000"/>
                </a:solidFill>
                <a:cs typeface="Times New Roman" pitchFamily="18" charset="0"/>
              </a:rPr>
              <a:t>. Potpora za ulaganja u infrastrukturu vezano uz razvoj, modernizaciju </a:t>
            </a:r>
            <a:r>
              <a:rPr lang="hr-HR" sz="1800" b="1" dirty="0" smtClean="0">
                <a:solidFill>
                  <a:srgbClr val="C00000"/>
                </a:solidFill>
                <a:cs typeface="Times New Roman" pitchFamily="18" charset="0"/>
              </a:rPr>
              <a:t>i</a:t>
            </a:r>
          </a:p>
          <a:p>
            <a:pPr marL="0" lvl="1" indent="0" algn="just" eaLnBrk="1" fontAlgn="auto" hangingPunct="1">
              <a:lnSpc>
                <a:spcPct val="115000"/>
              </a:lnSpc>
              <a:spcAft>
                <a:spcPts val="0"/>
              </a:spcAft>
              <a:buNone/>
              <a:defRPr/>
            </a:pPr>
            <a:r>
              <a:rPr lang="hr-HR" sz="1800" b="1" dirty="0" smtClean="0">
                <a:solidFill>
                  <a:srgbClr val="C00000"/>
                </a:solidFill>
                <a:cs typeface="Times New Roman" pitchFamily="18" charset="0"/>
              </a:rPr>
              <a:t> prilagodbu </a:t>
            </a:r>
            <a:r>
              <a:rPr lang="hr-HR" sz="1800" b="1" dirty="0">
                <a:solidFill>
                  <a:srgbClr val="C00000"/>
                </a:solidFill>
                <a:cs typeface="Times New Roman" pitchFamily="18" charset="0"/>
              </a:rPr>
              <a:t>poljoprivrede i šumarstva </a:t>
            </a:r>
          </a:p>
          <a:p>
            <a:pPr lvl="0">
              <a:spcBef>
                <a:spcPct val="0"/>
              </a:spcBef>
              <a:tabLst>
                <a:tab pos="457200" algn="l"/>
              </a:tabLst>
              <a:defRPr/>
            </a:pPr>
            <a:endParaRPr lang="hr-HR" sz="800" dirty="0">
              <a:solidFill>
                <a:prstClr val="black"/>
              </a:solidFill>
              <a:cs typeface="Times New Roman" pitchFamily="18" charset="0"/>
            </a:endParaRPr>
          </a:p>
          <a:p>
            <a:pPr marL="68580" lvl="0" indent="0">
              <a:spcAft>
                <a:spcPts val="0"/>
              </a:spcAft>
              <a:buNone/>
            </a:pPr>
            <a:r>
              <a:rPr lang="hr-HR" sz="1400" dirty="0">
                <a:solidFill>
                  <a:prstClr val="black"/>
                </a:solidFill>
                <a:ea typeface="Calibri"/>
              </a:rPr>
              <a:t>OPERACIJE: </a:t>
            </a:r>
          </a:p>
          <a:p>
            <a:pPr marL="68580" lvl="0" indent="0">
              <a:spcAft>
                <a:spcPts val="0"/>
              </a:spcAft>
              <a:buNone/>
            </a:pPr>
            <a:r>
              <a:rPr lang="hr-HR" sz="1400" dirty="0">
                <a:solidFill>
                  <a:prstClr val="black"/>
                </a:solidFill>
                <a:ea typeface="Calibri"/>
              </a:rPr>
              <a:t>4.3.1. </a:t>
            </a:r>
            <a:r>
              <a:rPr lang="hr-HR" sz="1400" dirty="0" smtClean="0">
                <a:solidFill>
                  <a:prstClr val="black"/>
                </a:solidFill>
                <a:ea typeface="Calibri"/>
              </a:rPr>
              <a:t>Korištenje </a:t>
            </a:r>
            <a:r>
              <a:rPr lang="hr-HR" sz="1400" dirty="0">
                <a:solidFill>
                  <a:prstClr val="black"/>
                </a:solidFill>
                <a:ea typeface="Calibri"/>
              </a:rPr>
              <a:t>vode u poljoprivredi</a:t>
            </a:r>
          </a:p>
          <a:p>
            <a:pPr marL="68580" lvl="0" indent="0">
              <a:buNone/>
              <a:defRPr/>
            </a:pPr>
            <a:r>
              <a:rPr lang="hr-HR" sz="1400" b="1" dirty="0">
                <a:solidFill>
                  <a:prstClr val="black"/>
                </a:solidFill>
              </a:rPr>
              <a:t>Intenzitet potpore:</a:t>
            </a:r>
          </a:p>
          <a:p>
            <a:pPr marL="0" lvl="0" indent="0">
              <a:spcAft>
                <a:spcPts val="0"/>
              </a:spcAft>
              <a:buNone/>
            </a:pPr>
            <a:r>
              <a:rPr lang="pt-BR" sz="1400" dirty="0" smtClean="0">
                <a:solidFill>
                  <a:prstClr val="black"/>
                </a:solidFill>
                <a:ea typeface="Calibri"/>
              </a:rPr>
              <a:t>do </a:t>
            </a:r>
            <a:r>
              <a:rPr lang="pt-BR" sz="1400" dirty="0">
                <a:solidFill>
                  <a:prstClr val="black"/>
                </a:solidFill>
                <a:ea typeface="Calibri"/>
              </a:rPr>
              <a:t>100%</a:t>
            </a:r>
            <a:r>
              <a:rPr lang="hr-HR" sz="1400" dirty="0">
                <a:solidFill>
                  <a:prstClr val="black"/>
                </a:solidFill>
                <a:ea typeface="Calibri"/>
              </a:rPr>
              <a:t> ukupnih prihvatljivih </a:t>
            </a:r>
            <a:r>
              <a:rPr lang="hr-HR" sz="1400" dirty="0" smtClean="0">
                <a:solidFill>
                  <a:prstClr val="black"/>
                </a:solidFill>
                <a:ea typeface="Calibri"/>
              </a:rPr>
              <a:t>troškova, 150.000 €</a:t>
            </a:r>
            <a:r>
              <a:rPr lang="pt-BR" sz="1400" dirty="0" smtClean="0">
                <a:solidFill>
                  <a:prstClr val="black"/>
                </a:solidFill>
                <a:ea typeface="Calibri"/>
              </a:rPr>
              <a:t>  </a:t>
            </a:r>
            <a:r>
              <a:rPr lang="pt-BR" sz="1400" dirty="0">
                <a:solidFill>
                  <a:prstClr val="black"/>
                </a:solidFill>
                <a:ea typeface="Calibri"/>
              </a:rPr>
              <a:t>- </a:t>
            </a:r>
            <a:r>
              <a:rPr lang="pt-BR" sz="1400" b="1" dirty="0">
                <a:solidFill>
                  <a:srgbClr val="FF0000"/>
                </a:solidFill>
                <a:ea typeface="Calibri"/>
              </a:rPr>
              <a:t>15.000</a:t>
            </a:r>
            <a:r>
              <a:rPr lang="hr-HR" sz="1400" b="1" dirty="0">
                <a:solidFill>
                  <a:srgbClr val="FF0000"/>
                </a:solidFill>
                <a:ea typeface="Calibri"/>
              </a:rPr>
              <a:t>.000</a:t>
            </a:r>
            <a:r>
              <a:rPr lang="pt-BR" sz="1400" b="1" dirty="0">
                <a:solidFill>
                  <a:srgbClr val="FF0000"/>
                </a:solidFill>
                <a:ea typeface="Calibri"/>
              </a:rPr>
              <a:t> </a:t>
            </a:r>
            <a:r>
              <a:rPr lang="hr-HR" sz="1400" b="1" dirty="0" smtClean="0">
                <a:solidFill>
                  <a:srgbClr val="FF0000"/>
                </a:solidFill>
                <a:ea typeface="Calibri"/>
              </a:rPr>
              <a:t>€</a:t>
            </a:r>
            <a:r>
              <a:rPr lang="hr-HR" sz="1400" dirty="0" smtClean="0">
                <a:solidFill>
                  <a:prstClr val="black"/>
                </a:solidFill>
                <a:ea typeface="Calibri"/>
              </a:rPr>
              <a:t>/projekt</a:t>
            </a:r>
            <a:r>
              <a:rPr lang="pt-BR" sz="1400" dirty="0" smtClean="0">
                <a:solidFill>
                  <a:prstClr val="black"/>
                </a:solidFill>
                <a:ea typeface="Calibri"/>
              </a:rPr>
              <a:t> </a:t>
            </a:r>
            <a:endParaRPr lang="pt-BR" sz="1400" dirty="0">
              <a:solidFill>
                <a:prstClr val="black"/>
              </a:solidFill>
              <a:ea typeface="Calibri"/>
            </a:endParaRPr>
          </a:p>
          <a:p>
            <a:pPr marL="68580" lvl="0" indent="0" algn="just">
              <a:spcAft>
                <a:spcPts val="0"/>
              </a:spcAft>
              <a:buNone/>
            </a:pPr>
            <a:r>
              <a:rPr lang="hr-HR" sz="1400" dirty="0">
                <a:solidFill>
                  <a:prstClr val="black"/>
                </a:solidFill>
                <a:latin typeface="Century Gothic" panose="020B0502020202020204" pitchFamily="34" charset="0"/>
                <a:ea typeface="Calibri"/>
              </a:rPr>
              <a:t>4.3.2. </a:t>
            </a:r>
            <a:r>
              <a:rPr lang="hr-HR" sz="1400" dirty="0" smtClean="0">
                <a:solidFill>
                  <a:prstClr val="black"/>
                </a:solidFill>
                <a:latin typeface="Century Gothic" panose="020B0502020202020204" pitchFamily="34" charset="0"/>
                <a:ea typeface="Calibri"/>
              </a:rPr>
              <a:t>Komasacija poljoprivrednog </a:t>
            </a:r>
            <a:r>
              <a:rPr lang="hr-HR" sz="1400" dirty="0" smtClean="0">
                <a:solidFill>
                  <a:prstClr val="black"/>
                </a:solidFill>
                <a:latin typeface="Century Gothic" panose="020B0502020202020204" pitchFamily="34" charset="0"/>
                <a:ea typeface="Calibri"/>
              </a:rPr>
              <a:t>zemljišta</a:t>
            </a:r>
            <a:endParaRPr lang="hr-HR" sz="1400" dirty="0">
              <a:solidFill>
                <a:prstClr val="black"/>
              </a:solidFill>
              <a:latin typeface="Century Gothic" panose="020B0502020202020204" pitchFamily="34" charset="0"/>
              <a:ea typeface="Calibri"/>
            </a:endParaRPr>
          </a:p>
          <a:p>
            <a:pPr marL="68580" lvl="0" indent="0" algn="just">
              <a:spcAft>
                <a:spcPts val="0"/>
              </a:spcAft>
              <a:buNone/>
            </a:pPr>
            <a:r>
              <a:rPr lang="hr-HR" sz="1400" b="1" dirty="0" smtClean="0">
                <a:solidFill>
                  <a:prstClr val="black"/>
                </a:solidFill>
              </a:rPr>
              <a:t>Intenzitet </a:t>
            </a:r>
            <a:r>
              <a:rPr lang="hr-HR" sz="1400" b="1" dirty="0">
                <a:solidFill>
                  <a:prstClr val="black"/>
                </a:solidFill>
              </a:rPr>
              <a:t>potpore:</a:t>
            </a:r>
          </a:p>
          <a:p>
            <a:pPr marL="0" lvl="0" indent="0" algn="just">
              <a:spcAft>
                <a:spcPts val="0"/>
              </a:spcAft>
              <a:buNone/>
            </a:pPr>
            <a:r>
              <a:rPr lang="hr-HR" sz="1400" dirty="0">
                <a:solidFill>
                  <a:prstClr val="black"/>
                </a:solidFill>
                <a:ea typeface="Calibri"/>
              </a:rPr>
              <a:t>do 100% ukupnih prihvatljivih troškova, 150.000  € - </a:t>
            </a:r>
            <a:r>
              <a:rPr lang="hr-HR" sz="1400" dirty="0" smtClean="0">
                <a:solidFill>
                  <a:prstClr val="black"/>
                </a:solidFill>
                <a:ea typeface="Calibri"/>
              </a:rPr>
              <a:t>3.000.000 €</a:t>
            </a:r>
            <a:endParaRPr lang="hr-HR" sz="1400" dirty="0">
              <a:solidFill>
                <a:prstClr val="black"/>
              </a:solidFill>
              <a:ea typeface="Calibri"/>
            </a:endParaRPr>
          </a:p>
          <a:p>
            <a:pPr marL="68580" lvl="0" indent="0" algn="just">
              <a:spcAft>
                <a:spcPts val="0"/>
              </a:spcAft>
              <a:buNone/>
            </a:pPr>
            <a:r>
              <a:rPr lang="hr-HR" sz="1400" dirty="0" smtClean="0">
                <a:solidFill>
                  <a:prstClr val="black"/>
                </a:solidFill>
                <a:ea typeface="Calibri"/>
              </a:rPr>
              <a:t>4.3.3. </a:t>
            </a:r>
            <a:r>
              <a:rPr lang="hr-HR" sz="1400" dirty="0" smtClean="0">
                <a:solidFill>
                  <a:prstClr val="black"/>
                </a:solidFill>
                <a:latin typeface="Century Gothic" panose="020B0502020202020204" pitchFamily="34" charset="0"/>
                <a:ea typeface="Calibri"/>
              </a:rPr>
              <a:t>U</a:t>
            </a:r>
            <a:r>
              <a:rPr lang="hr-HR" sz="1400" dirty="0" smtClean="0">
                <a:solidFill>
                  <a:prstClr val="black"/>
                </a:solidFill>
                <a:ea typeface="Calibri"/>
              </a:rPr>
              <a:t>ređenje šumske infrastrukture</a:t>
            </a:r>
            <a:endParaRPr lang="vi-VN" sz="1400" dirty="0">
              <a:solidFill>
                <a:prstClr val="black"/>
              </a:solidFill>
              <a:ea typeface="Calibri"/>
            </a:endParaRPr>
          </a:p>
          <a:p>
            <a:pPr marL="68580" lvl="0" indent="0" algn="just">
              <a:buNone/>
              <a:defRPr/>
            </a:pPr>
            <a:r>
              <a:rPr lang="hr-HR" sz="1400" b="1" dirty="0">
                <a:solidFill>
                  <a:prstClr val="black"/>
                </a:solidFill>
              </a:rPr>
              <a:t>Intenzitet potpore:</a:t>
            </a:r>
          </a:p>
          <a:p>
            <a:pPr marL="0" lvl="0" indent="0" algn="just">
              <a:spcBef>
                <a:spcPct val="0"/>
              </a:spcBef>
              <a:buNone/>
              <a:tabLst>
                <a:tab pos="457200" algn="l"/>
              </a:tabLst>
              <a:defRPr/>
            </a:pPr>
            <a:r>
              <a:rPr lang="hr-HR" sz="1400" dirty="0">
                <a:solidFill>
                  <a:prstClr val="black"/>
                </a:solidFill>
                <a:cs typeface="Times New Roman" pitchFamily="18" charset="0"/>
              </a:rPr>
              <a:t>do 100% ukupnih prihvatljivih troškova, 10.000  € - 1.000.000 €</a:t>
            </a:r>
          </a:p>
          <a:p>
            <a:pPr lvl="0" algn="just">
              <a:spcBef>
                <a:spcPct val="0"/>
              </a:spcBef>
              <a:tabLst>
                <a:tab pos="457200" algn="l"/>
              </a:tabLst>
              <a:defRPr/>
            </a:pPr>
            <a:endParaRPr lang="hr-HR" sz="1400" dirty="0">
              <a:solidFill>
                <a:prstClr val="black"/>
              </a:solidFill>
              <a:cs typeface="Times New Roman" pitchFamily="18" charset="0"/>
            </a:endParaRPr>
          </a:p>
          <a:p>
            <a:pPr marL="0" lvl="1" indent="0" algn="just" eaLnBrk="1" fontAlgn="auto" hangingPunct="1">
              <a:lnSpc>
                <a:spcPct val="115000"/>
              </a:lnSpc>
              <a:spcAft>
                <a:spcPts val="0"/>
              </a:spcAft>
              <a:buNone/>
              <a:defRPr/>
            </a:pPr>
            <a:r>
              <a:rPr lang="hr-HR" sz="1800" b="1" dirty="0" smtClean="0">
                <a:solidFill>
                  <a:srgbClr val="C00000"/>
                </a:solidFill>
                <a:cs typeface="Times New Roman" pitchFamily="18" charset="0"/>
              </a:rPr>
              <a:t>4.4. Potpora </a:t>
            </a:r>
            <a:r>
              <a:rPr lang="hr-HR" sz="1800" b="1" dirty="0">
                <a:solidFill>
                  <a:srgbClr val="C00000"/>
                </a:solidFill>
                <a:cs typeface="Times New Roman" pitchFamily="18" charset="0"/>
              </a:rPr>
              <a:t>neproizvodnim ulaganjima vezanim uz postizanje agro-okolišnih i klimatskih  </a:t>
            </a:r>
            <a:r>
              <a:rPr lang="hr-HR" sz="1800" b="1" dirty="0" smtClean="0">
                <a:solidFill>
                  <a:srgbClr val="C00000"/>
                </a:solidFill>
                <a:cs typeface="Times New Roman" pitchFamily="18" charset="0"/>
              </a:rPr>
              <a:t>ciljeva</a:t>
            </a:r>
            <a:endParaRPr lang="hr-HR" sz="1400" dirty="0">
              <a:solidFill>
                <a:prstClr val="black"/>
              </a:solidFill>
              <a:ea typeface="Calibri"/>
            </a:endParaRPr>
          </a:p>
          <a:p>
            <a:pPr marL="68580" lvl="0" indent="0" algn="just">
              <a:spcAft>
                <a:spcPts val="0"/>
              </a:spcAft>
              <a:buNone/>
            </a:pPr>
            <a:r>
              <a:rPr lang="hr-HR" sz="1400" dirty="0">
                <a:solidFill>
                  <a:prstClr val="black"/>
                </a:solidFill>
                <a:ea typeface="Calibri"/>
              </a:rPr>
              <a:t>OPERACIJE: </a:t>
            </a:r>
          </a:p>
          <a:p>
            <a:pPr marL="68580" lvl="0" indent="0" algn="just">
              <a:lnSpc>
                <a:spcPct val="115000"/>
              </a:lnSpc>
              <a:spcBef>
                <a:spcPts val="0"/>
              </a:spcBef>
              <a:spcAft>
                <a:spcPts val="0"/>
              </a:spcAft>
              <a:buNone/>
            </a:pPr>
            <a:r>
              <a:rPr lang="hr-HR" sz="1400" dirty="0">
                <a:solidFill>
                  <a:prstClr val="black"/>
                </a:solidFill>
                <a:ea typeface="Calibri"/>
                <a:cs typeface="Times New Roman"/>
              </a:rPr>
              <a:t>4.4.1. Neproizvodna ulaganja vezana uz očuvanje okoliša</a:t>
            </a:r>
          </a:p>
          <a:p>
            <a:pPr marL="68580" lvl="0" indent="0" algn="just">
              <a:lnSpc>
                <a:spcPct val="115000"/>
              </a:lnSpc>
              <a:spcBef>
                <a:spcPts val="0"/>
              </a:spcBef>
              <a:spcAft>
                <a:spcPts val="0"/>
              </a:spcAft>
              <a:buNone/>
            </a:pPr>
            <a:r>
              <a:rPr lang="hr-HR" sz="1400" b="1" dirty="0">
                <a:solidFill>
                  <a:prstClr val="black"/>
                </a:solidFill>
              </a:rPr>
              <a:t>Intenzitet potpore:</a:t>
            </a:r>
          </a:p>
          <a:p>
            <a:pPr marL="0" lvl="0" indent="0" algn="just">
              <a:spcBef>
                <a:spcPts val="0"/>
              </a:spcBef>
              <a:spcAft>
                <a:spcPts val="0"/>
              </a:spcAft>
              <a:buNone/>
              <a:tabLst>
                <a:tab pos="457200" algn="l"/>
              </a:tabLst>
              <a:defRPr/>
            </a:pPr>
            <a:r>
              <a:rPr lang="hr-HR" sz="1400" dirty="0">
                <a:solidFill>
                  <a:prstClr val="black"/>
                </a:solidFill>
                <a:cs typeface="Times New Roman" pitchFamily="18" charset="0"/>
              </a:rPr>
              <a:t>do 100% ukupnih prihvatljivih troškova, 1.500  € - 150.000 € </a:t>
            </a:r>
          </a:p>
          <a:p>
            <a:pPr marL="171450" indent="-171450">
              <a:spcBef>
                <a:spcPct val="0"/>
              </a:spcBef>
              <a:tabLst>
                <a:tab pos="457200" algn="l"/>
              </a:tabLst>
              <a:defRPr/>
            </a:pPr>
            <a:endParaRPr lang="hr-HR" sz="1400" u="sng" dirty="0"/>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44580" y="4983324"/>
            <a:ext cx="1167780" cy="8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C:\Users\marin.fak\Desktop\SLIKE NASLOVA\ULAGANJA BEZ REFL BLUEST.png">
            <a:hlinkClick r:id="rId4" action="ppaction://hlinkfile"/>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72286" y="1700808"/>
            <a:ext cx="1508398" cy="236833"/>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498773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420888"/>
            <a:ext cx="7024744" cy="1143000"/>
          </a:xfrm>
        </p:spPr>
        <p:txBody>
          <a:bodyPr/>
          <a:lstStyle/>
          <a:p>
            <a:r>
              <a:rPr lang="hr-HR" dirty="0" smtClean="0"/>
              <a:t>AGRONET APLIKACIJA</a:t>
            </a:r>
            <a:endParaRPr lang="hr-HR" dirty="0"/>
          </a:p>
        </p:txBody>
      </p:sp>
    </p:spTree>
    <p:extLst>
      <p:ext uri="{BB962C8B-B14F-4D97-AF65-F5344CB8AC3E}">
        <p14:creationId xmlns:p14="http://schemas.microsoft.com/office/powerpoint/2010/main" val="38768952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16632"/>
            <a:ext cx="7024744" cy="1143000"/>
          </a:xfrm>
        </p:spPr>
        <p:txBody>
          <a:bodyPr/>
          <a:lstStyle/>
          <a:p>
            <a:r>
              <a:rPr lang="hr-HR" dirty="0" smtClean="0"/>
              <a:t>AGRONET</a:t>
            </a:r>
            <a:endParaRPr lang="hr-HR" dirty="0"/>
          </a:p>
        </p:txBody>
      </p:sp>
      <p:sp>
        <p:nvSpPr>
          <p:cNvPr id="3" name="Content Placeholder 2"/>
          <p:cNvSpPr>
            <a:spLocks noGrp="1"/>
          </p:cNvSpPr>
          <p:nvPr>
            <p:ph idx="1"/>
          </p:nvPr>
        </p:nvSpPr>
        <p:spPr>
          <a:xfrm>
            <a:off x="611560" y="1412776"/>
            <a:ext cx="7848872" cy="4824536"/>
          </a:xfrm>
        </p:spPr>
        <p:txBody>
          <a:bodyPr>
            <a:noAutofit/>
          </a:bodyPr>
          <a:lstStyle/>
          <a:p>
            <a:pPr marL="68580" indent="0">
              <a:buNone/>
            </a:pPr>
            <a:r>
              <a:rPr lang="hr-HR" sz="1400" dirty="0" smtClean="0">
                <a:latin typeface="Verdana" panose="020B0604030504040204" pitchFamily="34" charset="0"/>
                <a:ea typeface="Verdana" panose="020B0604030504040204" pitchFamily="34" charset="0"/>
                <a:cs typeface="Verdana" panose="020B0604030504040204" pitchFamily="34" charset="0"/>
              </a:rPr>
              <a:t>zaštićena </a:t>
            </a:r>
            <a:r>
              <a:rPr lang="hr-HR" sz="1400" dirty="0">
                <a:latin typeface="Verdana" panose="020B0604030504040204" pitchFamily="34" charset="0"/>
                <a:ea typeface="Verdana" panose="020B0604030504040204" pitchFamily="34" charset="0"/>
                <a:cs typeface="Verdana" panose="020B0604030504040204" pitchFamily="34" charset="0"/>
              </a:rPr>
              <a:t>mrežna aplikacija namijenjena korisnicima za upis u </a:t>
            </a:r>
            <a:r>
              <a:rPr lang="hr-HR" sz="1400" dirty="0" smtClean="0">
                <a:latin typeface="Verdana" panose="020B0604030504040204" pitchFamily="34" charset="0"/>
                <a:ea typeface="Verdana" panose="020B0604030504040204" pitchFamily="34" charset="0"/>
                <a:cs typeface="Verdana" panose="020B0604030504040204" pitchFamily="34" charset="0"/>
              </a:rPr>
              <a:t>Evidenciju:</a:t>
            </a:r>
            <a:endParaRPr lang="hr-HR" sz="1400" dirty="0">
              <a:latin typeface="Verdana" panose="020B0604030504040204" pitchFamily="34" charset="0"/>
              <a:ea typeface="Verdana" panose="020B0604030504040204" pitchFamily="34" charset="0"/>
              <a:cs typeface="Verdana" panose="020B0604030504040204" pitchFamily="34" charset="0"/>
            </a:endParaRPr>
          </a:p>
          <a:p>
            <a:pPr marL="68580" indent="0">
              <a:buNone/>
            </a:pPr>
            <a:r>
              <a:rPr lang="hr-HR" sz="1400" dirty="0" smtClean="0">
                <a:latin typeface="Verdana" panose="020B0604030504040204" pitchFamily="34" charset="0"/>
                <a:ea typeface="Verdana" panose="020B0604030504040204" pitchFamily="34" charset="0"/>
                <a:cs typeface="Verdana" panose="020B0604030504040204" pitchFamily="34" charset="0"/>
              </a:rPr>
              <a:t>- korisnika </a:t>
            </a:r>
            <a:r>
              <a:rPr lang="hr-HR" sz="1400" dirty="0">
                <a:latin typeface="Verdana" panose="020B0604030504040204" pitchFamily="34" charset="0"/>
                <a:ea typeface="Verdana" panose="020B0604030504040204" pitchFamily="34" charset="0"/>
                <a:cs typeface="Verdana" panose="020B0604030504040204" pitchFamily="34" charset="0"/>
              </a:rPr>
              <a:t>potpora u ruralnom razvoju i ribarstvu </a:t>
            </a:r>
            <a:endParaRPr lang="hr-HR" sz="1400" dirty="0" smtClean="0">
              <a:latin typeface="Verdana" panose="020B0604030504040204" pitchFamily="34" charset="0"/>
              <a:ea typeface="Verdana" panose="020B0604030504040204" pitchFamily="34" charset="0"/>
              <a:cs typeface="Verdana" panose="020B0604030504040204" pitchFamily="34" charset="0"/>
            </a:endParaRPr>
          </a:p>
          <a:p>
            <a:pPr marL="68580" indent="0">
              <a:buNone/>
            </a:pPr>
            <a:r>
              <a:rPr lang="hr-HR" sz="1400" dirty="0" smtClean="0">
                <a:latin typeface="Verdana" panose="020B0604030504040204" pitchFamily="34" charset="0"/>
                <a:ea typeface="Verdana" panose="020B0604030504040204" pitchFamily="34" charset="0"/>
                <a:cs typeface="Verdana" panose="020B0604030504040204" pitchFamily="34" charset="0"/>
              </a:rPr>
              <a:t>- pregled </a:t>
            </a:r>
            <a:r>
              <a:rPr lang="hr-HR" sz="1400" dirty="0">
                <a:latin typeface="Verdana" panose="020B0604030504040204" pitchFamily="34" charset="0"/>
                <a:ea typeface="Verdana" panose="020B0604030504040204" pitchFamily="34" charset="0"/>
                <a:cs typeface="Verdana" panose="020B0604030504040204" pitchFamily="34" charset="0"/>
              </a:rPr>
              <a:t>uputa za korištenje AGRONET-a, pregled pravne osnove, elektronsko </a:t>
            </a:r>
            <a:r>
              <a:rPr lang="hr-HR" sz="1400" dirty="0" smtClean="0">
                <a:latin typeface="Verdana" panose="020B0604030504040204" pitchFamily="34" charset="0"/>
                <a:ea typeface="Verdana" panose="020B0604030504040204" pitchFamily="34" charset="0"/>
                <a:cs typeface="Verdana" panose="020B0604030504040204" pitchFamily="34" charset="0"/>
              </a:rPr>
              <a:t>popunjavanje Zahtjeva </a:t>
            </a:r>
            <a:r>
              <a:rPr lang="hr-HR" sz="1400" dirty="0">
                <a:latin typeface="Verdana" panose="020B0604030504040204" pitchFamily="34" charset="0"/>
                <a:ea typeface="Verdana" panose="020B0604030504040204" pitchFamily="34" charset="0"/>
                <a:cs typeface="Verdana" panose="020B0604030504040204" pitchFamily="34" charset="0"/>
              </a:rPr>
              <a:t>za potporu/promjenu/isplatu/odustajanje/isplatu predujma, preuzimanje </a:t>
            </a:r>
            <a:r>
              <a:rPr lang="hr-HR" sz="1400" dirty="0" smtClean="0">
                <a:latin typeface="Verdana" panose="020B0604030504040204" pitchFamily="34" charset="0"/>
                <a:ea typeface="Verdana" panose="020B0604030504040204" pitchFamily="34" charset="0"/>
                <a:cs typeface="Verdana" panose="020B0604030504040204" pitchFamily="34" charset="0"/>
              </a:rPr>
              <a:t>sljedećih dokumenata</a:t>
            </a:r>
            <a:r>
              <a:rPr lang="hr-HR" sz="1400" dirty="0">
                <a:latin typeface="Verdana" panose="020B0604030504040204" pitchFamily="34" charset="0"/>
                <a:ea typeface="Verdana" panose="020B0604030504040204" pitchFamily="34" charset="0"/>
                <a:cs typeface="Verdana" panose="020B0604030504040204" pitchFamily="34" charset="0"/>
              </a:rPr>
              <a:t>:</a:t>
            </a:r>
          </a:p>
          <a:p>
            <a:pPr marL="68580" indent="0">
              <a:buNone/>
            </a:pPr>
            <a:r>
              <a:rPr lang="pl-PL" sz="1400" dirty="0">
                <a:latin typeface="Verdana" panose="020B0604030504040204" pitchFamily="34" charset="0"/>
                <a:ea typeface="Verdana" panose="020B0604030504040204" pitchFamily="34" charset="0"/>
                <a:cs typeface="Verdana" panose="020B0604030504040204" pitchFamily="34" charset="0"/>
              </a:rPr>
              <a:t>a) Odluka o dodjeli sredstava,</a:t>
            </a:r>
          </a:p>
          <a:p>
            <a:pPr marL="68580" indent="0">
              <a:buNone/>
            </a:pPr>
            <a:r>
              <a:rPr lang="hr-HR" sz="1400" dirty="0">
                <a:latin typeface="Verdana" panose="020B0604030504040204" pitchFamily="34" charset="0"/>
                <a:ea typeface="Verdana" panose="020B0604030504040204" pitchFamily="34" charset="0"/>
                <a:cs typeface="Verdana" panose="020B0604030504040204" pitchFamily="34" charset="0"/>
              </a:rPr>
              <a:t>b) Odluka o privremenoj raspodjeli sredstava,</a:t>
            </a:r>
          </a:p>
          <a:p>
            <a:pPr marL="68580" indent="0">
              <a:buNone/>
            </a:pPr>
            <a:r>
              <a:rPr lang="hr-HR" sz="1400" dirty="0">
                <a:latin typeface="Verdana" panose="020B0604030504040204" pitchFamily="34" charset="0"/>
                <a:ea typeface="Verdana" panose="020B0604030504040204" pitchFamily="34" charset="0"/>
                <a:cs typeface="Verdana" panose="020B0604030504040204" pitchFamily="34" charset="0"/>
              </a:rPr>
              <a:t>c) Odluka o odbijanju,</a:t>
            </a:r>
          </a:p>
          <a:p>
            <a:pPr marL="68580" indent="0">
              <a:buNone/>
            </a:pPr>
            <a:r>
              <a:rPr lang="pl-PL" sz="1400" dirty="0">
                <a:latin typeface="Verdana" panose="020B0604030504040204" pitchFamily="34" charset="0"/>
                <a:ea typeface="Verdana" panose="020B0604030504040204" pitchFamily="34" charset="0"/>
                <a:cs typeface="Verdana" panose="020B0604030504040204" pitchFamily="34" charset="0"/>
              </a:rPr>
              <a:t>d) Izmjena Odluke o dodijeli sredstava,</a:t>
            </a:r>
          </a:p>
          <a:p>
            <a:pPr marL="68580" indent="0">
              <a:buNone/>
            </a:pPr>
            <a:r>
              <a:rPr lang="hr-HR" sz="1400" dirty="0">
                <a:latin typeface="Verdana" panose="020B0604030504040204" pitchFamily="34" charset="0"/>
                <a:ea typeface="Verdana" panose="020B0604030504040204" pitchFamily="34" charset="0"/>
                <a:cs typeface="Verdana" panose="020B0604030504040204" pitchFamily="34" charset="0"/>
              </a:rPr>
              <a:t>e) Pismo odobrenja,</a:t>
            </a:r>
          </a:p>
          <a:p>
            <a:pPr marL="68580" indent="0">
              <a:buNone/>
            </a:pPr>
            <a:r>
              <a:rPr lang="hr-HR" sz="1400" dirty="0">
                <a:latin typeface="Verdana" panose="020B0604030504040204" pitchFamily="34" charset="0"/>
                <a:ea typeface="Verdana" panose="020B0604030504040204" pitchFamily="34" charset="0"/>
                <a:cs typeface="Verdana" panose="020B0604030504040204" pitchFamily="34" charset="0"/>
              </a:rPr>
              <a:t>f) Pismo odbijanja,</a:t>
            </a:r>
          </a:p>
          <a:p>
            <a:pPr marL="68580" indent="0">
              <a:buNone/>
            </a:pPr>
            <a:r>
              <a:rPr lang="hr-HR" sz="1400" dirty="0">
                <a:latin typeface="Verdana" panose="020B0604030504040204" pitchFamily="34" charset="0"/>
                <a:ea typeface="Verdana" panose="020B0604030504040204" pitchFamily="34" charset="0"/>
                <a:cs typeface="Verdana" panose="020B0604030504040204" pitchFamily="34" charset="0"/>
              </a:rPr>
              <a:t>g) Potvrda o odustajanju,</a:t>
            </a:r>
          </a:p>
          <a:p>
            <a:pPr marL="68580" indent="0">
              <a:buNone/>
            </a:pPr>
            <a:r>
              <a:rPr lang="pt-BR" sz="1400" dirty="0">
                <a:latin typeface="Verdana" panose="020B0604030504040204" pitchFamily="34" charset="0"/>
                <a:ea typeface="Verdana" panose="020B0604030504040204" pitchFamily="34" charset="0"/>
                <a:cs typeface="Verdana" panose="020B0604030504040204" pitchFamily="34" charset="0"/>
              </a:rPr>
              <a:t>h) Odluka o isplati predujma,</a:t>
            </a:r>
          </a:p>
          <a:p>
            <a:pPr marL="68580" indent="0">
              <a:buNone/>
            </a:pPr>
            <a:r>
              <a:rPr lang="pl-PL" sz="1400" dirty="0">
                <a:latin typeface="Verdana" panose="020B0604030504040204" pitchFamily="34" charset="0"/>
                <a:ea typeface="Verdana" panose="020B0604030504040204" pitchFamily="34" charset="0"/>
                <a:cs typeface="Verdana" panose="020B0604030504040204" pitchFamily="34" charset="0"/>
              </a:rPr>
              <a:t>i) Odluka o odbijanju Zahtjeva za isplatu predujma,</a:t>
            </a:r>
          </a:p>
          <a:p>
            <a:pPr marL="68580" indent="0">
              <a:buNone/>
            </a:pPr>
            <a:r>
              <a:rPr lang="hr-HR" sz="1400" dirty="0">
                <a:latin typeface="Verdana" panose="020B0604030504040204" pitchFamily="34" charset="0"/>
                <a:ea typeface="Verdana" panose="020B0604030504040204" pitchFamily="34" charset="0"/>
                <a:cs typeface="Verdana" panose="020B0604030504040204" pitchFamily="34" charset="0"/>
              </a:rPr>
              <a:t>j) Odluka o isplati,</a:t>
            </a:r>
          </a:p>
          <a:p>
            <a:pPr marL="68580" indent="0">
              <a:buNone/>
            </a:pPr>
            <a:r>
              <a:rPr lang="pl-PL" sz="1400" dirty="0">
                <a:latin typeface="Verdana" panose="020B0604030504040204" pitchFamily="34" charset="0"/>
                <a:ea typeface="Verdana" panose="020B0604030504040204" pitchFamily="34" charset="0"/>
                <a:cs typeface="Verdana" panose="020B0604030504040204" pitchFamily="34" charset="0"/>
              </a:rPr>
              <a:t>k) Odluka o odbijanju Zahtjeva za isplatu.</a:t>
            </a:r>
          </a:p>
          <a:p>
            <a:pPr marL="68580" indent="0">
              <a:buNone/>
            </a:pPr>
            <a:endParaRPr lang="hr-HR" sz="1400" dirty="0">
              <a:latin typeface="Verdana" panose="020B0604030504040204" pitchFamily="34" charset="0"/>
              <a:ea typeface="Verdana" panose="020B0604030504040204" pitchFamily="34" charset="0"/>
              <a:cs typeface="Verdana" panose="020B0604030504040204" pitchFamily="34" charset="0"/>
            </a:endParaRPr>
          </a:p>
          <a:p>
            <a:pPr marL="68580" indent="0">
              <a:buNone/>
            </a:pPr>
            <a:r>
              <a:rPr lang="hr-HR" sz="1400" dirty="0" smtClean="0">
                <a:latin typeface="Verdana" panose="020B0604030504040204" pitchFamily="34" charset="0"/>
                <a:ea typeface="Verdana" panose="020B0604030504040204" pitchFamily="34" charset="0"/>
                <a:cs typeface="Verdana" panose="020B0604030504040204" pitchFamily="34" charset="0"/>
              </a:rPr>
              <a:t>Korisnik </a:t>
            </a:r>
            <a:r>
              <a:rPr lang="hr-HR" sz="1400" dirty="0">
                <a:latin typeface="Verdana" panose="020B0604030504040204" pitchFamily="34" charset="0"/>
                <a:ea typeface="Verdana" panose="020B0604030504040204" pitchFamily="34" charset="0"/>
                <a:cs typeface="Verdana" panose="020B0604030504040204" pitchFamily="34" charset="0"/>
              </a:rPr>
              <a:t>mora biti upisan u Evidenciji korisnika kako bi mu Agencija za </a:t>
            </a:r>
            <a:r>
              <a:rPr lang="hr-HR" sz="1400" dirty="0" smtClean="0">
                <a:latin typeface="Verdana" panose="020B0604030504040204" pitchFamily="34" charset="0"/>
                <a:ea typeface="Verdana" panose="020B0604030504040204" pitchFamily="34" charset="0"/>
                <a:cs typeface="Verdana" panose="020B0604030504040204" pitchFamily="34" charset="0"/>
              </a:rPr>
              <a:t>plaćanja dodijelila </a:t>
            </a:r>
            <a:r>
              <a:rPr lang="hr-HR" sz="1400" dirty="0">
                <a:latin typeface="Verdana" panose="020B0604030504040204" pitchFamily="34" charset="0"/>
                <a:ea typeface="Verdana" panose="020B0604030504040204" pitchFamily="34" charset="0"/>
                <a:cs typeface="Verdana" panose="020B0604030504040204" pitchFamily="34" charset="0"/>
              </a:rPr>
              <a:t>korisničko ime i zaporku kojima se prijavljuje u AGRONET</a:t>
            </a:r>
            <a:r>
              <a:rPr lang="hr-HR" sz="1400" dirty="0" smtClean="0">
                <a:latin typeface="Verdana" panose="020B0604030504040204" pitchFamily="34" charset="0"/>
                <a:ea typeface="Verdana" panose="020B0604030504040204" pitchFamily="34" charset="0"/>
                <a:cs typeface="Verdana" panose="020B0604030504040204" pitchFamily="34" charset="0"/>
              </a:rPr>
              <a:t>.</a:t>
            </a:r>
            <a:endParaRPr lang="hr-HR" sz="1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960038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548680"/>
            <a:ext cx="7024744" cy="1143000"/>
          </a:xfrm>
        </p:spPr>
        <p:txBody>
          <a:bodyPr/>
          <a:lstStyle/>
          <a:p>
            <a:r>
              <a:rPr lang="hr-HR" dirty="0"/>
              <a:t>http://www.apprrr.hr/</a:t>
            </a: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9632" y="1772816"/>
            <a:ext cx="6475599" cy="4588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97347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476672"/>
            <a:ext cx="7024744" cy="1143000"/>
          </a:xfrm>
        </p:spPr>
        <p:txBody>
          <a:bodyPr/>
          <a:lstStyle/>
          <a:p>
            <a:r>
              <a:rPr lang="hr-HR" dirty="0"/>
              <a:t>AGRONET sustav</a:t>
            </a:r>
          </a:p>
        </p:txBody>
      </p:sp>
      <p:pic>
        <p:nvPicPr>
          <p:cNvPr id="102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 t="10171" r="1191" b="5239"/>
          <a:stretch/>
        </p:blipFill>
        <p:spPr bwMode="auto">
          <a:xfrm>
            <a:off x="611560" y="1916832"/>
            <a:ext cx="7928991" cy="3816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58297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niOkvir 3"/>
          <p:cNvSpPr txBox="1"/>
          <p:nvPr/>
        </p:nvSpPr>
        <p:spPr>
          <a:xfrm>
            <a:off x="539552" y="2488833"/>
            <a:ext cx="7812360" cy="1508105"/>
          </a:xfrm>
          <a:prstGeom prst="rect">
            <a:avLst/>
          </a:prstGeom>
          <a:noFill/>
        </p:spPr>
        <p:txBody>
          <a:bodyPr wrap="square" rtlCol="0">
            <a:spAutoFit/>
          </a:bodyPr>
          <a:lstStyle/>
          <a:p>
            <a:pPr algn="ctr" eaLnBrk="1" fontAlgn="auto" hangingPunct="1">
              <a:spcAft>
                <a:spcPts val="0"/>
              </a:spcAft>
              <a:buClr>
                <a:srgbClr val="002060"/>
              </a:buClr>
              <a:buFont typeface="Arial" pitchFamily="34" charset="0"/>
              <a:buNone/>
              <a:defRPr/>
            </a:pPr>
            <a:r>
              <a:rPr lang="hr-HR" altLang="sr-Latn-RS" sz="2000" b="1" dirty="0" smtClean="0">
                <a:solidFill>
                  <a:srgbClr val="FF0000"/>
                </a:solidFill>
                <a:cs typeface="Times New Roman" pitchFamily="18" charset="0"/>
              </a:rPr>
              <a:t>MJERA 5 </a:t>
            </a:r>
            <a:r>
              <a:rPr lang="hr-HR" altLang="sr-Latn-RS" sz="1800" b="1" dirty="0" smtClean="0">
                <a:solidFill>
                  <a:srgbClr val="FF0000"/>
                </a:solidFill>
                <a:cs typeface="Times New Roman" pitchFamily="18" charset="0"/>
              </a:rPr>
              <a:t>-</a:t>
            </a:r>
            <a:r>
              <a:rPr lang="vi-VN" altLang="sr-Latn-RS" sz="1800" b="1" dirty="0" smtClean="0">
                <a:solidFill>
                  <a:srgbClr val="FF0000"/>
                </a:solidFill>
                <a:cs typeface="Times New Roman" pitchFamily="18" charset="0"/>
              </a:rPr>
              <a:t> OBNAVLJANJE  POLJOPRIVREDNOG PROIZVODNOG POTENCIJALA NARUŠENOG ELEMENTARNIM NEPOGODAMA I KATASTROFALNIM DOGAĐAJIMA TE UVOĐENJE ODGOVARAJUĆIH PREVENTIVNIH AKTIVNOSTI</a:t>
            </a:r>
            <a:r>
              <a:rPr lang="hr-HR" altLang="sr-Latn-RS" sz="1800" b="1" dirty="0" smtClean="0">
                <a:solidFill>
                  <a:srgbClr val="FF0000"/>
                </a:solidFill>
                <a:cs typeface="Times New Roman" pitchFamily="18" charset="0"/>
              </a:rPr>
              <a:t> </a:t>
            </a:r>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240" y="5877272"/>
            <a:ext cx="2054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332656"/>
            <a:ext cx="2517775"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79304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zervirano mjesto sadržaja 2"/>
          <p:cNvSpPr>
            <a:spLocks noGrp="1"/>
          </p:cNvSpPr>
          <p:nvPr>
            <p:ph idx="1"/>
          </p:nvPr>
        </p:nvSpPr>
        <p:spPr>
          <a:xfrm>
            <a:off x="323528" y="1124744"/>
            <a:ext cx="8820472" cy="4752528"/>
          </a:xfrm>
        </p:spPr>
        <p:txBody>
          <a:bodyPr>
            <a:normAutofit fontScale="92500"/>
          </a:bodyPr>
          <a:lstStyle/>
          <a:p>
            <a:pPr eaLnBrk="1" hangingPunct="1">
              <a:buClr>
                <a:srgbClr val="002060"/>
              </a:buClr>
            </a:pPr>
            <a:endParaRPr lang="hr-HR" altLang="sr-Latn-RS" sz="1400" b="1" dirty="0" smtClean="0">
              <a:solidFill>
                <a:srgbClr val="000000"/>
              </a:solidFill>
              <a:cs typeface="Times New Roman" pitchFamily="18" charset="0"/>
            </a:endParaRPr>
          </a:p>
          <a:p>
            <a:pPr marL="68580" indent="0" eaLnBrk="1" hangingPunct="1">
              <a:buClr>
                <a:srgbClr val="002060"/>
              </a:buClr>
              <a:buNone/>
            </a:pPr>
            <a:r>
              <a:rPr lang="vi-VN" altLang="sr-Latn-RS" b="1" dirty="0" smtClean="0">
                <a:solidFill>
                  <a:schemeClr val="accent3">
                    <a:lumMod val="50000"/>
                  </a:schemeClr>
                </a:solidFill>
                <a:cs typeface="Times New Roman" pitchFamily="18" charset="0"/>
              </a:rPr>
              <a:t>5.2. Potpora za ulaganja u obnovu poljoprivrednog zemljišta i proizvodnog potencijala narušenog elementarnim nepogodama, nepovoljnim klimatskim prilikama i katastrofalnim događajima</a:t>
            </a:r>
            <a:endParaRPr lang="hr-HR" altLang="sr-Latn-RS" b="1" dirty="0" smtClean="0">
              <a:solidFill>
                <a:schemeClr val="accent3">
                  <a:lumMod val="50000"/>
                </a:schemeClr>
              </a:solidFill>
              <a:cs typeface="Times New Roman" pitchFamily="18" charset="0"/>
            </a:endParaRPr>
          </a:p>
          <a:p>
            <a:pPr eaLnBrk="1" hangingPunct="1">
              <a:buClr>
                <a:srgbClr val="002060"/>
              </a:buClr>
            </a:pPr>
            <a:endParaRPr lang="hr-HR" altLang="sr-Latn-RS" sz="1000" dirty="0" smtClean="0">
              <a:solidFill>
                <a:srgbClr val="000000"/>
              </a:solidFill>
              <a:cs typeface="Times New Roman" pitchFamily="18" charset="0"/>
            </a:endParaRPr>
          </a:p>
          <a:p>
            <a:r>
              <a:rPr lang="hr-HR" altLang="sr-Latn-RS" sz="1600" b="1" dirty="0" smtClean="0"/>
              <a:t>Korisnici</a:t>
            </a:r>
            <a:r>
              <a:rPr lang="hr-HR" altLang="sr-Latn-RS" sz="1600" dirty="0" smtClean="0"/>
              <a:t>: </a:t>
            </a:r>
          </a:p>
          <a:p>
            <a:pPr marL="285750" indent="-285750">
              <a:buFont typeface="Wingdings" panose="05000000000000000000" pitchFamily="2" charset="2"/>
              <a:buChar char="§"/>
            </a:pPr>
            <a:r>
              <a:rPr lang="hr-HR" altLang="sr-Latn-RS" sz="1600" dirty="0" smtClean="0"/>
              <a:t>pravne i fizičke osobe,  javna tijela (koja provode poljoprivrednu proizvodnju)</a:t>
            </a:r>
          </a:p>
          <a:p>
            <a:endParaRPr lang="hr-HR" altLang="sr-Latn-RS" sz="1600" dirty="0"/>
          </a:p>
          <a:p>
            <a:r>
              <a:rPr lang="hr-HR" altLang="sr-Latn-RS" sz="1600" b="1" dirty="0" smtClean="0"/>
              <a:t>Potpora</a:t>
            </a:r>
            <a:r>
              <a:rPr lang="hr-HR" altLang="sr-Latn-RS" sz="1600" dirty="0" smtClean="0"/>
              <a:t>: </a:t>
            </a:r>
          </a:p>
          <a:p>
            <a:pPr marL="285750" indent="-285750">
              <a:buFont typeface="Wingdings" panose="05000000000000000000" pitchFamily="2" charset="2"/>
              <a:buChar char="§"/>
            </a:pPr>
            <a:r>
              <a:rPr lang="hr-HR" altLang="sr-Latn-RS" sz="1600" dirty="0"/>
              <a:t>d</a:t>
            </a:r>
            <a:r>
              <a:rPr lang="hr-HR" altLang="sr-Latn-RS" sz="1600" dirty="0" smtClean="0"/>
              <a:t>o 100% prihvatljivog troška</a:t>
            </a:r>
          </a:p>
          <a:p>
            <a:pPr marL="285750" indent="-285750">
              <a:buFont typeface="Wingdings" panose="05000000000000000000" pitchFamily="2" charset="2"/>
              <a:buChar char="§"/>
            </a:pPr>
            <a:endParaRPr lang="hr-HR" altLang="sr-Latn-RS" sz="1600" dirty="0"/>
          </a:p>
          <a:p>
            <a:r>
              <a:rPr lang="hr-HR" altLang="sr-Latn-RS" sz="1600" b="1" dirty="0"/>
              <a:t>Prihvatljivi </a:t>
            </a:r>
            <a:r>
              <a:rPr lang="hr-HR" altLang="sr-Latn-RS" sz="1600" b="1" dirty="0" smtClean="0"/>
              <a:t>troškovi:</a:t>
            </a:r>
            <a:endParaRPr lang="hr-HR" altLang="sr-Latn-RS" sz="1600" b="1" dirty="0"/>
          </a:p>
          <a:p>
            <a:pPr marL="285750" indent="-285750">
              <a:buFont typeface="Wingdings" panose="05000000000000000000" pitchFamily="2" charset="2"/>
              <a:buChar char="§"/>
            </a:pPr>
            <a:r>
              <a:rPr lang="hr-HR" altLang="sr-Latn-RS" sz="1600" dirty="0" smtClean="0"/>
              <a:t>obnova </a:t>
            </a:r>
            <a:r>
              <a:rPr lang="hr-HR" altLang="sr-Latn-RS" sz="1600" dirty="0"/>
              <a:t>poljoprivrednog zemljišta i tla, </a:t>
            </a:r>
          </a:p>
          <a:p>
            <a:pPr marL="285750" indent="-285750">
              <a:buFont typeface="Wingdings" panose="05000000000000000000" pitchFamily="2" charset="2"/>
              <a:buChar char="§"/>
            </a:pPr>
            <a:r>
              <a:rPr lang="hr-HR" altLang="sr-Latn-RS" sz="1600" dirty="0" smtClean="0"/>
              <a:t>obnova </a:t>
            </a:r>
            <a:r>
              <a:rPr lang="hr-HR" altLang="sr-Latn-RS" sz="1600" dirty="0"/>
              <a:t>proizvodnog potencijala (npr. obnova ili kupnja stroja, kupnja životinja, kupnja višegodišnjih biljaka)</a:t>
            </a:r>
          </a:p>
          <a:p>
            <a:pPr marL="285750" indent="-285750">
              <a:buFont typeface="Wingdings" panose="05000000000000000000" pitchFamily="2" charset="2"/>
              <a:buChar char="§"/>
            </a:pPr>
            <a:endParaRPr lang="hr-HR" altLang="sr-Latn-RS" sz="1600" dirty="0"/>
          </a:p>
        </p:txBody>
      </p:sp>
    </p:spTree>
    <p:extLst>
      <p:ext uri="{BB962C8B-B14F-4D97-AF65-F5344CB8AC3E}">
        <p14:creationId xmlns:p14="http://schemas.microsoft.com/office/powerpoint/2010/main" val="2727596140"/>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270669" y="1282042"/>
            <a:ext cx="8477795" cy="5544616"/>
          </a:xfrm>
          <a:noFill/>
        </p:spPr>
        <p:txBody>
          <a:bodyPr/>
          <a:lstStyle/>
          <a:p>
            <a:pPr>
              <a:defRPr/>
            </a:pPr>
            <a:endParaRPr lang="hr-HR" sz="2400" b="1" dirty="0" smtClean="0">
              <a:solidFill>
                <a:schemeClr val="accent3">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defRPr/>
            </a:pPr>
            <a:r>
              <a:rPr lang="hr-HR" sz="2400" b="1" dirty="0" smtClean="0">
                <a:solidFill>
                  <a:schemeClr val="accent3">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KOMENTARI EK NA PROGRAM RURALNOG RAZVOJA</a:t>
            </a:r>
          </a:p>
          <a:p>
            <a:pPr>
              <a:defRPr/>
            </a:pPr>
            <a:endParaRPr lang="hr-HR" sz="2400" b="1" dirty="0" smtClean="0">
              <a:solidFill>
                <a:schemeClr val="accent3">
                  <a:lumMod val="50000"/>
                </a:schemeClr>
              </a:solidFill>
              <a:latin typeface="Times New Roman" panose="02020603050405020304" pitchFamily="18" charset="0"/>
              <a:cs typeface="Times New Roman" panose="02020603050405020304" pitchFamily="18" charset="0"/>
            </a:endParaRPr>
          </a:p>
          <a:p>
            <a:pPr marL="342900" indent="-342900">
              <a:buFont typeface="Wingdings" pitchFamily="2" charset="2"/>
              <a:buChar char="§"/>
              <a:defRPr/>
            </a:pPr>
            <a:r>
              <a:rPr lang="hr-HR" i="1" dirty="0" smtClean="0">
                <a:solidFill>
                  <a:schemeClr val="accent3">
                    <a:lumMod val="50000"/>
                  </a:schemeClr>
                </a:solidFill>
                <a:latin typeface="Times New Roman" panose="02020603050405020304" pitchFamily="18" charset="0"/>
                <a:cs typeface="Times New Roman" panose="02020603050405020304" pitchFamily="18" charset="0"/>
              </a:rPr>
              <a:t>ZAPRIMLJENI KOMENTARI  EK  </a:t>
            </a:r>
            <a:r>
              <a:rPr lang="hr-HR" dirty="0" smtClean="0">
                <a:solidFill>
                  <a:schemeClr val="accent3">
                    <a:lumMod val="50000"/>
                  </a:schemeClr>
                </a:solidFill>
                <a:latin typeface="Times New Roman" panose="02020603050405020304" pitchFamily="18" charset="0"/>
                <a:cs typeface="Times New Roman" panose="02020603050405020304" pitchFamily="18" charset="0"/>
              </a:rPr>
              <a:t>-</a:t>
            </a:r>
            <a:r>
              <a:rPr lang="hr-HR" i="1" dirty="0" smtClean="0">
                <a:solidFill>
                  <a:schemeClr val="accent3">
                    <a:lumMod val="50000"/>
                  </a:schemeClr>
                </a:solidFill>
                <a:latin typeface="Times New Roman" panose="02020603050405020304" pitchFamily="18" charset="0"/>
                <a:cs typeface="Times New Roman" panose="02020603050405020304" pitchFamily="18" charset="0"/>
              </a:rPr>
              <a:t> </a:t>
            </a:r>
            <a:r>
              <a:rPr lang="hr-HR" b="1" i="1" dirty="0" smtClean="0">
                <a:solidFill>
                  <a:schemeClr val="accent3">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23. LISTOPADA 2014.</a:t>
            </a:r>
          </a:p>
          <a:p>
            <a:pPr marL="342900" indent="-342900">
              <a:buFont typeface="Wingdings" pitchFamily="2" charset="2"/>
              <a:buChar char="§"/>
              <a:defRPr/>
            </a:pPr>
            <a:r>
              <a:rPr lang="hr-HR" i="1" dirty="0" smtClean="0">
                <a:solidFill>
                  <a:schemeClr val="accent3">
                    <a:lumMod val="50000"/>
                  </a:schemeClr>
                </a:solidFill>
                <a:latin typeface="Times New Roman" panose="02020603050405020304" pitchFamily="18" charset="0"/>
                <a:cs typeface="Times New Roman" panose="02020603050405020304" pitchFamily="18" charset="0"/>
              </a:rPr>
              <a:t>UKUPNO 377 </a:t>
            </a:r>
            <a:r>
              <a:rPr lang="hr-HR" i="1" dirty="0" smtClean="0">
                <a:solidFill>
                  <a:schemeClr val="accent3">
                    <a:lumMod val="50000"/>
                  </a:schemeClr>
                </a:solidFill>
                <a:latin typeface="Times New Roman" panose="02020603050405020304" pitchFamily="18" charset="0"/>
                <a:cs typeface="Times New Roman" panose="02020603050405020304" pitchFamily="18" charset="0"/>
              </a:rPr>
              <a:t>KOMENTARA</a:t>
            </a:r>
            <a:endParaRPr lang="hr-HR" i="1" dirty="0" smtClean="0">
              <a:solidFill>
                <a:schemeClr val="accent3">
                  <a:lumMod val="50000"/>
                </a:schemeClr>
              </a:solidFill>
              <a:latin typeface="Times New Roman" panose="02020603050405020304" pitchFamily="18" charset="0"/>
              <a:cs typeface="Times New Roman" panose="02020603050405020304" pitchFamily="18" charset="0"/>
            </a:endParaRPr>
          </a:p>
          <a:p>
            <a:pPr>
              <a:defRPr/>
            </a:pPr>
            <a:endParaRPr lang="hr-HR" dirty="0">
              <a:latin typeface="Times New Roman" panose="02020603050405020304" pitchFamily="18" charset="0"/>
              <a:cs typeface="Times New Roman" panose="02020603050405020304" pitchFamily="18" charset="0"/>
            </a:endParaRPr>
          </a:p>
          <a:p>
            <a:pPr marL="68580" indent="0">
              <a:buNone/>
              <a:defRPr/>
            </a:pPr>
            <a:r>
              <a:rPr lang="hr-HR" sz="2400" b="1" kern="0" dirty="0">
                <a:solidFill>
                  <a:schemeClr val="accent3">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PARTNERSKI SPORAZUM</a:t>
            </a:r>
            <a:endParaRPr lang="hr-HR" sz="2400" dirty="0">
              <a:solidFill>
                <a:schemeClr val="accent3">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342900" indent="-342900">
              <a:buFont typeface="Wingdings" pitchFamily="2" charset="2"/>
              <a:buChar char="§"/>
              <a:defRPr/>
            </a:pPr>
            <a:endParaRPr lang="hr-HR" sz="2400" dirty="0">
              <a:solidFill>
                <a:schemeClr val="accent3">
                  <a:lumMod val="50000"/>
                </a:schemeClr>
              </a:solidFill>
              <a:latin typeface="Times New Roman" panose="02020603050405020304" pitchFamily="18" charset="0"/>
              <a:cs typeface="Times New Roman" panose="02020603050405020304" pitchFamily="18" charset="0"/>
            </a:endParaRPr>
          </a:p>
          <a:p>
            <a:pPr marL="342900" indent="-342900">
              <a:buFont typeface="Wingdings" pitchFamily="2" charset="2"/>
              <a:buChar char="§"/>
              <a:defRPr/>
            </a:pPr>
            <a:r>
              <a:rPr lang="hr-HR" i="1" dirty="0">
                <a:solidFill>
                  <a:schemeClr val="accent3">
                    <a:lumMod val="50000"/>
                  </a:schemeClr>
                </a:solidFill>
                <a:latin typeface="Times New Roman" panose="02020603050405020304" pitchFamily="18" charset="0"/>
                <a:cs typeface="Times New Roman" panose="02020603050405020304" pitchFamily="18" charset="0"/>
              </a:rPr>
              <a:t>PARTNERSKI SPORAZUM ODOBREN OD EK – </a:t>
            </a:r>
            <a:r>
              <a:rPr lang="hr-HR" b="1" i="1" dirty="0">
                <a:solidFill>
                  <a:schemeClr val="accent3">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30. LISTOPADA 2014. </a:t>
            </a:r>
          </a:p>
          <a:p>
            <a:pPr>
              <a:defRPr/>
            </a:pPr>
            <a:endParaRPr lang="hr-HR" dirty="0" smtClean="0">
              <a:latin typeface="Times New Roman" panose="02020603050405020304" pitchFamily="18" charset="0"/>
              <a:cs typeface="Times New Roman" panose="02020603050405020304" pitchFamily="18" charset="0"/>
            </a:endParaRPr>
          </a:p>
          <a:p>
            <a:pPr>
              <a:defRPr/>
            </a:pPr>
            <a:endParaRPr lang="hr-HR" dirty="0">
              <a:latin typeface="Times New Roman" panose="02020603050405020304" pitchFamily="18" charset="0"/>
              <a:cs typeface="Times New Roman" panose="02020603050405020304" pitchFamily="18" charset="0"/>
            </a:endParaRPr>
          </a:p>
          <a:p>
            <a:pPr>
              <a:defRPr/>
            </a:pPr>
            <a:endParaRPr lang="hr-HR" dirty="0" smtClean="0">
              <a:latin typeface="Times New Roman" panose="02020603050405020304" pitchFamily="18" charset="0"/>
              <a:cs typeface="Times New Roman" panose="02020603050405020304" pitchFamily="18" charset="0"/>
            </a:endParaRPr>
          </a:p>
          <a:p>
            <a:endParaRPr lang="hr-HR" dirty="0"/>
          </a:p>
        </p:txBody>
      </p:sp>
      <p:sp>
        <p:nvSpPr>
          <p:cNvPr id="5" name="Left Arrow 11">
            <a:hlinkClick r:id="rId3" action="ppaction://hlinksldjump"/>
          </p:cNvPr>
          <p:cNvSpPr/>
          <p:nvPr/>
        </p:nvSpPr>
        <p:spPr>
          <a:xfrm>
            <a:off x="8748464" y="6450725"/>
            <a:ext cx="220698" cy="216024"/>
          </a:xfrm>
          <a:prstGeom prst="leftArrow">
            <a:avLst/>
          </a:prstGeom>
          <a:solidFill>
            <a:schemeClr val="bg1"/>
          </a:solidFill>
          <a:ln w="12700">
            <a:solidFill>
              <a:schemeClr val="accent5">
                <a:lumMod val="50000"/>
              </a:schemeClr>
            </a:solid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hr-HR">
              <a:solidFill>
                <a:prstClr val="white"/>
              </a:solidFill>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188640"/>
            <a:ext cx="3028950" cy="1504950"/>
          </a:xfrm>
          <a:prstGeom prst="rect">
            <a:avLst/>
          </a:prstGeom>
        </p:spPr>
      </p:pic>
    </p:spTree>
    <p:extLst>
      <p:ext uri="{BB962C8B-B14F-4D97-AF65-F5344CB8AC3E}">
        <p14:creationId xmlns:p14="http://schemas.microsoft.com/office/powerpoint/2010/main" val="179005528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25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25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nodeType="after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additive="base">
                                        <p:cTn id="12" dur="25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3" dur="25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25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25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25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25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25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25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slov 1"/>
          <p:cNvSpPr txBox="1">
            <a:spLocks/>
          </p:cNvSpPr>
          <p:nvPr/>
        </p:nvSpPr>
        <p:spPr>
          <a:xfrm>
            <a:off x="899592" y="2564904"/>
            <a:ext cx="7104707" cy="792088"/>
          </a:xfrm>
          <a:prstGeom prst="rect">
            <a:avLst/>
          </a:prstGeom>
        </p:spPr>
        <p:txBody>
          <a:bodyPr vert="horz" lIns="91440" tIns="45720" rIns="91440" bIns="45720" rtlCol="0" anchor="b">
            <a:normAutofit fontScale="975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hr-HR" altLang="sr-Latn-RS" sz="2000" b="1" dirty="0" smtClean="0">
                <a:solidFill>
                  <a:srgbClr val="FF0000"/>
                </a:solidFill>
                <a:cs typeface="Times New Roman" pitchFamily="18" charset="0"/>
              </a:rPr>
              <a:t>MJERA 6 -  RAZVOJ POLJOPRIVREDNIH GOSPODARSTVA I POSLOVANJA </a:t>
            </a:r>
            <a:endParaRPr lang="hr-HR" sz="2000" b="1" dirty="0">
              <a:solidFill>
                <a:srgbClr val="FF0000"/>
              </a:solidFill>
            </a:endParaRPr>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5877272"/>
            <a:ext cx="2054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6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548680"/>
            <a:ext cx="2517775"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28491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zervirano mjesto sadržaja 2"/>
          <p:cNvSpPr>
            <a:spLocks noGrp="1"/>
          </p:cNvSpPr>
          <p:nvPr>
            <p:ph idx="1"/>
          </p:nvPr>
        </p:nvSpPr>
        <p:spPr>
          <a:xfrm>
            <a:off x="395536" y="692696"/>
            <a:ext cx="8496944" cy="5733256"/>
          </a:xfrm>
        </p:spPr>
        <p:txBody>
          <a:bodyPr>
            <a:normAutofit/>
          </a:bodyPr>
          <a:lstStyle/>
          <a:p>
            <a:pPr eaLnBrk="1" fontAlgn="auto" hangingPunct="1">
              <a:spcAft>
                <a:spcPts val="0"/>
              </a:spcAft>
              <a:buClr>
                <a:srgbClr val="002060"/>
              </a:buClr>
              <a:buFont typeface="Arial" pitchFamily="34" charset="0"/>
              <a:buNone/>
              <a:defRPr/>
            </a:pPr>
            <a:r>
              <a:rPr lang="hr-HR" altLang="sr-Latn-RS" sz="2000" b="1" dirty="0" smtClean="0">
                <a:solidFill>
                  <a:srgbClr val="C00000"/>
                </a:solidFill>
                <a:effectLst>
                  <a:outerShdw blurRad="38100" dist="38100" dir="2700000" algn="tl">
                    <a:srgbClr val="000000">
                      <a:alpha val="43137"/>
                    </a:srgbClr>
                  </a:outerShdw>
                </a:effectLst>
                <a:cs typeface="Times New Roman" pitchFamily="18" charset="0"/>
              </a:rPr>
              <a:t>MJERA 6 -  RAZVOJ POLJOPRIVREDNIH GOSPODARSTVA I POSLOVANJA </a:t>
            </a:r>
          </a:p>
          <a:p>
            <a:pPr eaLnBrk="1" fontAlgn="auto" hangingPunct="1">
              <a:spcAft>
                <a:spcPts val="0"/>
              </a:spcAft>
              <a:buClr>
                <a:srgbClr val="002060"/>
              </a:buClr>
              <a:buFont typeface="Arial" pitchFamily="34" charset="0"/>
              <a:buNone/>
              <a:defRPr/>
            </a:pPr>
            <a:endParaRPr lang="hr-HR" sz="1400" b="1" dirty="0">
              <a:solidFill>
                <a:schemeClr val="accent3">
                  <a:lumMod val="50000"/>
                </a:schemeClr>
              </a:solidFill>
              <a:cs typeface="Times New Roman" pitchFamily="18" charset="0"/>
            </a:endParaRPr>
          </a:p>
          <a:p>
            <a:pPr algn="just" eaLnBrk="1" fontAlgn="auto" hangingPunct="1">
              <a:lnSpc>
                <a:spcPct val="115000"/>
              </a:lnSpc>
              <a:spcAft>
                <a:spcPts val="0"/>
              </a:spcAft>
              <a:buFont typeface="Arial" pitchFamily="34" charset="0"/>
              <a:buNone/>
              <a:defRPr/>
            </a:pPr>
            <a:r>
              <a:rPr lang="hr-HR" sz="1600" b="1" dirty="0">
                <a:solidFill>
                  <a:srgbClr val="C00000"/>
                </a:solidFill>
                <a:cs typeface="Times New Roman" pitchFamily="18" charset="0"/>
              </a:rPr>
              <a:t>6.1. Potpora mladim </a:t>
            </a:r>
            <a:r>
              <a:rPr lang="hr-HR" sz="1600" b="1" dirty="0" smtClean="0">
                <a:solidFill>
                  <a:srgbClr val="C00000"/>
                </a:solidFill>
                <a:cs typeface="Times New Roman" pitchFamily="18" charset="0"/>
              </a:rPr>
              <a:t>poljoprivrednicima (start </a:t>
            </a:r>
            <a:r>
              <a:rPr lang="hr-HR" sz="1600" b="1" dirty="0" err="1" smtClean="0">
                <a:solidFill>
                  <a:srgbClr val="C00000"/>
                </a:solidFill>
                <a:cs typeface="Times New Roman" pitchFamily="18" charset="0"/>
              </a:rPr>
              <a:t>up</a:t>
            </a:r>
            <a:r>
              <a:rPr lang="hr-HR" sz="1600" b="1" dirty="0" smtClean="0">
                <a:solidFill>
                  <a:srgbClr val="C00000"/>
                </a:solidFill>
                <a:cs typeface="Times New Roman" pitchFamily="18" charset="0"/>
              </a:rPr>
              <a:t>)</a:t>
            </a:r>
            <a:endParaRPr lang="hr-HR" sz="1600" b="1" dirty="0">
              <a:solidFill>
                <a:srgbClr val="C00000"/>
              </a:solidFill>
              <a:cs typeface="Times New Roman" pitchFamily="18" charset="0"/>
            </a:endParaRPr>
          </a:p>
          <a:p>
            <a:pPr marL="68580" indent="0">
              <a:buNone/>
            </a:pPr>
            <a:r>
              <a:rPr lang="hr-HR" sz="1400" b="1" dirty="0" smtClean="0">
                <a:solidFill>
                  <a:prstClr val="black"/>
                </a:solidFill>
              </a:rPr>
              <a:t>Korisnici: </a:t>
            </a:r>
            <a:r>
              <a:rPr lang="hr-HR" sz="1400" dirty="0" smtClean="0"/>
              <a:t>osobe </a:t>
            </a:r>
            <a:r>
              <a:rPr lang="hr-HR" sz="1400" dirty="0"/>
              <a:t>koje su u trenutku podnošenja prijave starije od 18 i mlađe od 40 godina, posjeduju </a:t>
            </a:r>
            <a:r>
              <a:rPr lang="hr-HR" sz="1400" dirty="0" smtClean="0"/>
              <a:t>odgovarajuće </a:t>
            </a:r>
            <a:r>
              <a:rPr lang="hr-HR" sz="1400" dirty="0"/>
              <a:t>profesionalne vještine i znanja o poljoprivredi i prvi put pokreću poljoprivredno gospodarstvo kao nositelji poljoprivrednog </a:t>
            </a:r>
            <a:r>
              <a:rPr lang="hr-HR" sz="1400" dirty="0" smtClean="0"/>
              <a:t>gospodarstva</a:t>
            </a:r>
            <a:r>
              <a:rPr lang="hr-HR" sz="1400" dirty="0" smtClean="0"/>
              <a:t>.</a:t>
            </a:r>
            <a:endParaRPr lang="hr-HR" sz="1400" dirty="0" smtClean="0"/>
          </a:p>
          <a:p>
            <a:pPr>
              <a:buFont typeface="Wingdings" panose="05000000000000000000" pitchFamily="2" charset="2"/>
              <a:buChar char="Ø"/>
            </a:pPr>
            <a:r>
              <a:rPr lang="hr-HR" sz="1400" b="1" u="sng" dirty="0">
                <a:solidFill>
                  <a:schemeClr val="tx1"/>
                </a:solidFill>
              </a:rPr>
              <a:t>Uvjeti prihvatljivosti su:</a:t>
            </a:r>
          </a:p>
          <a:p>
            <a:pPr marL="68580" indent="0">
              <a:buNone/>
            </a:pPr>
            <a:r>
              <a:rPr lang="hr-HR" sz="1400" dirty="0"/>
              <a:t>-  korisnik je nositelj poljoprivrednog gospodarstva po prvi puta </a:t>
            </a:r>
            <a:r>
              <a:rPr lang="hr-HR" sz="1400" b="1" cap="small" dirty="0"/>
              <a:t> </a:t>
            </a:r>
            <a:endParaRPr lang="hr-HR" sz="1400" dirty="0"/>
          </a:p>
          <a:p>
            <a:pPr marL="68580" indent="0">
              <a:buNone/>
            </a:pPr>
            <a:r>
              <a:rPr lang="hr-HR" sz="1400" dirty="0"/>
              <a:t>- poljoprivredno gospodarstvo nalazi se </a:t>
            </a:r>
            <a:r>
              <a:rPr lang="hr-HR" sz="1400" b="1" dirty="0">
                <a:solidFill>
                  <a:schemeClr val="tx1"/>
                </a:solidFill>
              </a:rPr>
              <a:t>u kategoriji ekonomske veličine između 4 i 6</a:t>
            </a:r>
            <a:r>
              <a:rPr lang="hr-HR" sz="1400" dirty="0">
                <a:solidFill>
                  <a:schemeClr val="tx1"/>
                </a:solidFill>
              </a:rPr>
              <a:t> </a:t>
            </a:r>
            <a:r>
              <a:rPr lang="hr-HR" sz="1400" dirty="0"/>
              <a:t>(ukupna vrijednost proizvodnje po godini iznosi </a:t>
            </a:r>
            <a:r>
              <a:rPr lang="hr-HR" sz="1400" b="1" dirty="0">
                <a:solidFill>
                  <a:schemeClr val="tx1"/>
                </a:solidFill>
              </a:rPr>
              <a:t>8.000 – 49.999 EUR</a:t>
            </a:r>
            <a:r>
              <a:rPr lang="hr-HR" sz="1400" dirty="0"/>
              <a:t>)</a:t>
            </a:r>
          </a:p>
          <a:p>
            <a:pPr marL="68580" indent="0">
              <a:buNone/>
            </a:pPr>
            <a:r>
              <a:rPr lang="hr-HR" sz="1400" dirty="0"/>
              <a:t>- podnošenje poslovnog plana</a:t>
            </a:r>
          </a:p>
          <a:p>
            <a:pPr marL="68580" indent="0">
              <a:buNone/>
            </a:pPr>
            <a:r>
              <a:rPr lang="hr-HR" sz="1400" dirty="0"/>
              <a:t>- start-</a:t>
            </a:r>
            <a:r>
              <a:rPr lang="hr-HR" sz="1400" dirty="0" err="1"/>
              <a:t>up</a:t>
            </a:r>
            <a:r>
              <a:rPr lang="hr-HR" sz="1400" dirty="0"/>
              <a:t> potpora za mlade poljoprivrednike ograničena je na mikro i mala poduzeća</a:t>
            </a:r>
          </a:p>
          <a:p>
            <a:pPr marL="68580" indent="0">
              <a:buNone/>
            </a:pPr>
            <a:r>
              <a:rPr lang="hr-HR" sz="1400" dirty="0"/>
              <a:t>- profesionalne vještine i znanje o poljoprivredi</a:t>
            </a:r>
          </a:p>
          <a:p>
            <a:pPr marL="68580" indent="0">
              <a:buNone/>
            </a:pPr>
            <a:r>
              <a:rPr lang="hr-HR" sz="1400" dirty="0"/>
              <a:t>- procjena poslovnog plana (pokazatelja koji se odnose na kvalitetu i održivost)</a:t>
            </a:r>
          </a:p>
          <a:p>
            <a:pPr marL="68580" indent="0">
              <a:buNone/>
            </a:pPr>
            <a:r>
              <a:rPr lang="hr-HR" sz="1400" dirty="0"/>
              <a:t>- korisnik nije registriran kao nositelj poljoprivrednog gospodarstva u Upisniku poljoprivrednih gospodarstava duže od 18 mjeseci prije slanja prijave na natječaj za start- </a:t>
            </a:r>
            <a:r>
              <a:rPr lang="hr-HR" sz="1400" dirty="0" err="1"/>
              <a:t>up</a:t>
            </a:r>
            <a:r>
              <a:rPr lang="hr-HR" sz="1400" dirty="0"/>
              <a:t> potporu</a:t>
            </a:r>
          </a:p>
          <a:p>
            <a:endParaRPr lang="hr-HR" sz="1400" dirty="0"/>
          </a:p>
          <a:p>
            <a:pPr lvl="0">
              <a:buFont typeface="Wingdings" panose="05000000000000000000" pitchFamily="2" charset="2"/>
              <a:buChar char="Ø"/>
              <a:defRPr/>
            </a:pPr>
            <a:r>
              <a:rPr lang="hr-HR" sz="1400" b="1" dirty="0" smtClean="0">
                <a:solidFill>
                  <a:prstClr val="black"/>
                </a:solidFill>
              </a:rPr>
              <a:t>Intenzitet potpore: </a:t>
            </a:r>
            <a:r>
              <a:rPr lang="hr-HR" sz="1400" dirty="0" smtClean="0">
                <a:solidFill>
                  <a:prstClr val="black"/>
                </a:solidFill>
                <a:cs typeface="Times New Roman" pitchFamily="18" charset="0"/>
              </a:rPr>
              <a:t>do </a:t>
            </a:r>
            <a:r>
              <a:rPr lang="hr-HR" sz="1400" dirty="0">
                <a:solidFill>
                  <a:prstClr val="black"/>
                </a:solidFill>
                <a:cs typeface="Times New Roman" pitchFamily="18" charset="0"/>
              </a:rPr>
              <a:t>100% ukupnih prihvatljivih </a:t>
            </a:r>
            <a:r>
              <a:rPr lang="hr-HR" sz="1400" dirty="0" smtClean="0">
                <a:solidFill>
                  <a:prstClr val="black"/>
                </a:solidFill>
                <a:cs typeface="Times New Roman" pitchFamily="18" charset="0"/>
              </a:rPr>
              <a:t>troškova, </a:t>
            </a:r>
            <a:r>
              <a:rPr lang="hr-HR" sz="1400" b="1" dirty="0" smtClean="0">
                <a:solidFill>
                  <a:srgbClr val="C00000"/>
                </a:solidFill>
                <a:cs typeface="Times New Roman" pitchFamily="18" charset="0"/>
              </a:rPr>
              <a:t>25.000, 35.000</a:t>
            </a:r>
            <a:r>
              <a:rPr lang="hr-HR" sz="1400" dirty="0" smtClean="0">
                <a:solidFill>
                  <a:prstClr val="black"/>
                </a:solidFill>
                <a:cs typeface="Times New Roman" pitchFamily="18" charset="0"/>
              </a:rPr>
              <a:t>, </a:t>
            </a:r>
            <a:r>
              <a:rPr lang="hr-HR" sz="1400" b="1" dirty="0" smtClean="0">
                <a:solidFill>
                  <a:srgbClr val="FF0000"/>
                </a:solidFill>
              </a:rPr>
              <a:t>50.000  €, paušalan iznos</a:t>
            </a:r>
            <a:endParaRPr lang="hr-HR" sz="1400" b="1" dirty="0" smtClean="0">
              <a:solidFill>
                <a:schemeClr val="accent3">
                  <a:lumMod val="50000"/>
                </a:schemeClr>
              </a:solidFill>
              <a:cs typeface="Times New Roman" pitchFamily="18" charset="0"/>
            </a:endParaRPr>
          </a:p>
          <a:p>
            <a:pPr eaLnBrk="1" fontAlgn="auto" hangingPunct="1">
              <a:spcAft>
                <a:spcPts val="0"/>
              </a:spcAft>
              <a:buClr>
                <a:srgbClr val="002060"/>
              </a:buClr>
              <a:buFont typeface="Arial" pitchFamily="34" charset="0"/>
              <a:buNone/>
              <a:defRPr/>
            </a:pPr>
            <a:endParaRPr lang="hr-HR" sz="1400" dirty="0"/>
          </a:p>
        </p:txBody>
      </p:sp>
      <p:pic>
        <p:nvPicPr>
          <p:cNvPr id="6" name="Picture 9" descr="C:\Users\marin.fak\Desktop\SLIKE NASLOVA\ULAGANJA BEZ REFL BLUEST.png">
            <a:hlinkClick r:id="rId2" action="ppaction://hlinkfil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1628800"/>
            <a:ext cx="1508398" cy="164825"/>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650557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908720"/>
            <a:ext cx="7992888" cy="5040560"/>
          </a:xfrm>
        </p:spPr>
        <p:txBody>
          <a:bodyPr>
            <a:normAutofit fontScale="62500" lnSpcReduction="20000"/>
          </a:bodyPr>
          <a:lstStyle/>
          <a:p>
            <a:pPr marL="68580" lvl="0" indent="0" algn="just">
              <a:lnSpc>
                <a:spcPct val="115000"/>
              </a:lnSpc>
              <a:buNone/>
              <a:defRPr/>
            </a:pPr>
            <a:r>
              <a:rPr lang="hr-HR" sz="2800" b="1" dirty="0">
                <a:solidFill>
                  <a:srgbClr val="C00000"/>
                </a:solidFill>
                <a:cs typeface="Times New Roman" pitchFamily="18" charset="0"/>
              </a:rPr>
              <a:t>6.2. Potpora ulaganju u </a:t>
            </a:r>
            <a:r>
              <a:rPr lang="hr-HR" sz="2800" b="1" u="sng" dirty="0">
                <a:solidFill>
                  <a:srgbClr val="C00000"/>
                </a:solidFill>
                <a:cs typeface="Times New Roman" pitchFamily="18" charset="0"/>
              </a:rPr>
              <a:t>pokretanje nepoljoprivrednih </a:t>
            </a:r>
            <a:r>
              <a:rPr lang="hr-HR" sz="2800" b="1" dirty="0">
                <a:solidFill>
                  <a:srgbClr val="C00000"/>
                </a:solidFill>
                <a:cs typeface="Times New Roman" pitchFamily="18" charset="0"/>
              </a:rPr>
              <a:t>djelatnosti </a:t>
            </a:r>
            <a:r>
              <a:rPr lang="hr-HR" sz="2800" b="1" dirty="0" smtClean="0">
                <a:solidFill>
                  <a:srgbClr val="C00000"/>
                </a:solidFill>
                <a:cs typeface="Times New Roman" pitchFamily="18" charset="0"/>
              </a:rPr>
              <a:t>(start </a:t>
            </a:r>
            <a:r>
              <a:rPr lang="hr-HR" sz="2800" b="1" dirty="0" err="1" smtClean="0">
                <a:solidFill>
                  <a:srgbClr val="C00000"/>
                </a:solidFill>
                <a:cs typeface="Times New Roman" pitchFamily="18" charset="0"/>
              </a:rPr>
              <a:t>up</a:t>
            </a:r>
            <a:r>
              <a:rPr lang="hr-HR" sz="2800" b="1" dirty="0" smtClean="0">
                <a:solidFill>
                  <a:srgbClr val="C00000"/>
                </a:solidFill>
                <a:cs typeface="Times New Roman" pitchFamily="18" charset="0"/>
              </a:rPr>
              <a:t>)</a:t>
            </a:r>
            <a:endParaRPr lang="hr-HR" sz="2800" b="1" dirty="0">
              <a:solidFill>
                <a:srgbClr val="C00000"/>
              </a:solidFill>
              <a:cs typeface="Times New Roman" pitchFamily="18" charset="0"/>
            </a:endParaRPr>
          </a:p>
          <a:p>
            <a:pPr marL="68580" indent="0" algn="just">
              <a:lnSpc>
                <a:spcPct val="115000"/>
              </a:lnSpc>
              <a:buNone/>
              <a:defRPr/>
            </a:pPr>
            <a:r>
              <a:rPr lang="hr-HR" b="1" dirty="0">
                <a:solidFill>
                  <a:prstClr val="black"/>
                </a:solidFill>
              </a:rPr>
              <a:t>Korisnici: </a:t>
            </a:r>
            <a:r>
              <a:rPr lang="hr-HR" dirty="0">
                <a:solidFill>
                  <a:prstClr val="black"/>
                </a:solidFill>
              </a:rPr>
              <a:t>poljoprivredna gospodarstva </a:t>
            </a:r>
            <a:r>
              <a:rPr lang="hr-HR" dirty="0"/>
              <a:t>nositelji poljoprivrednih gospodarstava upisanih u Upisnik poljoprivrednih gospodarstava i članovi obiteljskog poljoprivrednog gospodarstva koji pokreću novu nepoljoprivrednu djelatnost.</a:t>
            </a:r>
          </a:p>
          <a:p>
            <a:pPr lvl="0" algn="just">
              <a:lnSpc>
                <a:spcPct val="115000"/>
              </a:lnSpc>
              <a:defRPr/>
            </a:pPr>
            <a:endParaRPr lang="hr-HR" dirty="0" smtClean="0">
              <a:solidFill>
                <a:prstClr val="black"/>
              </a:solidFill>
            </a:endParaRPr>
          </a:p>
          <a:p>
            <a:pPr>
              <a:buFont typeface="Wingdings" panose="05000000000000000000" pitchFamily="2" charset="2"/>
              <a:buChar char="Ø"/>
            </a:pPr>
            <a:r>
              <a:rPr lang="hr-HR" dirty="0"/>
              <a:t>Pod ovim tipom operacije nove nepoljoprivredne djelatnosti u ruralnom području smatraju se:</a:t>
            </a:r>
          </a:p>
          <a:p>
            <a:pPr marL="68580" lvl="0" indent="0">
              <a:buNone/>
            </a:pPr>
            <a:r>
              <a:rPr lang="hr-HR" dirty="0" smtClean="0"/>
              <a:t>- aktivnosti </a:t>
            </a:r>
            <a:r>
              <a:rPr lang="hr-HR" dirty="0"/>
              <a:t>ruralnog turizma (ugostiteljstvo i turističke usluge na poljoprivrednom gospodarstvu ili obiteljskom poljoprivrednom gospodarstvu kao što su vinoteke/ kušaonice, odmarališta, soba, apartman, ruralna vikendica, kamp i poljoprivredne, šumarske, sportske i rekreacijske, obrazovne i ostale aktivnosti vezane uz poljoprivredno gospodarstvo</a:t>
            </a:r>
            <a:r>
              <a:rPr lang="hr-HR" dirty="0" smtClean="0"/>
              <a:t>),</a:t>
            </a:r>
            <a:endParaRPr lang="hr-HR" dirty="0"/>
          </a:p>
          <a:p>
            <a:pPr marL="68580" lvl="0" indent="0">
              <a:buNone/>
            </a:pPr>
            <a:r>
              <a:rPr lang="hr-HR" dirty="0" smtClean="0"/>
              <a:t>- prerada</a:t>
            </a:r>
            <a:r>
              <a:rPr lang="hr-HR" dirty="0"/>
              <a:t>, marketing i direktna prodaja lokalnih </a:t>
            </a:r>
            <a:r>
              <a:rPr lang="hr-HR" dirty="0" smtClean="0"/>
              <a:t>proizvoda,</a:t>
            </a:r>
            <a:endParaRPr lang="hr-HR" dirty="0"/>
          </a:p>
          <a:p>
            <a:pPr marL="68580" lvl="0" indent="0">
              <a:buNone/>
            </a:pPr>
            <a:r>
              <a:rPr lang="hr-HR" dirty="0" smtClean="0"/>
              <a:t>- tradicijski </a:t>
            </a:r>
            <a:r>
              <a:rPr lang="hr-HR" dirty="0"/>
              <a:t>obrti, </a:t>
            </a:r>
            <a:r>
              <a:rPr lang="hr-HR" dirty="0" smtClean="0"/>
              <a:t>rukotvorine,</a:t>
            </a:r>
            <a:endParaRPr lang="hr-HR" dirty="0"/>
          </a:p>
          <a:p>
            <a:pPr marL="68580" lvl="0" indent="0">
              <a:buNone/>
            </a:pPr>
            <a:r>
              <a:rPr lang="hr-HR" dirty="0" smtClean="0"/>
              <a:t>- pružanje </a:t>
            </a:r>
            <a:r>
              <a:rPr lang="hr-HR" dirty="0"/>
              <a:t>usluga u ruralnom području </a:t>
            </a:r>
            <a:r>
              <a:rPr lang="hr-HR" dirty="0" smtClean="0"/>
              <a:t>i </a:t>
            </a:r>
            <a:r>
              <a:rPr lang="hr-HR" dirty="0"/>
              <a:t>za poljoprivredni te šumarski </a:t>
            </a:r>
            <a:r>
              <a:rPr lang="hr-HR" dirty="0" smtClean="0"/>
              <a:t>sektor</a:t>
            </a:r>
            <a:r>
              <a:rPr lang="hr-HR" dirty="0"/>
              <a:t>.</a:t>
            </a:r>
          </a:p>
          <a:p>
            <a:pPr lvl="0" algn="just">
              <a:lnSpc>
                <a:spcPct val="115000"/>
              </a:lnSpc>
              <a:defRPr/>
            </a:pPr>
            <a:endParaRPr lang="hr-HR" dirty="0">
              <a:solidFill>
                <a:prstClr val="black"/>
              </a:solidFill>
            </a:endParaRPr>
          </a:p>
          <a:p>
            <a:pPr lvl="0">
              <a:buFont typeface="Wingdings" panose="05000000000000000000" pitchFamily="2" charset="2"/>
              <a:buChar char="Ø"/>
              <a:defRPr/>
            </a:pPr>
            <a:r>
              <a:rPr lang="hr-HR" b="1" dirty="0">
                <a:solidFill>
                  <a:prstClr val="black"/>
                </a:solidFill>
              </a:rPr>
              <a:t>Intenzitet potpore: </a:t>
            </a:r>
            <a:r>
              <a:rPr lang="hr-HR" dirty="0">
                <a:solidFill>
                  <a:schemeClr val="tx1"/>
                </a:solidFill>
                <a:cs typeface="Times New Roman" pitchFamily="18" charset="0"/>
              </a:rPr>
              <a:t>do 100% ukupnih prihvatljivih troškova, </a:t>
            </a:r>
            <a:r>
              <a:rPr lang="hr-HR" b="1" dirty="0">
                <a:solidFill>
                  <a:schemeClr val="tx1"/>
                </a:solidFill>
              </a:rPr>
              <a:t>50.000  € </a:t>
            </a:r>
            <a:r>
              <a:rPr lang="hr-HR" dirty="0"/>
              <a:t>- isplata u 2 rate unutar 5 </a:t>
            </a:r>
            <a:r>
              <a:rPr lang="hr-HR" dirty="0" smtClean="0"/>
              <a:t>godina. Isplata </a:t>
            </a:r>
            <a:r>
              <a:rPr lang="hr-HR" dirty="0"/>
              <a:t>zadnje rate uvjetovana je provedbom aktivnosti iz poslovnog plana.</a:t>
            </a:r>
          </a:p>
          <a:p>
            <a:pPr lvl="0" algn="just">
              <a:lnSpc>
                <a:spcPct val="115000"/>
              </a:lnSpc>
              <a:defRPr/>
            </a:pPr>
            <a:endParaRPr lang="hr-HR" b="1" dirty="0">
              <a:solidFill>
                <a:srgbClr val="9BBB59">
                  <a:lumMod val="50000"/>
                </a:srgbClr>
              </a:solidFill>
              <a:cs typeface="Times New Roman" pitchFamily="18" charset="0"/>
            </a:endParaRPr>
          </a:p>
          <a:p>
            <a:endParaRPr lang="hr-HR" dirty="0"/>
          </a:p>
        </p:txBody>
      </p:sp>
    </p:spTree>
    <p:extLst>
      <p:ext uri="{BB962C8B-B14F-4D97-AF65-F5344CB8AC3E}">
        <p14:creationId xmlns:p14="http://schemas.microsoft.com/office/powerpoint/2010/main" val="5002915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980728"/>
            <a:ext cx="7776864" cy="5328592"/>
          </a:xfrm>
        </p:spPr>
        <p:txBody>
          <a:bodyPr>
            <a:normAutofit/>
          </a:bodyPr>
          <a:lstStyle/>
          <a:p>
            <a:pPr marL="68580" lvl="0" indent="0" algn="just">
              <a:lnSpc>
                <a:spcPct val="115000"/>
              </a:lnSpc>
              <a:buNone/>
              <a:defRPr/>
            </a:pPr>
            <a:r>
              <a:rPr lang="hr-HR" b="1" dirty="0">
                <a:solidFill>
                  <a:srgbClr val="C00000"/>
                </a:solidFill>
                <a:cs typeface="Times New Roman" pitchFamily="18" charset="0"/>
              </a:rPr>
              <a:t>6.3. Potpora razvoju malih poljoprivrednih gospodarstava</a:t>
            </a:r>
          </a:p>
          <a:p>
            <a:pPr marL="68580" indent="0">
              <a:buNone/>
              <a:defRPr/>
            </a:pPr>
            <a:endParaRPr lang="hr-HR" b="1" dirty="0" smtClean="0">
              <a:solidFill>
                <a:prstClr val="black"/>
              </a:solidFill>
            </a:endParaRPr>
          </a:p>
          <a:p>
            <a:pPr marL="68580" indent="0">
              <a:buNone/>
              <a:defRPr/>
            </a:pPr>
            <a:r>
              <a:rPr lang="hr-HR" b="1" dirty="0" smtClean="0">
                <a:solidFill>
                  <a:prstClr val="black"/>
                </a:solidFill>
              </a:rPr>
              <a:t>Korisnici</a:t>
            </a:r>
            <a:r>
              <a:rPr lang="hr-HR" b="1" dirty="0">
                <a:solidFill>
                  <a:prstClr val="black"/>
                </a:solidFill>
              </a:rPr>
              <a:t>: </a:t>
            </a:r>
            <a:r>
              <a:rPr lang="hr-HR" dirty="0"/>
              <a:t>mala poljoprivredna gospodarstva</a:t>
            </a:r>
            <a:r>
              <a:rPr lang="hr-HR" dirty="0">
                <a:solidFill>
                  <a:prstClr val="black"/>
                </a:solidFill>
              </a:rPr>
              <a:t> upisana u Upisnik poljoprivrednih gospodarstava </a:t>
            </a:r>
            <a:endParaRPr lang="hr-HR" dirty="0" smtClean="0">
              <a:solidFill>
                <a:prstClr val="black"/>
              </a:solidFill>
            </a:endParaRPr>
          </a:p>
          <a:p>
            <a:pPr marL="68580" indent="0">
              <a:buNone/>
              <a:defRPr/>
            </a:pPr>
            <a:r>
              <a:rPr lang="hr-HR" dirty="0"/>
              <a:t>Potpora unutar ove </a:t>
            </a:r>
            <a:r>
              <a:rPr lang="hr-HR" dirty="0" err="1"/>
              <a:t>podmjere</a:t>
            </a:r>
            <a:r>
              <a:rPr lang="hr-HR" dirty="0"/>
              <a:t> dodijeliti će se u obliku paušalnog iznos za provedbu poslovnog plana kako bi se osigurao održiv rast i razvoj poljoprivrednog gospodarstva.</a:t>
            </a:r>
          </a:p>
          <a:p>
            <a:pPr>
              <a:defRPr/>
            </a:pPr>
            <a:endParaRPr lang="hr-HR" dirty="0"/>
          </a:p>
          <a:p>
            <a:pPr lvl="0">
              <a:defRPr/>
            </a:pPr>
            <a:r>
              <a:rPr lang="hr-HR" b="1" dirty="0">
                <a:solidFill>
                  <a:prstClr val="black"/>
                </a:solidFill>
              </a:rPr>
              <a:t>Intenzitet potpore: </a:t>
            </a:r>
            <a:r>
              <a:rPr lang="hr-HR" dirty="0">
                <a:solidFill>
                  <a:prstClr val="black"/>
                </a:solidFill>
                <a:cs typeface="Times New Roman" pitchFamily="18" charset="0"/>
              </a:rPr>
              <a:t>do 100% ukupnih prihvatljivih troškova, </a:t>
            </a:r>
            <a:r>
              <a:rPr lang="hr-HR" b="1" dirty="0">
                <a:solidFill>
                  <a:schemeClr val="tx1"/>
                </a:solidFill>
              </a:rPr>
              <a:t>15.000  €</a:t>
            </a:r>
          </a:p>
          <a:p>
            <a:endParaRPr lang="hr-HR" dirty="0"/>
          </a:p>
        </p:txBody>
      </p:sp>
    </p:spTree>
    <p:extLst>
      <p:ext uri="{BB962C8B-B14F-4D97-AF65-F5344CB8AC3E}">
        <p14:creationId xmlns:p14="http://schemas.microsoft.com/office/powerpoint/2010/main" val="1428540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395536" y="980728"/>
            <a:ext cx="8496944" cy="5877272"/>
          </a:xfrm>
        </p:spPr>
        <p:txBody>
          <a:bodyPr>
            <a:normAutofit/>
          </a:bodyPr>
          <a:lstStyle/>
          <a:p>
            <a:pPr marL="68580" indent="0">
              <a:buNone/>
            </a:pPr>
            <a:r>
              <a:rPr lang="hr-HR" sz="2000" b="1" dirty="0">
                <a:solidFill>
                  <a:srgbClr val="FF0000"/>
                </a:solidFill>
                <a:latin typeface="Century Gothic" panose="020B0502020202020204" pitchFamily="34" charset="0"/>
                <a:ea typeface="Verdana" panose="020B0604030504040204" pitchFamily="34" charset="0"/>
                <a:cs typeface="Verdana" panose="020B0604030504040204" pitchFamily="34" charset="0"/>
              </a:rPr>
              <a:t>6.4. </a:t>
            </a:r>
            <a:r>
              <a:rPr lang="hr-HR" sz="2000" b="1" dirty="0" smtClean="0">
                <a:solidFill>
                  <a:srgbClr val="FF0000"/>
                </a:solidFill>
                <a:latin typeface="Century Gothic" panose="020B0502020202020204" pitchFamily="34" charset="0"/>
                <a:ea typeface="Verdana" panose="020B0604030504040204" pitchFamily="34" charset="0"/>
                <a:cs typeface="Verdana" panose="020B0604030504040204" pitchFamily="34" charset="0"/>
              </a:rPr>
              <a:t>Ulaganja u </a:t>
            </a:r>
            <a:r>
              <a:rPr lang="hr-HR" sz="2000" b="1" u="sng" dirty="0" smtClean="0">
                <a:solidFill>
                  <a:srgbClr val="FF0000"/>
                </a:solidFill>
                <a:latin typeface="Century Gothic" panose="020B0502020202020204" pitchFamily="34" charset="0"/>
                <a:ea typeface="Verdana" panose="020B0604030504040204" pitchFamily="34" charset="0"/>
                <a:cs typeface="Verdana" panose="020B0604030504040204" pitchFamily="34" charset="0"/>
              </a:rPr>
              <a:t>razvoj nepoljoprivrednih </a:t>
            </a:r>
            <a:r>
              <a:rPr lang="hr-HR" sz="2000" b="1" dirty="0" smtClean="0">
                <a:solidFill>
                  <a:srgbClr val="FF0000"/>
                </a:solidFill>
                <a:latin typeface="Century Gothic" panose="020B0502020202020204" pitchFamily="34" charset="0"/>
                <a:ea typeface="Verdana" panose="020B0604030504040204" pitchFamily="34" charset="0"/>
                <a:cs typeface="Verdana" panose="020B0604030504040204" pitchFamily="34" charset="0"/>
              </a:rPr>
              <a:t>djelatnosti u ruralnim područjima</a:t>
            </a:r>
          </a:p>
          <a:p>
            <a:pPr marL="68580" indent="0">
              <a:buNone/>
            </a:pPr>
            <a:r>
              <a:rPr lang="hr-HR" sz="1600" b="1" dirty="0" smtClean="0">
                <a:ea typeface="Verdana" panose="020B0604030504040204" pitchFamily="34" charset="0"/>
                <a:cs typeface="Verdana" panose="020B0604030504040204" pitchFamily="34" charset="0"/>
              </a:rPr>
              <a:t>Korisnici</a:t>
            </a:r>
            <a:r>
              <a:rPr lang="hr-HR" sz="1600" b="1" dirty="0">
                <a:ea typeface="Verdana" panose="020B0604030504040204" pitchFamily="34" charset="0"/>
                <a:cs typeface="Verdana" panose="020B0604030504040204" pitchFamily="34" charset="0"/>
              </a:rPr>
              <a:t>: </a:t>
            </a:r>
            <a:r>
              <a:rPr lang="hr-HR" sz="1600" dirty="0"/>
              <a:t>Korisnici unutar ovog tipa operacije su nositelji ili članovi poljoprivrednih gospodarstava upisanih u Upisnik poljoprivrednih gospodarstava </a:t>
            </a:r>
            <a:r>
              <a:rPr lang="hr-HR" sz="1600" u="sng" dirty="0"/>
              <a:t>najmanje jednu godinu </a:t>
            </a:r>
            <a:r>
              <a:rPr lang="hr-HR" sz="1600" dirty="0"/>
              <a:t>prije podnošenja zahtjeva za dodjelu potpore</a:t>
            </a:r>
            <a:r>
              <a:rPr lang="hr-HR" sz="1600" dirty="0" smtClean="0"/>
              <a:t>.</a:t>
            </a:r>
          </a:p>
          <a:p>
            <a:pPr marL="68580" indent="0">
              <a:buNone/>
            </a:pPr>
            <a:endParaRPr lang="hr-HR" sz="1600" dirty="0" smtClean="0"/>
          </a:p>
          <a:p>
            <a:pPr marL="68580" indent="0">
              <a:buNone/>
            </a:pPr>
            <a:r>
              <a:rPr lang="hr-HR" sz="1600" dirty="0" smtClean="0"/>
              <a:t>Intenzitet </a:t>
            </a:r>
            <a:r>
              <a:rPr lang="hr-HR" sz="1600" dirty="0"/>
              <a:t>potpore iznosi </a:t>
            </a:r>
            <a:r>
              <a:rPr lang="hr-HR" sz="1600" b="1" u="sng" dirty="0"/>
              <a:t>do 70 % prihvatljivih troškova</a:t>
            </a:r>
            <a:r>
              <a:rPr lang="hr-HR" sz="1600" dirty="0"/>
              <a:t>.</a:t>
            </a:r>
          </a:p>
          <a:p>
            <a:pPr>
              <a:buFont typeface="Wingdings" panose="05000000000000000000" pitchFamily="2" charset="2"/>
              <a:buChar char="Ø"/>
            </a:pPr>
            <a:r>
              <a:rPr lang="hr-HR" sz="1600" b="1" u="sng" dirty="0"/>
              <a:t>Visina potpore</a:t>
            </a:r>
          </a:p>
          <a:p>
            <a:pPr marL="68580" lvl="0" indent="0">
              <a:buNone/>
            </a:pPr>
            <a:r>
              <a:rPr lang="hr-HR" sz="1600" dirty="0" smtClean="0"/>
              <a:t>- minimalna </a:t>
            </a:r>
            <a:r>
              <a:rPr lang="hr-HR" sz="1600" dirty="0"/>
              <a:t>vrijednost javne potpore po investiciji iznosi </a:t>
            </a:r>
            <a:r>
              <a:rPr lang="hr-HR" sz="1600" b="1" dirty="0"/>
              <a:t>EUR 3.500;</a:t>
            </a:r>
          </a:p>
          <a:p>
            <a:pPr marL="68580" lvl="0" indent="0">
              <a:buNone/>
            </a:pPr>
            <a:r>
              <a:rPr lang="hr-HR" sz="1600" dirty="0" smtClean="0"/>
              <a:t>- maksimalna </a:t>
            </a:r>
            <a:r>
              <a:rPr lang="hr-HR" sz="1600" dirty="0"/>
              <a:t>vrijednost javne potpore po investiciji iznosi </a:t>
            </a:r>
            <a:r>
              <a:rPr lang="hr-HR" sz="1600" b="1" dirty="0"/>
              <a:t>EUR 200.000</a:t>
            </a:r>
          </a:p>
          <a:p>
            <a:pPr marL="68580" indent="0">
              <a:buNone/>
            </a:pPr>
            <a:r>
              <a:rPr lang="hr-HR" sz="1600" dirty="0"/>
              <a:t>Potpora se dodjeljuje prema “de </a:t>
            </a:r>
            <a:r>
              <a:rPr lang="hr-HR" sz="1600" dirty="0" err="1"/>
              <a:t>minimis</a:t>
            </a:r>
            <a:r>
              <a:rPr lang="hr-HR" sz="1600" dirty="0"/>
              <a:t>” pravilu</a:t>
            </a:r>
            <a:r>
              <a:rPr lang="hr-HR" sz="1600" dirty="0" smtClean="0"/>
              <a:t>.</a:t>
            </a:r>
            <a:endParaRPr lang="hr-HR" sz="1600" dirty="0" smtClean="0">
              <a:ea typeface="Verdana" panose="020B0604030504040204" pitchFamily="34" charset="0"/>
              <a:cs typeface="Verdana" panose="020B0604030504040204" pitchFamily="34" charset="0"/>
            </a:endParaRPr>
          </a:p>
          <a:p>
            <a:pPr marL="68580" indent="0">
              <a:buNone/>
            </a:pPr>
            <a:r>
              <a:rPr lang="hr-HR" sz="1600" b="1" u="sng" dirty="0" err="1">
                <a:ea typeface="Verdana" panose="020B0604030504040204" pitchFamily="34" charset="0"/>
                <a:cs typeface="Verdana" panose="020B0604030504040204" pitchFamily="34" charset="0"/>
              </a:rPr>
              <a:t>Podmjera</a:t>
            </a:r>
            <a:r>
              <a:rPr lang="hr-HR" sz="1600" b="1" u="sng" dirty="0">
                <a:ea typeface="Verdana" panose="020B0604030504040204" pitchFamily="34" charset="0"/>
                <a:cs typeface="Verdana" panose="020B0604030504040204" pitchFamily="34" charset="0"/>
              </a:rPr>
              <a:t> 6.4 sastoji se od prihvatljivih ulaganja u slijedeće djelatnosti</a:t>
            </a:r>
            <a:r>
              <a:rPr lang="hr-HR" sz="1600" u="sng" dirty="0">
                <a:ea typeface="Verdana" panose="020B0604030504040204" pitchFamily="34" charset="0"/>
                <a:cs typeface="Verdana" panose="020B0604030504040204" pitchFamily="34" charset="0"/>
              </a:rPr>
              <a:t>:</a:t>
            </a:r>
          </a:p>
          <a:p>
            <a:pPr marL="68580" lvl="0" indent="0">
              <a:buNone/>
            </a:pPr>
            <a:r>
              <a:rPr lang="hr-HR" sz="1600" dirty="0" smtClean="0">
                <a:ea typeface="Verdana" panose="020B0604030504040204" pitchFamily="34" charset="0"/>
                <a:cs typeface="Verdana" panose="020B0604030504040204" pitchFamily="34" charset="0"/>
              </a:rPr>
              <a:t>a) turizam </a:t>
            </a:r>
            <a:r>
              <a:rPr lang="hr-HR" sz="1600" dirty="0">
                <a:ea typeface="Verdana" panose="020B0604030504040204" pitchFamily="34" charset="0"/>
                <a:cs typeface="Verdana" panose="020B0604030504040204" pitchFamily="34" charset="0"/>
              </a:rPr>
              <a:t>na ruralnom području</a:t>
            </a:r>
          </a:p>
          <a:p>
            <a:pPr marL="68580" lvl="0" indent="0">
              <a:buNone/>
            </a:pPr>
            <a:r>
              <a:rPr lang="hr-HR" sz="1600" dirty="0" smtClean="0">
                <a:ea typeface="Verdana" panose="020B0604030504040204" pitchFamily="34" charset="0"/>
                <a:cs typeface="Verdana" panose="020B0604030504040204" pitchFamily="34" charset="0"/>
              </a:rPr>
              <a:t>b) prerada </a:t>
            </a:r>
            <a:r>
              <a:rPr lang="hr-HR" sz="1600" dirty="0">
                <a:ea typeface="Verdana" panose="020B0604030504040204" pitchFamily="34" charset="0"/>
                <a:cs typeface="Verdana" panose="020B0604030504040204" pitchFamily="34" charset="0"/>
              </a:rPr>
              <a:t>i trženje </a:t>
            </a:r>
            <a:r>
              <a:rPr lang="hr-HR" sz="1600" dirty="0" smtClean="0">
                <a:ea typeface="Verdana" panose="020B0604030504040204" pitchFamily="34" charset="0"/>
                <a:cs typeface="Verdana" panose="020B0604030504040204" pitchFamily="34" charset="0"/>
              </a:rPr>
              <a:t>proizvoda</a:t>
            </a:r>
          </a:p>
          <a:p>
            <a:pPr marL="68580" lvl="0" indent="0">
              <a:buNone/>
            </a:pPr>
            <a:r>
              <a:rPr lang="hr-HR" sz="1600" dirty="0" smtClean="0">
                <a:ea typeface="Verdana" panose="020B0604030504040204" pitchFamily="34" charset="0"/>
                <a:cs typeface="Verdana" panose="020B0604030504040204" pitchFamily="34" charset="0"/>
              </a:rPr>
              <a:t>c) tradicijski</a:t>
            </a:r>
            <a:r>
              <a:rPr lang="hr-HR" sz="1600" dirty="0">
                <a:ea typeface="Verdana" panose="020B0604030504040204" pitchFamily="34" charset="0"/>
                <a:cs typeface="Verdana" panose="020B0604030504040204" pitchFamily="34" charset="0"/>
              </a:rPr>
              <a:t>, umjetnički i obrti za izradu suvenira</a:t>
            </a:r>
          </a:p>
          <a:p>
            <a:pPr marL="68580" lvl="0" indent="0">
              <a:buNone/>
            </a:pPr>
            <a:r>
              <a:rPr lang="hr-HR" sz="1600" dirty="0" smtClean="0">
                <a:ea typeface="Verdana" panose="020B0604030504040204" pitchFamily="34" charset="0"/>
                <a:cs typeface="Verdana" panose="020B0604030504040204" pitchFamily="34" charset="0"/>
              </a:rPr>
              <a:t>d) pružanje </a:t>
            </a:r>
            <a:r>
              <a:rPr lang="hr-HR" sz="1600" dirty="0">
                <a:ea typeface="Verdana" panose="020B0604030504040204" pitchFamily="34" charset="0"/>
                <a:cs typeface="Verdana" panose="020B0604030504040204" pitchFamily="34" charset="0"/>
              </a:rPr>
              <a:t>usluga u ruralnim područjima, poljoprivredi i šumarstvu kao što su IT centri, radionice za popravak poljoprivrednih i šumarskih strojeva, dječji vrtići, igraonice za djecu, sportsko-rekreativni centri, veterinarske usluge, pružanje usluga opskrbe za ruralno stanovništvo, usluga skrbi za starije i nemoćne osobe.</a:t>
            </a:r>
          </a:p>
          <a:p>
            <a:pPr marL="285750" indent="-285750">
              <a:buFont typeface="Wingdings" panose="05000000000000000000" pitchFamily="2" charset="2"/>
              <a:buChar char="§"/>
            </a:pPr>
            <a:endParaRPr lang="hr-HR" sz="800"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1634049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764704"/>
            <a:ext cx="7024626" cy="1143000"/>
          </a:xfrm>
        </p:spPr>
        <p:txBody>
          <a:bodyPr>
            <a:normAutofit fontScale="90000"/>
          </a:bodyPr>
          <a:lstStyle/>
          <a:p>
            <a:r>
              <a:rPr lang="vi-VN" dirty="0">
                <a:solidFill>
                  <a:srgbClr val="C00000"/>
                </a:solidFill>
              </a:rPr>
              <a:t>Ekonomska veličina poljoprivrednog </a:t>
            </a:r>
            <a:r>
              <a:rPr lang="vi-VN" dirty="0" smtClean="0">
                <a:solidFill>
                  <a:srgbClr val="C00000"/>
                </a:solidFill>
              </a:rPr>
              <a:t>gospodarstva</a:t>
            </a:r>
            <a:endParaRPr lang="hr-HR" dirty="0">
              <a:solidFill>
                <a:srgbClr val="C00000"/>
              </a:solidFill>
              <a:latin typeface="Century Gothic" panose="020B0502020202020204" pitchFamily="34" charset="0"/>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42987" y="2564904"/>
            <a:ext cx="7223955" cy="2880320"/>
          </a:xfrm>
        </p:spPr>
      </p:pic>
    </p:spTree>
    <p:extLst>
      <p:ext uri="{BB962C8B-B14F-4D97-AF65-F5344CB8AC3E}">
        <p14:creationId xmlns:p14="http://schemas.microsoft.com/office/powerpoint/2010/main" val="29680276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slov 1"/>
          <p:cNvSpPr>
            <a:spLocks noGrp="1"/>
          </p:cNvSpPr>
          <p:nvPr>
            <p:ph idx="1"/>
          </p:nvPr>
        </p:nvSpPr>
        <p:spPr>
          <a:xfrm>
            <a:off x="1043492" y="2323653"/>
            <a:ext cx="6777317" cy="961332"/>
          </a:xfrm>
        </p:spPr>
        <p:txBody>
          <a:bodyPr>
            <a:normAutofit fontScale="97500"/>
          </a:bodyPr>
          <a:lstStyle/>
          <a:p>
            <a:pPr marL="68580" lvl="0" indent="0" algn="ctr">
              <a:buNone/>
            </a:pPr>
            <a:r>
              <a:rPr lang="hr-HR" altLang="sr-Latn-RS" sz="2000" b="1" dirty="0">
                <a:solidFill>
                  <a:srgbClr val="FF0000"/>
                </a:solidFill>
                <a:cs typeface="Times New Roman" pitchFamily="18" charset="0"/>
              </a:rPr>
              <a:t>MJERA 7 - </a:t>
            </a:r>
            <a:r>
              <a:rPr lang="hr-HR" sz="2000" b="1" dirty="0">
                <a:solidFill>
                  <a:srgbClr val="FF0000"/>
                </a:solidFill>
                <a:cs typeface="Times New Roman" pitchFamily="18" charset="0"/>
              </a:rPr>
              <a:t>TEMELJNE USLUGE I OBNOVA </a:t>
            </a:r>
            <a:r>
              <a:rPr lang="hr-HR" sz="2000" b="1" dirty="0" smtClean="0">
                <a:solidFill>
                  <a:srgbClr val="FF0000"/>
                </a:solidFill>
                <a:cs typeface="Times New Roman" pitchFamily="18" charset="0"/>
              </a:rPr>
              <a:t>SELA U </a:t>
            </a:r>
            <a:r>
              <a:rPr lang="hr-HR" sz="2000" b="1" dirty="0">
                <a:solidFill>
                  <a:srgbClr val="FF0000"/>
                </a:solidFill>
                <a:cs typeface="Times New Roman" pitchFamily="18" charset="0"/>
              </a:rPr>
              <a:t>RURALNIM PODRUČJIMA </a:t>
            </a:r>
            <a:endParaRPr lang="hr-HR" sz="2000" b="1" dirty="0">
              <a:solidFill>
                <a:srgbClr val="FF0000"/>
              </a:solidFill>
            </a:endParaRPr>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5877272"/>
            <a:ext cx="2054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548680"/>
            <a:ext cx="2517775"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17470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052736"/>
            <a:ext cx="7024744" cy="1143000"/>
          </a:xfrm>
        </p:spPr>
        <p:txBody>
          <a:bodyPr>
            <a:normAutofit fontScale="90000"/>
          </a:bodyPr>
          <a:lstStyle/>
          <a:p>
            <a:r>
              <a:rPr lang="hr-HR" sz="3100" dirty="0"/>
              <a:t>MJERA 7 - TEMELJNE USLUGE I OBNOVA SELA U RURALNIM PODRUČJIMA </a:t>
            </a:r>
            <a:r>
              <a:rPr lang="hr-HR" dirty="0"/>
              <a:t/>
            </a:r>
            <a:br>
              <a:rPr lang="hr-HR" dirty="0"/>
            </a:br>
            <a:endParaRPr lang="hr-HR" dirty="0"/>
          </a:p>
        </p:txBody>
      </p:sp>
      <p:sp>
        <p:nvSpPr>
          <p:cNvPr id="3" name="Content Placeholder 2"/>
          <p:cNvSpPr>
            <a:spLocks noGrp="1"/>
          </p:cNvSpPr>
          <p:nvPr>
            <p:ph idx="1"/>
          </p:nvPr>
        </p:nvSpPr>
        <p:spPr>
          <a:xfrm>
            <a:off x="467544" y="1988840"/>
            <a:ext cx="8136904" cy="4176464"/>
          </a:xfrm>
        </p:spPr>
        <p:txBody>
          <a:bodyPr>
            <a:normAutofit fontScale="92500" lnSpcReduction="20000"/>
          </a:bodyPr>
          <a:lstStyle/>
          <a:p>
            <a:pPr marL="68580" indent="0">
              <a:buNone/>
            </a:pPr>
            <a:r>
              <a:rPr lang="hr-HR" dirty="0"/>
              <a:t>7.1. Sastavljanje i ažuriranje planova za razvoj općina i sela u ruralnim područjima </a:t>
            </a:r>
            <a:r>
              <a:rPr lang="hr-HR" dirty="0" smtClean="0"/>
              <a:t>i njihovih </a:t>
            </a:r>
            <a:r>
              <a:rPr lang="hr-HR" dirty="0"/>
              <a:t>temeljnih usluga te planova zaštite i upravljanja koji se odnose na lokalitete </a:t>
            </a:r>
            <a:r>
              <a:rPr lang="hr-HR" dirty="0" smtClean="0"/>
              <a:t>Natura 2000</a:t>
            </a:r>
            <a:r>
              <a:rPr lang="hr-HR" dirty="0"/>
              <a:t>. i druga područja visoke prirodne vrijednosti</a:t>
            </a:r>
          </a:p>
          <a:p>
            <a:pPr marL="68580" indent="0">
              <a:buNone/>
            </a:pPr>
            <a:endParaRPr lang="hr-HR" dirty="0"/>
          </a:p>
          <a:p>
            <a:pPr marL="68580" indent="0">
              <a:buNone/>
            </a:pPr>
            <a:r>
              <a:rPr lang="hr-HR" dirty="0" smtClean="0"/>
              <a:t>7.2</a:t>
            </a:r>
            <a:r>
              <a:rPr lang="hr-HR" dirty="0"/>
              <a:t>. Ulaganja u izradu, poboljšanje ili proširenje svih vrsta male </a:t>
            </a:r>
            <a:r>
              <a:rPr lang="hr-HR" dirty="0" smtClean="0"/>
              <a:t>infrastrukture, uključujući </a:t>
            </a:r>
            <a:r>
              <a:rPr lang="hr-HR" dirty="0"/>
              <a:t>ulaganja u obnovljive izvore energije i uštedu energije</a:t>
            </a:r>
          </a:p>
          <a:p>
            <a:pPr marL="68580" indent="0">
              <a:buNone/>
            </a:pPr>
            <a:endParaRPr lang="hr-HR" dirty="0"/>
          </a:p>
          <a:p>
            <a:pPr marL="68580" indent="0">
              <a:buNone/>
            </a:pPr>
            <a:r>
              <a:rPr lang="hr-HR" dirty="0" smtClean="0"/>
              <a:t>7.4</a:t>
            </a:r>
            <a:r>
              <a:rPr lang="hr-HR" dirty="0"/>
              <a:t>. Ulaganja u pokretanje, poboljšanje ili proširenje lokalnih temeljnih usluga </a:t>
            </a:r>
            <a:r>
              <a:rPr lang="hr-HR" dirty="0" smtClean="0"/>
              <a:t>za ruralno </a:t>
            </a:r>
            <a:r>
              <a:rPr lang="hr-HR" dirty="0"/>
              <a:t>stanovništvo, uključujući slobodno vrijeme i kulturne aktivnosti te </a:t>
            </a:r>
            <a:r>
              <a:rPr lang="hr-HR" dirty="0" smtClean="0"/>
              <a:t>povezanu infrastrukturu</a:t>
            </a:r>
            <a:endParaRPr lang="hr-HR" dirty="0"/>
          </a:p>
        </p:txBody>
      </p:sp>
    </p:spTree>
    <p:extLst>
      <p:ext uri="{BB962C8B-B14F-4D97-AF65-F5344CB8AC3E}">
        <p14:creationId xmlns:p14="http://schemas.microsoft.com/office/powerpoint/2010/main" val="16027877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251520" y="1844824"/>
            <a:ext cx="8589640" cy="4298379"/>
          </a:xfrm>
        </p:spPr>
        <p:txBody>
          <a:bodyPr>
            <a:normAutofit fontScale="85000" lnSpcReduction="10000"/>
          </a:bodyPr>
          <a:lstStyle/>
          <a:p>
            <a:pPr marL="68580" indent="0" algn="just">
              <a:spcBef>
                <a:spcPts val="1200"/>
              </a:spcBef>
              <a:spcAft>
                <a:spcPts val="600"/>
              </a:spcAft>
              <a:buNone/>
            </a:pPr>
            <a:r>
              <a:rPr lang="hr-HR" b="1" dirty="0" smtClean="0">
                <a:ea typeface="Times New Roman"/>
              </a:rPr>
              <a:t>Prihvatljivo </a:t>
            </a:r>
            <a:r>
              <a:rPr lang="hr-HR" b="1" dirty="0">
                <a:ea typeface="Times New Roman"/>
              </a:rPr>
              <a:t>ulaganje:</a:t>
            </a:r>
            <a:endParaRPr lang="hr-HR" dirty="0">
              <a:ea typeface="Times New Roman"/>
            </a:endParaRPr>
          </a:p>
          <a:p>
            <a:pPr marL="285750" indent="-285750" algn="just">
              <a:spcAft>
                <a:spcPts val="600"/>
              </a:spcAft>
              <a:buFont typeface="Wingdings" panose="05000000000000000000" pitchFamily="2" charset="2"/>
              <a:buChar char="§"/>
            </a:pPr>
            <a:r>
              <a:rPr lang="hr-HR" dirty="0">
                <a:ea typeface="Times New Roman"/>
              </a:rPr>
              <a:t>izrada Planova prostornog uređenja, Programa ukupnog razvoja (</a:t>
            </a:r>
            <a:r>
              <a:rPr lang="hr-HR" dirty="0" smtClean="0">
                <a:ea typeface="Times New Roman"/>
              </a:rPr>
              <a:t>PUR) jedinice </a:t>
            </a:r>
            <a:r>
              <a:rPr lang="hr-HR" dirty="0">
                <a:ea typeface="Times New Roman"/>
              </a:rPr>
              <a:t>lokalne </a:t>
            </a:r>
            <a:r>
              <a:rPr lang="hr-HR" dirty="0" smtClean="0">
                <a:ea typeface="Times New Roman"/>
              </a:rPr>
              <a:t>samouprave i dr. strateških planova</a:t>
            </a:r>
            <a:endParaRPr lang="hr-HR" sz="1600" dirty="0">
              <a:ea typeface="Times New Roman"/>
            </a:endParaRPr>
          </a:p>
          <a:p>
            <a:pPr marL="68580" indent="0">
              <a:buNone/>
            </a:pPr>
            <a:r>
              <a:rPr lang="hr-HR" b="1" dirty="0" smtClean="0"/>
              <a:t>Korisnici:</a:t>
            </a:r>
          </a:p>
          <a:p>
            <a:pPr marL="285750" indent="-285750">
              <a:buFont typeface="Wingdings" panose="05000000000000000000" pitchFamily="2" charset="2"/>
              <a:buChar char="§"/>
            </a:pPr>
            <a:r>
              <a:rPr lang="hr-HR" dirty="0" smtClean="0"/>
              <a:t>općine i gradovi do 10.000 </a:t>
            </a:r>
            <a:r>
              <a:rPr lang="hr-HR" dirty="0"/>
              <a:t>stanovnika</a:t>
            </a:r>
          </a:p>
          <a:p>
            <a:pPr marL="68580" indent="0" algn="just">
              <a:spcAft>
                <a:spcPts val="600"/>
              </a:spcAft>
              <a:buNone/>
            </a:pPr>
            <a:r>
              <a:rPr lang="hr-HR" b="1" dirty="0" smtClean="0">
                <a:ea typeface="Times New Roman"/>
              </a:rPr>
              <a:t>Potpora:</a:t>
            </a:r>
          </a:p>
          <a:p>
            <a:pPr marL="171450" lvl="0" indent="-171450" algn="just">
              <a:spcAft>
                <a:spcPts val="0"/>
              </a:spcAft>
              <a:buFont typeface="Wingdings" panose="05000000000000000000" pitchFamily="2" charset="2"/>
              <a:buChar char="§"/>
              <a:tabLst>
                <a:tab pos="228600" algn="l"/>
              </a:tabLst>
            </a:pPr>
            <a:r>
              <a:rPr lang="hr-HR" dirty="0" smtClean="0">
                <a:ea typeface="Times New Roman"/>
                <a:cs typeface="Times New Roman"/>
              </a:rPr>
              <a:t>min</a:t>
            </a:r>
            <a:r>
              <a:rPr lang="hr-HR" dirty="0">
                <a:ea typeface="Times New Roman"/>
                <a:cs typeface="Times New Roman"/>
              </a:rPr>
              <a:t>. vrijednost javne potpore po investiciji (projektu) iznosi </a:t>
            </a:r>
            <a:r>
              <a:rPr lang="hr-HR" b="1" dirty="0">
                <a:ea typeface="Times New Roman"/>
                <a:cs typeface="Times New Roman"/>
              </a:rPr>
              <a:t>3.500 €</a:t>
            </a:r>
          </a:p>
          <a:p>
            <a:pPr marL="171450" lvl="0" indent="-171450" algn="just">
              <a:spcAft>
                <a:spcPts val="0"/>
              </a:spcAft>
              <a:buFont typeface="Wingdings" panose="05000000000000000000" pitchFamily="2" charset="2"/>
              <a:buChar char="§"/>
              <a:tabLst>
                <a:tab pos="228600" algn="l"/>
              </a:tabLst>
            </a:pPr>
            <a:r>
              <a:rPr lang="hr-HR" dirty="0" err="1">
                <a:ea typeface="Times New Roman"/>
                <a:cs typeface="Times New Roman"/>
              </a:rPr>
              <a:t>max</a:t>
            </a:r>
            <a:r>
              <a:rPr lang="hr-HR" dirty="0">
                <a:ea typeface="Times New Roman"/>
                <a:cs typeface="Times New Roman"/>
              </a:rPr>
              <a:t>. vrijednost javne potpore po investiciji iznosi </a:t>
            </a:r>
            <a:r>
              <a:rPr lang="hr-HR" b="1" dirty="0">
                <a:ea typeface="Times New Roman"/>
                <a:cs typeface="Times New Roman"/>
              </a:rPr>
              <a:t>70.000 €</a:t>
            </a:r>
          </a:p>
          <a:p>
            <a:pPr marL="171450" indent="-171450" algn="just">
              <a:spcAft>
                <a:spcPts val="0"/>
              </a:spcAft>
              <a:buFont typeface="Wingdings" panose="05000000000000000000" pitchFamily="2" charset="2"/>
              <a:buChar char="§"/>
              <a:tabLst>
                <a:tab pos="228600" algn="l"/>
              </a:tabLst>
            </a:pPr>
            <a:r>
              <a:rPr lang="hr-HR" dirty="0">
                <a:ea typeface="Calibri"/>
              </a:rPr>
              <a:t>do </a:t>
            </a:r>
            <a:r>
              <a:rPr lang="hr-HR" dirty="0" smtClean="0">
                <a:ea typeface="Calibri"/>
              </a:rPr>
              <a:t>100</a:t>
            </a:r>
            <a:r>
              <a:rPr lang="hr-HR" dirty="0">
                <a:ea typeface="Calibri"/>
              </a:rPr>
              <a:t>% od ukupnih prihvatljivih troškova. </a:t>
            </a:r>
          </a:p>
          <a:p>
            <a:pPr marL="171450" indent="-171450" algn="just">
              <a:spcAft>
                <a:spcPts val="0"/>
              </a:spcAft>
              <a:buFont typeface="Wingdings" panose="05000000000000000000" pitchFamily="2" charset="2"/>
              <a:buChar char="§"/>
              <a:tabLst>
                <a:tab pos="228600" algn="l"/>
              </a:tabLst>
            </a:pPr>
            <a:r>
              <a:rPr lang="hr-HR" dirty="0">
                <a:ea typeface="Times New Roman"/>
              </a:rPr>
              <a:t>mogućnost </a:t>
            </a:r>
            <a:r>
              <a:rPr lang="hr-HR" dirty="0" smtClean="0">
                <a:ea typeface="Times New Roman"/>
              </a:rPr>
              <a:t>obročnog plaćanja -  </a:t>
            </a:r>
            <a:r>
              <a:rPr lang="hr-HR" dirty="0" err="1">
                <a:ea typeface="Times New Roman"/>
              </a:rPr>
              <a:t>max</a:t>
            </a:r>
            <a:r>
              <a:rPr lang="hr-HR" dirty="0">
                <a:ea typeface="Times New Roman"/>
              </a:rPr>
              <a:t>. 3 </a:t>
            </a:r>
          </a:p>
          <a:p>
            <a:pPr marL="171450" indent="-171450" algn="just">
              <a:spcAft>
                <a:spcPts val="0"/>
              </a:spcAft>
              <a:buFont typeface="Wingdings" panose="05000000000000000000" pitchFamily="2" charset="2"/>
              <a:buChar char="§"/>
              <a:tabLst>
                <a:tab pos="228600" algn="l"/>
              </a:tabLst>
            </a:pPr>
            <a:r>
              <a:rPr lang="hr-HR" dirty="0">
                <a:ea typeface="Times New Roman"/>
              </a:rPr>
              <a:t>mogućnost </a:t>
            </a:r>
            <a:r>
              <a:rPr lang="hr-HR" dirty="0" smtClean="0">
                <a:ea typeface="Times New Roman"/>
              </a:rPr>
              <a:t>plaćanja predujmom do </a:t>
            </a:r>
            <a:r>
              <a:rPr lang="hr-HR" dirty="0">
                <a:ea typeface="Times New Roman"/>
              </a:rPr>
              <a:t>50%</a:t>
            </a:r>
          </a:p>
          <a:p>
            <a:endParaRPr lang="hr-HR" dirty="0"/>
          </a:p>
        </p:txBody>
      </p:sp>
      <p:sp>
        <p:nvSpPr>
          <p:cNvPr id="4" name="Title 1"/>
          <p:cNvSpPr>
            <a:spLocks noGrp="1"/>
          </p:cNvSpPr>
          <p:nvPr>
            <p:ph type="title"/>
          </p:nvPr>
        </p:nvSpPr>
        <p:spPr>
          <a:xfrm>
            <a:off x="755576" y="404664"/>
            <a:ext cx="7024744" cy="1215008"/>
          </a:xfrm>
        </p:spPr>
        <p:txBody>
          <a:bodyPr>
            <a:noAutofit/>
          </a:bodyPr>
          <a:lstStyle/>
          <a:p>
            <a:r>
              <a:rPr lang="pl-PL" sz="2800" dirty="0"/>
              <a:t>7.1. Izrada planova za razvoj </a:t>
            </a:r>
            <a:r>
              <a:rPr lang="pl-PL" sz="2800" dirty="0" smtClean="0"/>
              <a:t>JLS i </a:t>
            </a:r>
            <a:r>
              <a:rPr lang="pl-PL" sz="2800" dirty="0"/>
              <a:t>naselja u ruralnim </a:t>
            </a:r>
            <a:r>
              <a:rPr lang="pl-PL" sz="2800" dirty="0" smtClean="0"/>
              <a:t>područjima</a:t>
            </a:r>
            <a:endParaRPr lang="hr-HR" sz="2800" dirty="0"/>
          </a:p>
        </p:txBody>
      </p:sp>
    </p:spTree>
    <p:extLst>
      <p:ext uri="{BB962C8B-B14F-4D97-AF65-F5344CB8AC3E}">
        <p14:creationId xmlns:p14="http://schemas.microsoft.com/office/powerpoint/2010/main" val="397304108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323528" y="1700808"/>
            <a:ext cx="8229600" cy="5139060"/>
          </a:xfrm>
        </p:spPr>
        <p:txBody>
          <a:bodyPr>
            <a:normAutofit/>
          </a:bodyPr>
          <a:lstStyle/>
          <a:p>
            <a:pPr marL="68580" indent="0" algn="just">
              <a:spcBef>
                <a:spcPts val="1200"/>
              </a:spcBef>
              <a:spcAft>
                <a:spcPts val="0"/>
              </a:spcAft>
              <a:buNone/>
              <a:tabLst>
                <a:tab pos="228600" algn="l"/>
              </a:tabLst>
            </a:pPr>
            <a:r>
              <a:rPr lang="hr-HR" sz="1600" b="1" dirty="0" smtClean="0">
                <a:latin typeface="Verdana" panose="020B0604030504040204" pitchFamily="34" charset="0"/>
                <a:ea typeface="Verdana" panose="020B0604030504040204" pitchFamily="34" charset="0"/>
                <a:cs typeface="Verdana" panose="020B0604030504040204" pitchFamily="34" charset="0"/>
              </a:rPr>
              <a:t>Prihvatljiva </a:t>
            </a:r>
            <a:r>
              <a:rPr lang="hr-HR" sz="1600" b="1" dirty="0">
                <a:latin typeface="Verdana" panose="020B0604030504040204" pitchFamily="34" charset="0"/>
                <a:ea typeface="Verdana" panose="020B0604030504040204" pitchFamily="34" charset="0"/>
                <a:cs typeface="Verdana" panose="020B0604030504040204" pitchFamily="34" charset="0"/>
              </a:rPr>
              <a:t>ulaganja:</a:t>
            </a:r>
          </a:p>
          <a:p>
            <a:pPr marL="342900" lvl="0" indent="-342900" algn="just">
              <a:spcAft>
                <a:spcPts val="0"/>
              </a:spcAft>
              <a:buFont typeface="Wingdings" panose="05000000000000000000" pitchFamily="2" charset="2"/>
              <a:buChar char="§"/>
              <a:tabLst>
                <a:tab pos="228600" algn="l"/>
              </a:tabLst>
            </a:pPr>
            <a:r>
              <a:rPr lang="hr-HR" sz="1600" b="1" dirty="0" smtClean="0">
                <a:latin typeface="Verdana" panose="020B0604030504040204" pitchFamily="34" charset="0"/>
                <a:ea typeface="Verdana" panose="020B0604030504040204" pitchFamily="34" charset="0"/>
                <a:cs typeface="Verdana" panose="020B0604030504040204" pitchFamily="34" charset="0"/>
              </a:rPr>
              <a:t>7.2.1. </a:t>
            </a:r>
            <a:r>
              <a:rPr lang="hr-HR" sz="1600" b="1" dirty="0">
                <a:latin typeface="Verdana" panose="020B0604030504040204" pitchFamily="34" charset="0"/>
                <a:ea typeface="Verdana" panose="020B0604030504040204" pitchFamily="34" charset="0"/>
                <a:cs typeface="Verdana" panose="020B0604030504040204" pitchFamily="34" charset="0"/>
              </a:rPr>
              <a:t>I</a:t>
            </a:r>
            <a:r>
              <a:rPr lang="hr-HR" sz="1600" b="1" dirty="0" smtClean="0">
                <a:latin typeface="Verdana" panose="020B0604030504040204" pitchFamily="34" charset="0"/>
                <a:ea typeface="Verdana" panose="020B0604030504040204" pitchFamily="34" charset="0"/>
                <a:cs typeface="Verdana" panose="020B0604030504040204" pitchFamily="34" charset="0"/>
              </a:rPr>
              <a:t>zgradnja </a:t>
            </a:r>
            <a:r>
              <a:rPr lang="hr-HR" sz="1600" b="1" dirty="0">
                <a:latin typeface="Verdana" panose="020B0604030504040204" pitchFamily="34" charset="0"/>
                <a:ea typeface="Verdana" panose="020B0604030504040204" pitchFamily="34" charset="0"/>
                <a:cs typeface="Verdana" panose="020B0604030504040204" pitchFamily="34" charset="0"/>
              </a:rPr>
              <a:t>i /ili rekonstrukciju </a:t>
            </a:r>
            <a:r>
              <a:rPr lang="hr-HR" sz="1600" b="1" dirty="0" smtClean="0">
                <a:latin typeface="Verdana" panose="020B0604030504040204" pitchFamily="34" charset="0"/>
                <a:ea typeface="Verdana" panose="020B0604030504040204" pitchFamily="34" charset="0"/>
                <a:cs typeface="Verdana" panose="020B0604030504040204" pitchFamily="34" charset="0"/>
              </a:rPr>
              <a:t>nerazvrstanih cesta </a:t>
            </a:r>
          </a:p>
          <a:p>
            <a:pPr lvl="0" indent="-342900" algn="just">
              <a:buFont typeface="Wingdings" panose="05000000000000000000" pitchFamily="2" charset="2"/>
              <a:buChar char="§"/>
              <a:tabLst>
                <a:tab pos="228600" algn="l"/>
              </a:tabLst>
            </a:pPr>
            <a:endParaRPr lang="hr-HR" sz="1600" b="1" dirty="0" smtClean="0">
              <a:latin typeface="Verdana" panose="020B0604030504040204" pitchFamily="34" charset="0"/>
              <a:ea typeface="Verdana" panose="020B0604030504040204" pitchFamily="34" charset="0"/>
              <a:cs typeface="Verdana" panose="020B0604030504040204" pitchFamily="34" charset="0"/>
            </a:endParaRPr>
          </a:p>
          <a:p>
            <a:pPr marL="68580" lvl="0" indent="0" algn="just">
              <a:spcBef>
                <a:spcPts val="0"/>
              </a:spcBef>
              <a:spcAft>
                <a:spcPts val="0"/>
              </a:spcAft>
              <a:buNone/>
              <a:tabLst>
                <a:tab pos="228600" algn="l"/>
              </a:tabLst>
            </a:pPr>
            <a:r>
              <a:rPr lang="hr-HR" sz="1600" b="1" dirty="0" smtClean="0">
                <a:latin typeface="Verdana" panose="020B0604030504040204" pitchFamily="34" charset="0"/>
                <a:ea typeface="Verdana" panose="020B0604030504040204" pitchFamily="34" charset="0"/>
                <a:cs typeface="Verdana" panose="020B0604030504040204" pitchFamily="34" charset="0"/>
              </a:rPr>
              <a:t>Korisnici</a:t>
            </a:r>
            <a:r>
              <a:rPr lang="hr-HR" sz="1600" b="1" dirty="0">
                <a:latin typeface="Verdana" panose="020B0604030504040204" pitchFamily="34" charset="0"/>
                <a:ea typeface="Verdana" panose="020B0604030504040204" pitchFamily="34" charset="0"/>
                <a:cs typeface="Verdana" panose="020B0604030504040204" pitchFamily="34" charset="0"/>
              </a:rPr>
              <a:t>: </a:t>
            </a:r>
            <a:endParaRPr lang="hr-HR" sz="1600" dirty="0">
              <a:latin typeface="Verdana" panose="020B0604030504040204" pitchFamily="34" charset="0"/>
              <a:ea typeface="Verdana" panose="020B0604030504040204" pitchFamily="34" charset="0"/>
              <a:cs typeface="Verdana" panose="020B0604030504040204" pitchFamily="34" charset="0"/>
            </a:endParaRPr>
          </a:p>
          <a:p>
            <a:pPr marL="285750" lvl="0" indent="-285750" algn="just">
              <a:spcBef>
                <a:spcPts val="0"/>
              </a:spcBef>
              <a:spcAft>
                <a:spcPts val="0"/>
              </a:spcAft>
              <a:buFont typeface="Wingdings" panose="05000000000000000000" pitchFamily="2" charset="2"/>
              <a:buChar char="§"/>
              <a:tabLst>
                <a:tab pos="228600" algn="l"/>
              </a:tabLst>
            </a:pPr>
            <a:r>
              <a:rPr lang="hr-HR" sz="1600" dirty="0" smtClean="0">
                <a:latin typeface="Verdana" panose="020B0604030504040204" pitchFamily="34" charset="0"/>
                <a:ea typeface="Verdana" panose="020B0604030504040204" pitchFamily="34" charset="0"/>
                <a:cs typeface="Verdana" panose="020B0604030504040204" pitchFamily="34" charset="0"/>
              </a:rPr>
              <a:t>JLS</a:t>
            </a:r>
          </a:p>
          <a:p>
            <a:pPr marL="285750" lvl="0" indent="-285750" algn="just">
              <a:spcBef>
                <a:spcPts val="0"/>
              </a:spcBef>
              <a:spcAft>
                <a:spcPts val="0"/>
              </a:spcAft>
              <a:buFont typeface="Wingdings" panose="05000000000000000000" pitchFamily="2" charset="2"/>
              <a:buChar char="§"/>
              <a:tabLst>
                <a:tab pos="228600" algn="l"/>
              </a:tabLst>
            </a:pPr>
            <a:r>
              <a:rPr lang="hr-HR" sz="1600" dirty="0">
                <a:latin typeface="Verdana" panose="020B0604030504040204" pitchFamily="34" charset="0"/>
                <a:ea typeface="Verdana" panose="020B0604030504040204" pitchFamily="34" charset="0"/>
                <a:cs typeface="Verdana" panose="020B0604030504040204" pitchFamily="34" charset="0"/>
              </a:rPr>
              <a:t> </a:t>
            </a:r>
            <a:r>
              <a:rPr lang="hr-HR" sz="1600" dirty="0" smtClean="0">
                <a:latin typeface="Verdana" panose="020B0604030504040204" pitchFamily="34" charset="0"/>
                <a:ea typeface="Verdana" panose="020B0604030504040204" pitchFamily="34" charset="0"/>
                <a:cs typeface="Verdana" panose="020B0604030504040204" pitchFamily="34" charset="0"/>
              </a:rPr>
              <a:t>- u naseljima do 5.000 stanovnika</a:t>
            </a:r>
          </a:p>
          <a:p>
            <a:pPr marL="285750" lvl="0" indent="-285750" algn="just">
              <a:spcBef>
                <a:spcPts val="0"/>
              </a:spcBef>
              <a:spcAft>
                <a:spcPts val="0"/>
              </a:spcAft>
              <a:buFont typeface="Wingdings" panose="05000000000000000000" pitchFamily="2" charset="2"/>
              <a:buChar char="§"/>
              <a:tabLst>
                <a:tab pos="228600" algn="l"/>
              </a:tabLst>
            </a:pPr>
            <a:r>
              <a:rPr lang="hr-HR" sz="1600" dirty="0" smtClean="0">
                <a:latin typeface="Verdana" panose="020B0604030504040204" pitchFamily="34" charset="0"/>
                <a:ea typeface="Verdana" panose="020B0604030504040204" pitchFamily="34" charset="0"/>
                <a:cs typeface="Verdana" panose="020B0604030504040204" pitchFamily="34" charset="0"/>
              </a:rPr>
              <a:t>- nerazvrstane ceste moraju biti naznačene u Odluci o nerazvrstanim cestama</a:t>
            </a:r>
          </a:p>
          <a:p>
            <a:pPr marL="68580" lvl="0" indent="0" algn="just">
              <a:spcAft>
                <a:spcPts val="0"/>
              </a:spcAft>
              <a:buNone/>
              <a:tabLst>
                <a:tab pos="228600" algn="l"/>
              </a:tabLst>
            </a:pPr>
            <a:r>
              <a:rPr lang="hr-HR" sz="1600" b="1" dirty="0">
                <a:latin typeface="Verdana" panose="020B0604030504040204" pitchFamily="34" charset="0"/>
                <a:ea typeface="Verdana" panose="020B0604030504040204" pitchFamily="34" charset="0"/>
                <a:cs typeface="Verdana" panose="020B0604030504040204" pitchFamily="34" charset="0"/>
              </a:rPr>
              <a:t>Potpora:</a:t>
            </a:r>
          </a:p>
          <a:p>
            <a:pPr marL="0" lvl="0" indent="0" algn="just">
              <a:spcBef>
                <a:spcPts val="0"/>
              </a:spcBef>
              <a:spcAft>
                <a:spcPts val="0"/>
              </a:spcAft>
              <a:buNone/>
              <a:tabLst>
                <a:tab pos="228600" algn="l"/>
              </a:tabLst>
            </a:pPr>
            <a:r>
              <a:rPr lang="hr-HR" sz="16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hr-HR" sz="16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najmanja </a:t>
            </a:r>
            <a:r>
              <a:rPr lang="hr-HR" sz="1600" dirty="0">
                <a:solidFill>
                  <a:prstClr val="black"/>
                </a:solidFill>
                <a:latin typeface="Verdana" panose="020B0604030504040204" pitchFamily="34" charset="0"/>
                <a:ea typeface="Verdana" panose="020B0604030504040204" pitchFamily="34" charset="0"/>
                <a:cs typeface="Verdana" panose="020B0604030504040204" pitchFamily="34" charset="0"/>
              </a:rPr>
              <a:t>vrijednost javne potpore po investiciji (projektu) iznosi </a:t>
            </a:r>
            <a:r>
              <a:rPr lang="hr-HR" sz="16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30.000 </a:t>
            </a:r>
            <a:r>
              <a:rPr lang="hr-HR" sz="1600" dirty="0">
                <a:solidFill>
                  <a:prstClr val="black"/>
                </a:solidFill>
                <a:latin typeface="Verdana" panose="020B0604030504040204" pitchFamily="34" charset="0"/>
                <a:ea typeface="Verdana" panose="020B0604030504040204" pitchFamily="34" charset="0"/>
                <a:cs typeface="Verdana" panose="020B0604030504040204" pitchFamily="34" charset="0"/>
              </a:rPr>
              <a:t>€</a:t>
            </a:r>
          </a:p>
          <a:p>
            <a:pPr marL="0" lvl="0" indent="0" algn="just">
              <a:spcAft>
                <a:spcPts val="0"/>
              </a:spcAft>
              <a:buNone/>
              <a:tabLst>
                <a:tab pos="228600" algn="l"/>
              </a:tabLst>
            </a:pPr>
            <a:r>
              <a:rPr lang="hr-HR" sz="16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  </a:t>
            </a:r>
            <a:r>
              <a:rPr lang="hr-HR" sz="1600" dirty="0">
                <a:solidFill>
                  <a:prstClr val="black"/>
                </a:solidFill>
                <a:latin typeface="Verdana" panose="020B0604030504040204" pitchFamily="34" charset="0"/>
                <a:ea typeface="Verdana" panose="020B0604030504040204" pitchFamily="34" charset="0"/>
                <a:cs typeface="Verdana" panose="020B0604030504040204" pitchFamily="34" charset="0"/>
              </a:rPr>
              <a:t>najviša vrijednost javne potpore po investiciji iznosi </a:t>
            </a:r>
            <a:r>
              <a:rPr lang="hr-HR" sz="16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1.000.000 </a:t>
            </a:r>
            <a:r>
              <a:rPr lang="hr-HR" sz="1600" dirty="0">
                <a:solidFill>
                  <a:prstClr val="black"/>
                </a:solidFill>
                <a:latin typeface="Verdana" panose="020B0604030504040204" pitchFamily="34" charset="0"/>
                <a:ea typeface="Verdana" panose="020B0604030504040204" pitchFamily="34" charset="0"/>
                <a:cs typeface="Verdana" panose="020B0604030504040204" pitchFamily="34" charset="0"/>
              </a:rPr>
              <a:t>€</a:t>
            </a:r>
          </a:p>
          <a:p>
            <a:pPr marL="68580" indent="0">
              <a:buNone/>
            </a:pPr>
            <a:r>
              <a:rPr lang="vi-VN" sz="1600" b="1" dirty="0" smtClean="0">
                <a:latin typeface="Verdana" panose="020B0604030504040204" pitchFamily="34" charset="0"/>
                <a:ea typeface="Verdana" panose="020B0604030504040204" pitchFamily="34" charset="0"/>
                <a:cs typeface="Verdana" panose="020B0604030504040204" pitchFamily="34" charset="0"/>
              </a:rPr>
              <a:t>Prihvatljivo </a:t>
            </a:r>
            <a:r>
              <a:rPr lang="vi-VN" sz="1600" b="1" dirty="0">
                <a:latin typeface="Verdana" panose="020B0604030504040204" pitchFamily="34" charset="0"/>
                <a:ea typeface="Verdana" panose="020B0604030504040204" pitchFamily="34" charset="0"/>
                <a:cs typeface="Verdana" panose="020B0604030504040204" pitchFamily="34" charset="0"/>
              </a:rPr>
              <a:t>ulaganje </a:t>
            </a:r>
            <a:r>
              <a:rPr lang="vi-VN" sz="1600" dirty="0">
                <a:latin typeface="Verdana" panose="020B0604030504040204" pitchFamily="34" charset="0"/>
                <a:ea typeface="Verdana" panose="020B0604030504040204" pitchFamily="34" charset="0"/>
                <a:cs typeface="Verdana" panose="020B0604030504040204" pitchFamily="34" charset="0"/>
              </a:rPr>
              <a:t>obuhvaća ulaganje u građenje nerazvrstanih cesta te opće </a:t>
            </a:r>
            <a:r>
              <a:rPr lang="vi-VN" sz="1600" dirty="0" smtClean="0">
                <a:latin typeface="Verdana" panose="020B0604030504040204" pitchFamily="34" charset="0"/>
                <a:ea typeface="Verdana" panose="020B0604030504040204" pitchFamily="34" charset="0"/>
                <a:cs typeface="Verdana" panose="020B0604030504040204" pitchFamily="34" charset="0"/>
              </a:rPr>
              <a:t>troškove</a:t>
            </a:r>
            <a:r>
              <a:rPr lang="hr-HR" sz="1600" dirty="0" smtClean="0">
                <a:latin typeface="Verdana" panose="020B0604030504040204" pitchFamily="34" charset="0"/>
                <a:ea typeface="Verdana" panose="020B0604030504040204" pitchFamily="34" charset="0"/>
                <a:cs typeface="Verdana" panose="020B0604030504040204" pitchFamily="34" charset="0"/>
              </a:rPr>
              <a:t> </a:t>
            </a:r>
            <a:r>
              <a:rPr lang="vi-VN" sz="1600" dirty="0" smtClean="0">
                <a:latin typeface="Verdana" panose="020B0604030504040204" pitchFamily="34" charset="0"/>
                <a:ea typeface="Verdana" panose="020B0604030504040204" pitchFamily="34" charset="0"/>
                <a:cs typeface="Verdana" panose="020B0604030504040204" pitchFamily="34" charset="0"/>
              </a:rPr>
              <a:t>koji </a:t>
            </a:r>
            <a:r>
              <a:rPr lang="vi-VN" sz="1600" dirty="0">
                <a:latin typeface="Verdana" panose="020B0604030504040204" pitchFamily="34" charset="0"/>
                <a:ea typeface="Verdana" panose="020B0604030504040204" pitchFamily="34" charset="0"/>
                <a:cs typeface="Verdana" panose="020B0604030504040204" pitchFamily="34" charset="0"/>
              </a:rPr>
              <a:t>uključuju: usluge izrade projektno-tehničke dokumentacije, geodetske podloge </a:t>
            </a:r>
            <a:r>
              <a:rPr lang="vi-VN" sz="1600" dirty="0" smtClean="0">
                <a:latin typeface="Verdana" panose="020B0604030504040204" pitchFamily="34" charset="0"/>
                <a:ea typeface="Verdana" panose="020B0604030504040204" pitchFamily="34" charset="0"/>
                <a:cs typeface="Verdana" panose="020B0604030504040204" pitchFamily="34" charset="0"/>
              </a:rPr>
              <a:t>i</a:t>
            </a:r>
            <a:r>
              <a:rPr lang="hr-HR" sz="1600" dirty="0" smtClean="0">
                <a:latin typeface="Verdana" panose="020B0604030504040204" pitchFamily="34" charset="0"/>
                <a:ea typeface="Verdana" panose="020B0604030504040204" pitchFamily="34" charset="0"/>
                <a:cs typeface="Verdana" panose="020B0604030504040204" pitchFamily="34" charset="0"/>
              </a:rPr>
              <a:t> </a:t>
            </a:r>
            <a:r>
              <a:rPr lang="vi-VN" sz="1600" dirty="0" smtClean="0">
                <a:latin typeface="Verdana" panose="020B0604030504040204" pitchFamily="34" charset="0"/>
                <a:ea typeface="Verdana" panose="020B0604030504040204" pitchFamily="34" charset="0"/>
                <a:cs typeface="Verdana" panose="020B0604030504040204" pitchFamily="34" charset="0"/>
              </a:rPr>
              <a:t>elaborati,troškovi </a:t>
            </a:r>
            <a:r>
              <a:rPr lang="vi-VN" sz="1600" dirty="0">
                <a:latin typeface="Verdana" panose="020B0604030504040204" pitchFamily="34" charset="0"/>
                <a:ea typeface="Verdana" panose="020B0604030504040204" pitchFamily="34" charset="0"/>
                <a:cs typeface="Verdana" panose="020B0604030504040204" pitchFamily="34" charset="0"/>
              </a:rPr>
              <a:t>izrade elaborata zaštite okoliša, studijsku dokumentaciju, troškovi </a:t>
            </a:r>
            <a:r>
              <a:rPr lang="vi-VN" sz="1600" dirty="0" smtClean="0">
                <a:latin typeface="Verdana" panose="020B0604030504040204" pitchFamily="34" charset="0"/>
                <a:ea typeface="Verdana" panose="020B0604030504040204" pitchFamily="34" charset="0"/>
                <a:cs typeface="Verdana" panose="020B0604030504040204" pitchFamily="34" charset="0"/>
              </a:rPr>
              <a:t>pripreme</a:t>
            </a:r>
            <a:r>
              <a:rPr lang="hr-HR" sz="1600" dirty="0" smtClean="0">
                <a:latin typeface="Verdana" panose="020B0604030504040204" pitchFamily="34" charset="0"/>
                <a:ea typeface="Verdana" panose="020B0604030504040204" pitchFamily="34" charset="0"/>
                <a:cs typeface="Verdana" panose="020B0604030504040204" pitchFamily="34" charset="0"/>
              </a:rPr>
              <a:t> </a:t>
            </a:r>
            <a:r>
              <a:rPr lang="vi-VN" sz="1600" dirty="0" smtClean="0">
                <a:latin typeface="Verdana" panose="020B0604030504040204" pitchFamily="34" charset="0"/>
                <a:ea typeface="Verdana" panose="020B0604030504040204" pitchFamily="34" charset="0"/>
                <a:cs typeface="Verdana" panose="020B0604030504040204" pitchFamily="34" charset="0"/>
              </a:rPr>
              <a:t>dokumentacije </a:t>
            </a:r>
            <a:r>
              <a:rPr lang="vi-VN" sz="1600" dirty="0">
                <a:latin typeface="Verdana" panose="020B0604030504040204" pitchFamily="34" charset="0"/>
                <a:ea typeface="Verdana" panose="020B0604030504040204" pitchFamily="34" charset="0"/>
                <a:cs typeface="Verdana" panose="020B0604030504040204" pitchFamily="34" charset="0"/>
              </a:rPr>
              <a:t>za natječaj (usluge konzultanata i stručnjaka)</a:t>
            </a:r>
            <a:endParaRPr lang="hr-HR" sz="1600" dirty="0">
              <a:latin typeface="Verdana" panose="020B0604030504040204" pitchFamily="34" charset="0"/>
              <a:ea typeface="Verdana" panose="020B0604030504040204" pitchFamily="34" charset="0"/>
              <a:cs typeface="Verdana" panose="020B0604030504040204" pitchFamily="34" charset="0"/>
            </a:endParaRPr>
          </a:p>
        </p:txBody>
      </p:sp>
      <p:sp>
        <p:nvSpPr>
          <p:cNvPr id="4" name="Title 1"/>
          <p:cNvSpPr>
            <a:spLocks noGrp="1"/>
          </p:cNvSpPr>
          <p:nvPr>
            <p:ph type="title"/>
          </p:nvPr>
        </p:nvSpPr>
        <p:spPr>
          <a:xfrm>
            <a:off x="755576" y="836712"/>
            <a:ext cx="7024744" cy="1215008"/>
          </a:xfrm>
        </p:spPr>
        <p:txBody>
          <a:bodyPr>
            <a:noAutofit/>
          </a:bodyPr>
          <a:lstStyle/>
          <a:p>
            <a:r>
              <a:rPr lang="hr-HR" sz="2000" dirty="0">
                <a:latin typeface="Verdana" panose="020B0604030504040204" pitchFamily="34" charset="0"/>
                <a:ea typeface="Verdana" panose="020B0604030504040204" pitchFamily="34" charset="0"/>
                <a:cs typeface="Verdana" panose="020B0604030504040204" pitchFamily="34" charset="0"/>
              </a:rPr>
              <a:t>7.2. Ulaganja u izradu, poboljšanje ili proširenje svih vrsta male infrastrukture, uključujući ulaganja u obnovljive izvore energije i uštedu energije</a:t>
            </a:r>
            <a:r>
              <a:rPr lang="hr-HR" sz="2800" dirty="0"/>
              <a:t/>
            </a:r>
            <a:br>
              <a:rPr lang="hr-HR" sz="2800" dirty="0"/>
            </a:br>
            <a:endParaRPr lang="hr-HR" sz="2800" dirty="0"/>
          </a:p>
        </p:txBody>
      </p:sp>
    </p:spTree>
    <p:extLst>
      <p:ext uri="{BB962C8B-B14F-4D97-AF65-F5344CB8AC3E}">
        <p14:creationId xmlns:p14="http://schemas.microsoft.com/office/powerpoint/2010/main" val="13083897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556792"/>
            <a:ext cx="7024744" cy="1143000"/>
          </a:xfrm>
        </p:spPr>
        <p:txBody>
          <a:bodyPr>
            <a:normAutofit fontScale="90000"/>
          </a:bodyPr>
          <a:lstStyle/>
          <a:p>
            <a:r>
              <a:rPr lang="hr-HR" sz="4000" dirty="0" smtClean="0"/>
              <a:t/>
            </a:r>
            <a:br>
              <a:rPr lang="hr-HR" sz="4000" dirty="0" smtClean="0"/>
            </a:br>
            <a:r>
              <a:rPr lang="hr-HR" sz="4000" dirty="0" smtClean="0"/>
              <a:t/>
            </a:r>
            <a:br>
              <a:rPr lang="hr-HR" sz="4000" dirty="0" smtClean="0"/>
            </a:br>
            <a:r>
              <a:rPr lang="hr-HR" dirty="0"/>
              <a:t/>
            </a:r>
            <a:br>
              <a:rPr lang="hr-HR" dirty="0"/>
            </a:br>
            <a:r>
              <a:rPr lang="hr-HR" dirty="0" smtClean="0"/>
              <a:t/>
            </a:r>
            <a:br>
              <a:rPr lang="hr-HR" dirty="0" smtClean="0"/>
            </a:br>
            <a:r>
              <a:rPr lang="hr-HR" dirty="0" smtClean="0"/>
              <a:t/>
            </a:r>
            <a:br>
              <a:rPr lang="hr-HR" dirty="0" smtClean="0"/>
            </a:br>
            <a:r>
              <a:rPr lang="hr-HR" dirty="0"/>
              <a:t/>
            </a:r>
            <a:br>
              <a:rPr lang="hr-HR" dirty="0"/>
            </a:br>
            <a:r>
              <a:rPr lang="hr-HR" dirty="0" smtClean="0"/>
              <a:t/>
            </a:r>
            <a:br>
              <a:rPr lang="hr-HR" dirty="0" smtClean="0"/>
            </a:br>
            <a:r>
              <a:rPr lang="hr-HR" dirty="0"/>
              <a:t/>
            </a:r>
            <a:br>
              <a:rPr lang="hr-HR" dirty="0"/>
            </a:br>
            <a:r>
              <a:rPr lang="hr-HR" dirty="0" smtClean="0"/>
              <a:t/>
            </a:r>
            <a:br>
              <a:rPr lang="hr-HR" dirty="0" smtClean="0"/>
            </a:br>
            <a:r>
              <a:rPr lang="hr-HR" dirty="0"/>
              <a:t/>
            </a:r>
            <a:br>
              <a:rPr lang="hr-HR" dirty="0"/>
            </a:br>
            <a:r>
              <a:rPr lang="hr-HR" dirty="0" smtClean="0"/>
              <a:t/>
            </a:r>
            <a:br>
              <a:rPr lang="hr-HR" dirty="0" smtClean="0"/>
            </a:br>
            <a:r>
              <a:rPr lang="hr-HR" sz="4000" dirty="0" smtClean="0"/>
              <a:t>PROGRAM RURALNOG RAZVOJA REPUBLIKE HRVATSKE 2014.-2020.</a:t>
            </a:r>
            <a:r>
              <a:rPr lang="hr-HR" dirty="0"/>
              <a:t/>
            </a:r>
            <a:br>
              <a:rPr lang="hr-HR" dirty="0"/>
            </a:br>
            <a:endParaRPr lang="hr-HR" dirty="0"/>
          </a:p>
        </p:txBody>
      </p:sp>
      <p:sp>
        <p:nvSpPr>
          <p:cNvPr id="3" name="Content Placeholder 2"/>
          <p:cNvSpPr>
            <a:spLocks noGrp="1"/>
          </p:cNvSpPr>
          <p:nvPr>
            <p:ph idx="1"/>
          </p:nvPr>
        </p:nvSpPr>
        <p:spPr/>
        <p:txBody>
          <a:bodyPr>
            <a:normAutofit fontScale="85000" lnSpcReduction="10000"/>
          </a:bodyPr>
          <a:lstStyle/>
          <a:p>
            <a:pPr marL="68580" indent="0">
              <a:buNone/>
            </a:pPr>
            <a:r>
              <a:rPr lang="hr-HR" dirty="0">
                <a:solidFill>
                  <a:schemeClr val="tx1"/>
                </a:solidFill>
                <a:ea typeface="Verdana" panose="020B0604030504040204" pitchFamily="34" charset="0"/>
                <a:cs typeface="Verdana" panose="020B0604030504040204" pitchFamily="34" charset="0"/>
              </a:rPr>
              <a:t>Uredba ruralnog razvoja EU definira tri dugoročna strateška cilja </a:t>
            </a:r>
            <a:r>
              <a:rPr lang="hr-HR" dirty="0" smtClean="0">
                <a:solidFill>
                  <a:schemeClr val="tx1"/>
                </a:solidFill>
                <a:ea typeface="Verdana" panose="020B0604030504040204" pitchFamily="34" charset="0"/>
                <a:cs typeface="Verdana" panose="020B0604030504040204" pitchFamily="34" charset="0"/>
              </a:rPr>
              <a:t>i 6 prioriteta </a:t>
            </a:r>
            <a:endParaRPr lang="hr-HR" dirty="0">
              <a:solidFill>
                <a:schemeClr val="tx1"/>
              </a:solidFill>
              <a:ea typeface="Verdana" panose="020B0604030504040204" pitchFamily="34" charset="0"/>
              <a:cs typeface="Verdana" panose="020B0604030504040204" pitchFamily="34" charset="0"/>
            </a:endParaRPr>
          </a:p>
          <a:p>
            <a:pPr marL="0" indent="0">
              <a:buNone/>
            </a:pPr>
            <a:endParaRPr lang="hr-HR" dirty="0" smtClean="0">
              <a:solidFill>
                <a:schemeClr val="tx1"/>
              </a:solidFill>
              <a:ea typeface="Verdana" panose="020B0604030504040204" pitchFamily="34" charset="0"/>
              <a:cs typeface="Verdana" panose="020B0604030504040204" pitchFamily="34" charset="0"/>
            </a:endParaRPr>
          </a:p>
          <a:p>
            <a:pPr marL="0" indent="0">
              <a:buNone/>
            </a:pPr>
            <a:r>
              <a:rPr lang="hr-HR" b="1" dirty="0" smtClean="0">
                <a:solidFill>
                  <a:schemeClr val="tx1"/>
                </a:solidFill>
                <a:ea typeface="Verdana" panose="020B0604030504040204" pitchFamily="34" charset="0"/>
                <a:cs typeface="Verdana" panose="020B0604030504040204" pitchFamily="34" charset="0"/>
              </a:rPr>
              <a:t>CILJEVI:</a:t>
            </a:r>
            <a:endParaRPr lang="hr-HR" b="1" dirty="0">
              <a:solidFill>
                <a:schemeClr val="tx1"/>
              </a:solidFill>
              <a:ea typeface="Verdana" panose="020B0604030504040204" pitchFamily="34" charset="0"/>
              <a:cs typeface="Verdana" panose="020B0604030504040204" pitchFamily="34" charset="0"/>
            </a:endParaRPr>
          </a:p>
          <a:p>
            <a:endParaRPr lang="hr-HR" dirty="0">
              <a:solidFill>
                <a:schemeClr val="tx1"/>
              </a:solidFill>
              <a:ea typeface="Verdana" panose="020B0604030504040204" pitchFamily="34" charset="0"/>
              <a:cs typeface="Verdana" panose="020B0604030504040204" pitchFamily="34" charset="0"/>
            </a:endParaRPr>
          </a:p>
          <a:p>
            <a:pPr marL="68580" indent="0">
              <a:buNone/>
            </a:pPr>
            <a:r>
              <a:rPr lang="hr-HR" dirty="0">
                <a:solidFill>
                  <a:schemeClr val="tx1"/>
                </a:solidFill>
                <a:ea typeface="Verdana" panose="020B0604030504040204" pitchFamily="34" charset="0"/>
                <a:cs typeface="Verdana" panose="020B0604030504040204" pitchFamily="34" charset="0"/>
              </a:rPr>
              <a:t>CILJ 1. Poticanje konkurentnosti poljoprivrede</a:t>
            </a:r>
          </a:p>
          <a:p>
            <a:pPr marL="68580" indent="0">
              <a:buNone/>
            </a:pPr>
            <a:r>
              <a:rPr lang="hr-HR" dirty="0">
                <a:solidFill>
                  <a:schemeClr val="tx1"/>
                </a:solidFill>
                <a:ea typeface="Verdana" panose="020B0604030504040204" pitchFamily="34" charset="0"/>
                <a:cs typeface="Verdana" panose="020B0604030504040204" pitchFamily="34" charset="0"/>
              </a:rPr>
              <a:t>CILJ 2. Osiguranje održivog upravljanja prirodnim resursima i akcije protiv klimatskih promjena</a:t>
            </a:r>
          </a:p>
          <a:p>
            <a:pPr marL="68580" indent="0">
              <a:buNone/>
            </a:pPr>
            <a:r>
              <a:rPr lang="hr-HR" dirty="0">
                <a:solidFill>
                  <a:schemeClr val="tx1"/>
                </a:solidFill>
                <a:ea typeface="Verdana" panose="020B0604030504040204" pitchFamily="34" charset="0"/>
                <a:cs typeface="Verdana" panose="020B0604030504040204" pitchFamily="34" charset="0"/>
              </a:rPr>
              <a:t>CILJ 3. Postizanje uravnoteženog teritorijalnog </a:t>
            </a:r>
            <a:r>
              <a:rPr lang="hr-HR" dirty="0" smtClean="0">
                <a:solidFill>
                  <a:schemeClr val="tx1"/>
                </a:solidFill>
                <a:ea typeface="Verdana" panose="020B0604030504040204" pitchFamily="34" charset="0"/>
                <a:cs typeface="Verdana" panose="020B0604030504040204" pitchFamily="34" charset="0"/>
              </a:rPr>
              <a:t>razvoja </a:t>
            </a:r>
            <a:r>
              <a:rPr lang="hr-HR" dirty="0">
                <a:solidFill>
                  <a:schemeClr val="tx1"/>
                </a:solidFill>
                <a:ea typeface="Verdana" panose="020B0604030504040204" pitchFamily="34" charset="0"/>
                <a:cs typeface="Verdana" panose="020B0604030504040204" pitchFamily="34" charset="0"/>
              </a:rPr>
              <a:t>ruralnih gospodarstava i zajednica, uključujući stvaranje i zadržavanje radnih mjesta</a:t>
            </a:r>
          </a:p>
          <a:p>
            <a:endParaRPr lang="hr-HR"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789825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700808"/>
            <a:ext cx="8136904" cy="4824536"/>
          </a:xfrm>
        </p:spPr>
        <p:txBody>
          <a:bodyPr>
            <a:normAutofit fontScale="92500" lnSpcReduction="10000"/>
          </a:bodyPr>
          <a:lstStyle/>
          <a:p>
            <a:pPr marL="68580" indent="0">
              <a:buNone/>
            </a:pPr>
            <a:r>
              <a:rPr lang="vi-VN" sz="1600" b="1" dirty="0">
                <a:latin typeface="Verdana" panose="020B0604030504040204" pitchFamily="34" charset="0"/>
                <a:ea typeface="Verdana" panose="020B0604030504040204" pitchFamily="34" charset="0"/>
                <a:cs typeface="Verdana" panose="020B0604030504040204" pitchFamily="34" charset="0"/>
              </a:rPr>
              <a:t>7.2.2. Ulaganja u građenje javnih sustava za vodoopskrbu, odvodnju i pročišćavanje otpadnih </a:t>
            </a:r>
            <a:r>
              <a:rPr lang="vi-VN" sz="1600" b="1" dirty="0" smtClean="0">
                <a:latin typeface="Verdana" panose="020B0604030504040204" pitchFamily="34" charset="0"/>
                <a:ea typeface="Verdana" panose="020B0604030504040204" pitchFamily="34" charset="0"/>
                <a:cs typeface="Verdana" panose="020B0604030504040204" pitchFamily="34" charset="0"/>
              </a:rPr>
              <a:t>voda</a:t>
            </a:r>
            <a:endParaRPr lang="hr-HR" sz="1600" b="1" dirty="0" smtClean="0">
              <a:latin typeface="Verdana" panose="020B0604030504040204" pitchFamily="34" charset="0"/>
              <a:ea typeface="Verdana" panose="020B0604030504040204" pitchFamily="34" charset="0"/>
              <a:cs typeface="Verdana" panose="020B0604030504040204" pitchFamily="34" charset="0"/>
            </a:endParaRPr>
          </a:p>
          <a:p>
            <a:pPr marL="68580" indent="0">
              <a:buNone/>
            </a:pPr>
            <a:endParaRPr lang="vi-VN" dirty="0"/>
          </a:p>
          <a:p>
            <a:pPr marL="68580" lvl="0" indent="0" algn="just">
              <a:spcBef>
                <a:spcPts val="0"/>
              </a:spcBef>
              <a:buClr>
                <a:srgbClr val="94C600"/>
              </a:buClr>
              <a:buNone/>
              <a:tabLst>
                <a:tab pos="228600" algn="l"/>
              </a:tabLst>
            </a:pPr>
            <a:r>
              <a:rPr lang="hr-HR" sz="1600" b="1" dirty="0">
                <a:solidFill>
                  <a:srgbClr val="3E3D2D"/>
                </a:solidFill>
                <a:latin typeface="Verdana" panose="020B0604030504040204" pitchFamily="34" charset="0"/>
                <a:ea typeface="Verdana" panose="020B0604030504040204" pitchFamily="34" charset="0"/>
                <a:cs typeface="Verdana" panose="020B0604030504040204" pitchFamily="34" charset="0"/>
              </a:rPr>
              <a:t>Korisnici: </a:t>
            </a:r>
            <a:endParaRPr lang="hr-HR" sz="1600" dirty="0">
              <a:solidFill>
                <a:srgbClr val="3E3D2D"/>
              </a:solidFill>
              <a:latin typeface="Verdana" panose="020B0604030504040204" pitchFamily="34" charset="0"/>
              <a:ea typeface="Verdana" panose="020B0604030504040204" pitchFamily="34" charset="0"/>
              <a:cs typeface="Verdana" panose="020B0604030504040204" pitchFamily="34" charset="0"/>
            </a:endParaRPr>
          </a:p>
          <a:p>
            <a:pPr marL="0" lvl="0" indent="0" algn="just">
              <a:spcBef>
                <a:spcPts val="0"/>
              </a:spcBef>
              <a:buClr>
                <a:srgbClr val="94C600"/>
              </a:buClr>
              <a:buNone/>
              <a:tabLst>
                <a:tab pos="228600" algn="l"/>
              </a:tabLst>
            </a:pPr>
            <a:r>
              <a:rPr lang="hr-HR" sz="1600" dirty="0" smtClean="0">
                <a:solidFill>
                  <a:srgbClr val="3E3D2D"/>
                </a:solidFill>
                <a:latin typeface="Verdana" panose="020B0604030504040204" pitchFamily="34" charset="0"/>
                <a:ea typeface="Verdana" panose="020B0604030504040204" pitchFamily="34" charset="0"/>
                <a:cs typeface="Verdana" panose="020B0604030504040204" pitchFamily="34" charset="0"/>
              </a:rPr>
              <a:t>JLS i javni isporučitelji vodnih usluga </a:t>
            </a:r>
            <a:endParaRPr lang="hr-HR" sz="1600" dirty="0">
              <a:solidFill>
                <a:srgbClr val="3E3D2D"/>
              </a:solidFill>
              <a:latin typeface="Verdana" panose="020B0604030504040204" pitchFamily="34" charset="0"/>
              <a:ea typeface="Verdana" panose="020B0604030504040204" pitchFamily="34" charset="0"/>
              <a:cs typeface="Verdana" panose="020B0604030504040204" pitchFamily="34" charset="0"/>
            </a:endParaRPr>
          </a:p>
          <a:p>
            <a:pPr marL="0" lvl="0" indent="0" algn="just">
              <a:spcBef>
                <a:spcPts val="0"/>
              </a:spcBef>
              <a:buClr>
                <a:srgbClr val="94C600"/>
              </a:buClr>
              <a:buNone/>
              <a:tabLst>
                <a:tab pos="228600" algn="l"/>
              </a:tabLst>
            </a:pPr>
            <a:r>
              <a:rPr lang="hr-HR" sz="1600" dirty="0">
                <a:solidFill>
                  <a:srgbClr val="3E3D2D"/>
                </a:solidFill>
                <a:latin typeface="Verdana" panose="020B0604030504040204" pitchFamily="34" charset="0"/>
                <a:ea typeface="Verdana" panose="020B0604030504040204" pitchFamily="34" charset="0"/>
                <a:cs typeface="Verdana" panose="020B0604030504040204" pitchFamily="34" charset="0"/>
              </a:rPr>
              <a:t> - u naseljima do </a:t>
            </a:r>
            <a:r>
              <a:rPr lang="hr-HR" sz="1600" dirty="0" smtClean="0">
                <a:solidFill>
                  <a:srgbClr val="3E3D2D"/>
                </a:solidFill>
                <a:latin typeface="Verdana" panose="020B0604030504040204" pitchFamily="34" charset="0"/>
                <a:ea typeface="Verdana" panose="020B0604030504040204" pitchFamily="34" charset="0"/>
                <a:cs typeface="Verdana" panose="020B0604030504040204" pitchFamily="34" charset="0"/>
              </a:rPr>
              <a:t>2.000 stanovnika (ili više naselja ukupno do 2.000 stanovnika)</a:t>
            </a:r>
            <a:endParaRPr lang="hr-HR" sz="1600" dirty="0">
              <a:solidFill>
                <a:srgbClr val="3E3D2D"/>
              </a:solidFill>
              <a:latin typeface="Verdana" panose="020B0604030504040204" pitchFamily="34" charset="0"/>
              <a:ea typeface="Verdana" panose="020B0604030504040204" pitchFamily="34" charset="0"/>
              <a:cs typeface="Verdana" panose="020B0604030504040204" pitchFamily="34" charset="0"/>
            </a:endParaRPr>
          </a:p>
          <a:p>
            <a:pPr marL="0" lvl="0" indent="0" algn="just">
              <a:spcBef>
                <a:spcPts val="0"/>
              </a:spcBef>
              <a:buClr>
                <a:srgbClr val="94C600"/>
              </a:buClr>
              <a:buNone/>
              <a:tabLst>
                <a:tab pos="228600" algn="l"/>
              </a:tabLst>
            </a:pPr>
            <a:r>
              <a:rPr lang="hr-HR" sz="1600" dirty="0">
                <a:solidFill>
                  <a:srgbClr val="3E3D2D"/>
                </a:solidFill>
                <a:latin typeface="Verdana" panose="020B0604030504040204" pitchFamily="34" charset="0"/>
                <a:ea typeface="Verdana" panose="020B0604030504040204" pitchFamily="34" charset="0"/>
                <a:cs typeface="Verdana" panose="020B0604030504040204" pitchFamily="34" charset="0"/>
              </a:rPr>
              <a:t>- </a:t>
            </a:r>
            <a:r>
              <a:rPr lang="hr-HR" sz="1600" dirty="0" smtClean="0">
                <a:solidFill>
                  <a:srgbClr val="3E3D2D"/>
                </a:solidFill>
                <a:latin typeface="Verdana" panose="020B0604030504040204" pitchFamily="34" charset="0"/>
                <a:ea typeface="Verdana" panose="020B0604030504040204" pitchFamily="34" charset="0"/>
                <a:cs typeface="Verdana" panose="020B0604030504040204" pitchFamily="34" charset="0"/>
              </a:rPr>
              <a:t>osigurati funkcioniranje sustava najmanje 5 godina od konačne isplate</a:t>
            </a:r>
          </a:p>
          <a:p>
            <a:pPr marL="0" lvl="0" indent="0" algn="just">
              <a:spcBef>
                <a:spcPts val="0"/>
              </a:spcBef>
              <a:buClr>
                <a:srgbClr val="94C600"/>
              </a:buClr>
              <a:buNone/>
              <a:tabLst>
                <a:tab pos="228600" algn="l"/>
              </a:tabLst>
            </a:pPr>
            <a:r>
              <a:rPr lang="hr-HR" sz="1600" b="1" dirty="0" smtClean="0">
                <a:solidFill>
                  <a:srgbClr val="3E3D2D"/>
                </a:solidFill>
                <a:latin typeface="Verdana" panose="020B0604030504040204" pitchFamily="34" charset="0"/>
                <a:ea typeface="Verdana" panose="020B0604030504040204" pitchFamily="34" charset="0"/>
                <a:cs typeface="Verdana" panose="020B0604030504040204" pitchFamily="34" charset="0"/>
              </a:rPr>
              <a:t>Potpora</a:t>
            </a:r>
            <a:r>
              <a:rPr lang="hr-HR" sz="1600" b="1" dirty="0">
                <a:solidFill>
                  <a:srgbClr val="3E3D2D"/>
                </a:solidFill>
                <a:latin typeface="Verdana" panose="020B0604030504040204" pitchFamily="34" charset="0"/>
                <a:ea typeface="Verdana" panose="020B0604030504040204" pitchFamily="34" charset="0"/>
                <a:cs typeface="Verdana" panose="020B0604030504040204" pitchFamily="34" charset="0"/>
              </a:rPr>
              <a:t>:</a:t>
            </a:r>
          </a:p>
          <a:p>
            <a:pPr marL="0" lvl="0" indent="0" algn="just">
              <a:spcBef>
                <a:spcPts val="0"/>
              </a:spcBef>
              <a:buClr>
                <a:srgbClr val="94C600"/>
              </a:buClr>
              <a:buNone/>
              <a:tabLst>
                <a:tab pos="228600" algn="l"/>
              </a:tabLst>
            </a:pPr>
            <a:r>
              <a:rPr lang="hr-HR" sz="1600" dirty="0">
                <a:solidFill>
                  <a:prstClr val="black"/>
                </a:solidFill>
                <a:latin typeface="Verdana" panose="020B0604030504040204" pitchFamily="34" charset="0"/>
                <a:ea typeface="Verdana" panose="020B0604030504040204" pitchFamily="34" charset="0"/>
                <a:cs typeface="Verdana" panose="020B0604030504040204" pitchFamily="34" charset="0"/>
              </a:rPr>
              <a:t> -  najmanja vrijednost javne potpore po investiciji (projektu) iznosi 30.000 €</a:t>
            </a:r>
          </a:p>
          <a:p>
            <a:pPr marL="0" lvl="0" indent="0" algn="just">
              <a:buClr>
                <a:srgbClr val="94C600"/>
              </a:buClr>
              <a:buNone/>
              <a:tabLst>
                <a:tab pos="228600" algn="l"/>
              </a:tabLst>
            </a:pPr>
            <a:r>
              <a:rPr lang="hr-HR" sz="1600" dirty="0">
                <a:solidFill>
                  <a:prstClr val="black"/>
                </a:solidFill>
                <a:latin typeface="Verdana" panose="020B0604030504040204" pitchFamily="34" charset="0"/>
                <a:ea typeface="Verdana" panose="020B0604030504040204" pitchFamily="34" charset="0"/>
                <a:cs typeface="Verdana" panose="020B0604030504040204" pitchFamily="34" charset="0"/>
              </a:rPr>
              <a:t> -  najviša vrijednost javne potpore po investiciji iznosi 1.000.000 €</a:t>
            </a:r>
          </a:p>
          <a:p>
            <a:pPr marL="68580" lvl="0" indent="0">
              <a:buClr>
                <a:srgbClr val="94C600"/>
              </a:buClr>
              <a:buNone/>
            </a:pPr>
            <a:r>
              <a:rPr lang="vi-VN" sz="1600" b="1" dirty="0" smtClean="0">
                <a:solidFill>
                  <a:srgbClr val="3E3D2D"/>
                </a:solidFill>
                <a:latin typeface="Verdana" panose="020B0604030504040204" pitchFamily="34" charset="0"/>
                <a:ea typeface="Verdana" panose="020B0604030504040204" pitchFamily="34" charset="0"/>
                <a:cs typeface="Verdana" panose="020B0604030504040204" pitchFamily="34" charset="0"/>
              </a:rPr>
              <a:t>Prihvatljivo ulaganje </a:t>
            </a:r>
            <a:endParaRPr lang="hr-HR" sz="1600" b="1" dirty="0" smtClean="0">
              <a:solidFill>
                <a:srgbClr val="3E3D2D"/>
              </a:solidFill>
              <a:latin typeface="Verdana" panose="020B0604030504040204" pitchFamily="34" charset="0"/>
              <a:ea typeface="Verdana" panose="020B0604030504040204" pitchFamily="34" charset="0"/>
              <a:cs typeface="Verdana" panose="020B0604030504040204" pitchFamily="34" charset="0"/>
            </a:endParaRPr>
          </a:p>
          <a:p>
            <a:pPr marL="68580" lvl="0" indent="0">
              <a:buClr>
                <a:srgbClr val="94C600"/>
              </a:buClr>
              <a:buNone/>
            </a:pPr>
            <a:r>
              <a:rPr lang="hr-HR" sz="1600" dirty="0" smtClean="0">
                <a:solidFill>
                  <a:srgbClr val="3E3D2D"/>
                </a:solidFill>
                <a:latin typeface="Verdana" panose="020B0604030504040204" pitchFamily="34" charset="0"/>
                <a:ea typeface="Verdana" panose="020B0604030504040204" pitchFamily="34" charset="0"/>
                <a:cs typeface="Verdana" panose="020B0604030504040204" pitchFamily="34" charset="0"/>
              </a:rPr>
              <a:t>a) </a:t>
            </a:r>
            <a:r>
              <a:rPr lang="vi-VN" sz="1600" dirty="0" smtClean="0">
                <a:solidFill>
                  <a:srgbClr val="3E3D2D"/>
                </a:solidFill>
                <a:latin typeface="Verdana" panose="020B0604030504040204" pitchFamily="34" charset="0"/>
                <a:ea typeface="Verdana" panose="020B0604030504040204" pitchFamily="34" charset="0"/>
                <a:cs typeface="Verdana" panose="020B0604030504040204" pitchFamily="34" charset="0"/>
              </a:rPr>
              <a:t>građenje </a:t>
            </a:r>
            <a:r>
              <a:rPr lang="vi-VN" sz="1600" dirty="0">
                <a:solidFill>
                  <a:srgbClr val="3E3D2D"/>
                </a:solidFill>
                <a:latin typeface="Verdana" panose="020B0604030504040204" pitchFamily="34" charset="0"/>
                <a:ea typeface="Verdana" panose="020B0604030504040204" pitchFamily="34" charset="0"/>
                <a:cs typeface="Verdana" panose="020B0604030504040204" pitchFamily="34" charset="0"/>
              </a:rPr>
              <a:t>javnog sustava za vodoopskrbu, odvodnju i pročišćavanje otpadnih voda</a:t>
            </a:r>
          </a:p>
          <a:p>
            <a:pPr marL="68580" lvl="0" indent="0">
              <a:buClr>
                <a:srgbClr val="94C600"/>
              </a:buClr>
              <a:buNone/>
            </a:pPr>
            <a:r>
              <a:rPr lang="vi-VN" sz="1600" dirty="0">
                <a:solidFill>
                  <a:srgbClr val="3E3D2D"/>
                </a:solidFill>
                <a:latin typeface="Verdana" panose="020B0604030504040204" pitchFamily="34" charset="0"/>
                <a:ea typeface="Verdana" panose="020B0604030504040204" pitchFamily="34" charset="0"/>
                <a:cs typeface="Verdana" panose="020B0604030504040204" pitchFamily="34" charset="0"/>
              </a:rPr>
              <a:t>b) kupnja i ugradnja opreme za održavanje sustava vodoopskrbe, odvodnje i </a:t>
            </a:r>
            <a:r>
              <a:rPr lang="vi-VN" sz="1600" dirty="0" smtClean="0">
                <a:solidFill>
                  <a:srgbClr val="3E3D2D"/>
                </a:solidFill>
                <a:latin typeface="Verdana" panose="020B0604030504040204" pitchFamily="34" charset="0"/>
                <a:ea typeface="Verdana" panose="020B0604030504040204" pitchFamily="34" charset="0"/>
                <a:cs typeface="Verdana" panose="020B0604030504040204" pitchFamily="34" charset="0"/>
              </a:rPr>
              <a:t>sustava</a:t>
            </a:r>
            <a:r>
              <a:rPr lang="hr-HR" sz="1600" dirty="0" smtClean="0">
                <a:solidFill>
                  <a:srgbClr val="3E3D2D"/>
                </a:solidFill>
                <a:latin typeface="Verdana" panose="020B0604030504040204" pitchFamily="34" charset="0"/>
                <a:ea typeface="Verdana" panose="020B0604030504040204" pitchFamily="34" charset="0"/>
                <a:cs typeface="Verdana" panose="020B0604030504040204" pitchFamily="34" charset="0"/>
              </a:rPr>
              <a:t> </a:t>
            </a:r>
            <a:r>
              <a:rPr lang="vi-VN" sz="1600" dirty="0" smtClean="0">
                <a:solidFill>
                  <a:srgbClr val="3E3D2D"/>
                </a:solidFill>
                <a:latin typeface="Verdana" panose="020B0604030504040204" pitchFamily="34" charset="0"/>
                <a:ea typeface="Verdana" panose="020B0604030504040204" pitchFamily="34" charset="0"/>
                <a:cs typeface="Verdana" panose="020B0604030504040204" pitchFamily="34" charset="0"/>
              </a:rPr>
              <a:t>pročišćavanja </a:t>
            </a:r>
            <a:r>
              <a:rPr lang="vi-VN" sz="1600" dirty="0">
                <a:solidFill>
                  <a:srgbClr val="3E3D2D"/>
                </a:solidFill>
                <a:latin typeface="Verdana" panose="020B0604030504040204" pitchFamily="34" charset="0"/>
                <a:ea typeface="Verdana" panose="020B0604030504040204" pitchFamily="34" charset="0"/>
                <a:cs typeface="Verdana" panose="020B0604030504040204" pitchFamily="34" charset="0"/>
              </a:rPr>
              <a:t>otpadnih voda uključujući računalni softver do tržišne vrijednosti</a:t>
            </a:r>
          </a:p>
          <a:p>
            <a:pPr marL="68580" lvl="0" indent="0">
              <a:buClr>
                <a:srgbClr val="94C600"/>
              </a:buClr>
              <a:buNone/>
            </a:pPr>
            <a:r>
              <a:rPr lang="vi-VN" sz="1600" dirty="0">
                <a:solidFill>
                  <a:srgbClr val="3E3D2D"/>
                </a:solidFill>
                <a:latin typeface="Verdana" panose="020B0604030504040204" pitchFamily="34" charset="0"/>
                <a:ea typeface="Verdana" panose="020B0604030504040204" pitchFamily="34" charset="0"/>
                <a:cs typeface="Verdana" panose="020B0604030504040204" pitchFamily="34" charset="0"/>
              </a:rPr>
              <a:t>c) opće troškove: usluge izrade projektno-tehničke dokumentacije, geodetske podloge </a:t>
            </a:r>
            <a:r>
              <a:rPr lang="vi-VN" sz="1600" dirty="0" smtClean="0">
                <a:solidFill>
                  <a:srgbClr val="3E3D2D"/>
                </a:solidFill>
                <a:latin typeface="Verdana" panose="020B0604030504040204" pitchFamily="34" charset="0"/>
                <a:ea typeface="Verdana" panose="020B0604030504040204" pitchFamily="34" charset="0"/>
                <a:cs typeface="Verdana" panose="020B0604030504040204" pitchFamily="34" charset="0"/>
              </a:rPr>
              <a:t>i</a:t>
            </a:r>
            <a:r>
              <a:rPr lang="hr-HR" sz="1600" dirty="0" smtClean="0">
                <a:solidFill>
                  <a:srgbClr val="3E3D2D"/>
                </a:solidFill>
                <a:latin typeface="Verdana" panose="020B0604030504040204" pitchFamily="34" charset="0"/>
                <a:ea typeface="Verdana" panose="020B0604030504040204" pitchFamily="34" charset="0"/>
                <a:cs typeface="Verdana" panose="020B0604030504040204" pitchFamily="34" charset="0"/>
              </a:rPr>
              <a:t> </a:t>
            </a:r>
            <a:r>
              <a:rPr lang="vi-VN" sz="1600" dirty="0" smtClean="0">
                <a:solidFill>
                  <a:srgbClr val="3E3D2D"/>
                </a:solidFill>
                <a:latin typeface="Verdana" panose="020B0604030504040204" pitchFamily="34" charset="0"/>
                <a:ea typeface="Verdana" panose="020B0604030504040204" pitchFamily="34" charset="0"/>
                <a:cs typeface="Verdana" panose="020B0604030504040204" pitchFamily="34" charset="0"/>
              </a:rPr>
              <a:t>elaborati,troškovi </a:t>
            </a:r>
            <a:r>
              <a:rPr lang="vi-VN" sz="1600" dirty="0">
                <a:solidFill>
                  <a:srgbClr val="3E3D2D"/>
                </a:solidFill>
                <a:latin typeface="Verdana" panose="020B0604030504040204" pitchFamily="34" charset="0"/>
                <a:ea typeface="Verdana" panose="020B0604030504040204" pitchFamily="34" charset="0"/>
                <a:cs typeface="Verdana" panose="020B0604030504040204" pitchFamily="34" charset="0"/>
              </a:rPr>
              <a:t>izrade elaborata zaštite okoliša, studijsku dokumentaciju, </a:t>
            </a:r>
            <a:r>
              <a:rPr lang="vi-VN" sz="1600" dirty="0" smtClean="0">
                <a:solidFill>
                  <a:srgbClr val="3E3D2D"/>
                </a:solidFill>
                <a:latin typeface="Verdana" panose="020B0604030504040204" pitchFamily="34" charset="0"/>
                <a:ea typeface="Verdana" panose="020B0604030504040204" pitchFamily="34" charset="0"/>
                <a:cs typeface="Verdana" panose="020B0604030504040204" pitchFamily="34" charset="0"/>
              </a:rPr>
              <a:t>troškovi</a:t>
            </a:r>
            <a:r>
              <a:rPr lang="hr-HR" sz="1600" dirty="0" smtClean="0">
                <a:solidFill>
                  <a:srgbClr val="3E3D2D"/>
                </a:solidFill>
                <a:latin typeface="Verdana" panose="020B0604030504040204" pitchFamily="34" charset="0"/>
                <a:ea typeface="Verdana" panose="020B0604030504040204" pitchFamily="34" charset="0"/>
                <a:cs typeface="Verdana" panose="020B0604030504040204" pitchFamily="34" charset="0"/>
              </a:rPr>
              <a:t> </a:t>
            </a:r>
            <a:r>
              <a:rPr lang="vi-VN" sz="1600" dirty="0" smtClean="0">
                <a:solidFill>
                  <a:srgbClr val="3E3D2D"/>
                </a:solidFill>
                <a:latin typeface="Verdana" panose="020B0604030504040204" pitchFamily="34" charset="0"/>
                <a:ea typeface="Verdana" panose="020B0604030504040204" pitchFamily="34" charset="0"/>
                <a:cs typeface="Verdana" panose="020B0604030504040204" pitchFamily="34" charset="0"/>
              </a:rPr>
              <a:t>pripreme </a:t>
            </a:r>
            <a:r>
              <a:rPr lang="vi-VN" sz="1600" dirty="0">
                <a:solidFill>
                  <a:srgbClr val="3E3D2D"/>
                </a:solidFill>
                <a:latin typeface="Verdana" panose="020B0604030504040204" pitchFamily="34" charset="0"/>
                <a:ea typeface="Verdana" panose="020B0604030504040204" pitchFamily="34" charset="0"/>
                <a:cs typeface="Verdana" panose="020B0604030504040204" pitchFamily="34" charset="0"/>
              </a:rPr>
              <a:t>dokumentacije za natječaj (usluge konzultanata i stručnjaka)</a:t>
            </a:r>
            <a:endParaRPr lang="hr-HR" dirty="0"/>
          </a:p>
        </p:txBody>
      </p:sp>
      <p:sp>
        <p:nvSpPr>
          <p:cNvPr id="4" name="Title 1"/>
          <p:cNvSpPr>
            <a:spLocks noGrp="1"/>
          </p:cNvSpPr>
          <p:nvPr>
            <p:ph type="title"/>
          </p:nvPr>
        </p:nvSpPr>
        <p:spPr>
          <a:xfrm>
            <a:off x="755576" y="548680"/>
            <a:ext cx="7024744" cy="1215008"/>
          </a:xfrm>
        </p:spPr>
        <p:txBody>
          <a:bodyPr>
            <a:noAutofit/>
          </a:bodyPr>
          <a:lstStyle/>
          <a:p>
            <a:r>
              <a:rPr lang="hr-HR" sz="2000" dirty="0">
                <a:latin typeface="Verdana" panose="020B0604030504040204" pitchFamily="34" charset="0"/>
                <a:ea typeface="Verdana" panose="020B0604030504040204" pitchFamily="34" charset="0"/>
                <a:cs typeface="Verdana" panose="020B0604030504040204" pitchFamily="34" charset="0"/>
              </a:rPr>
              <a:t>7.2. Ulaganja u izradu, poboljšanje ili proširenje svih vrsta male infrastrukture, uključujući ulaganja u obnovljive izvore energije i uštedu energije</a:t>
            </a:r>
            <a:r>
              <a:rPr lang="hr-HR" sz="2800" dirty="0"/>
              <a:t/>
            </a:r>
            <a:br>
              <a:rPr lang="hr-HR" sz="2800" dirty="0"/>
            </a:br>
            <a:endParaRPr lang="hr-HR" sz="2800" dirty="0"/>
          </a:p>
        </p:txBody>
      </p:sp>
    </p:spTree>
    <p:extLst>
      <p:ext uri="{BB962C8B-B14F-4D97-AF65-F5344CB8AC3E}">
        <p14:creationId xmlns:p14="http://schemas.microsoft.com/office/powerpoint/2010/main" val="354764504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052736"/>
            <a:ext cx="7024744" cy="1143000"/>
          </a:xfrm>
        </p:spPr>
        <p:txBody>
          <a:bodyPr>
            <a:normAutofit fontScale="90000"/>
          </a:bodyPr>
          <a:lstStyle/>
          <a:p>
            <a:r>
              <a:rPr lang="hr-HR" sz="2000" dirty="0">
                <a:latin typeface="Verdana" panose="020B0604030504040204" pitchFamily="34" charset="0"/>
                <a:ea typeface="Verdana" panose="020B0604030504040204" pitchFamily="34" charset="0"/>
                <a:cs typeface="Verdana" panose="020B0604030504040204" pitchFamily="34" charset="0"/>
              </a:rPr>
              <a:t>7.4. Ulaganja u pokretanje, poboljšanje ili proširenje lokalnih temeljnih usluga za ruralno stanovništvo, uključujući slobodno vrijeme i kulturne aktivnosti te povezanu infrastrukturu</a:t>
            </a:r>
            <a:r>
              <a:rPr lang="hr-HR" dirty="0"/>
              <a:t/>
            </a:r>
            <a:br>
              <a:rPr lang="hr-HR" dirty="0"/>
            </a:br>
            <a:endParaRPr lang="hr-HR" dirty="0"/>
          </a:p>
        </p:txBody>
      </p:sp>
      <p:sp>
        <p:nvSpPr>
          <p:cNvPr id="3" name="Content Placeholder 2"/>
          <p:cNvSpPr>
            <a:spLocks noGrp="1"/>
          </p:cNvSpPr>
          <p:nvPr>
            <p:ph idx="1"/>
          </p:nvPr>
        </p:nvSpPr>
        <p:spPr>
          <a:xfrm>
            <a:off x="467544" y="1772816"/>
            <a:ext cx="8064896" cy="4680520"/>
          </a:xfrm>
        </p:spPr>
        <p:txBody>
          <a:bodyPr>
            <a:normAutofit fontScale="70000" lnSpcReduction="20000"/>
          </a:bodyPr>
          <a:lstStyle/>
          <a:p>
            <a:pPr marL="68580" indent="0">
              <a:buNone/>
            </a:pPr>
            <a:r>
              <a:rPr lang="hr-HR" sz="2000" b="1" dirty="0" smtClean="0">
                <a:latin typeface="Verdana" panose="020B0604030504040204" pitchFamily="34" charset="0"/>
                <a:ea typeface="Verdana" panose="020B0604030504040204" pitchFamily="34" charset="0"/>
                <a:cs typeface="Verdana" panose="020B0604030504040204" pitchFamily="34" charset="0"/>
              </a:rPr>
              <a:t>Korisnici:</a:t>
            </a:r>
            <a:endParaRPr lang="hr-HR" sz="2000" b="1" dirty="0">
              <a:latin typeface="Verdana" panose="020B0604030504040204" pitchFamily="34" charset="0"/>
              <a:ea typeface="Verdana" panose="020B0604030504040204" pitchFamily="34" charset="0"/>
              <a:cs typeface="Verdana" panose="020B0604030504040204" pitchFamily="34" charset="0"/>
            </a:endParaRPr>
          </a:p>
          <a:p>
            <a:pPr marL="68580" indent="0">
              <a:buNone/>
            </a:pPr>
            <a:r>
              <a:rPr lang="hr-HR" sz="2000" dirty="0">
                <a:latin typeface="Verdana" panose="020B0604030504040204" pitchFamily="34" charset="0"/>
                <a:ea typeface="Verdana" panose="020B0604030504040204" pitchFamily="34" charset="0"/>
                <a:cs typeface="Verdana" panose="020B0604030504040204" pitchFamily="34" charset="0"/>
              </a:rPr>
              <a:t>a) jedinice lokalne samouprave</a:t>
            </a:r>
          </a:p>
          <a:p>
            <a:pPr marL="68580" indent="0">
              <a:buNone/>
            </a:pPr>
            <a:r>
              <a:rPr lang="hr-HR" sz="2000" dirty="0">
                <a:latin typeface="Verdana" panose="020B0604030504040204" pitchFamily="34" charset="0"/>
                <a:ea typeface="Verdana" panose="020B0604030504040204" pitchFamily="34" charset="0"/>
                <a:cs typeface="Verdana" panose="020B0604030504040204" pitchFamily="34" charset="0"/>
              </a:rPr>
              <a:t>b) trgovačka društva u većinskom vlasništvu jedinica lokalne samouprave</a:t>
            </a:r>
          </a:p>
          <a:p>
            <a:pPr marL="68580" indent="0">
              <a:buNone/>
            </a:pPr>
            <a:r>
              <a:rPr lang="hr-HR" sz="2000" dirty="0">
                <a:latin typeface="Verdana" panose="020B0604030504040204" pitchFamily="34" charset="0"/>
                <a:ea typeface="Verdana" panose="020B0604030504040204" pitchFamily="34" charset="0"/>
                <a:cs typeface="Verdana" panose="020B0604030504040204" pitchFamily="34" charset="0"/>
              </a:rPr>
              <a:t>c) javne ustanove neprofitnog karaktera u kojima su osnivači jedinice </a:t>
            </a:r>
            <a:r>
              <a:rPr lang="hr-HR" sz="2000" dirty="0" smtClean="0">
                <a:latin typeface="Verdana" panose="020B0604030504040204" pitchFamily="34" charset="0"/>
                <a:ea typeface="Verdana" panose="020B0604030504040204" pitchFamily="34" charset="0"/>
                <a:cs typeface="Verdana" panose="020B0604030504040204" pitchFamily="34" charset="0"/>
              </a:rPr>
              <a:t>lokalne samouprave</a:t>
            </a:r>
            <a:endParaRPr lang="hr-HR" sz="2000" dirty="0">
              <a:latin typeface="Verdana" panose="020B0604030504040204" pitchFamily="34" charset="0"/>
              <a:ea typeface="Verdana" panose="020B0604030504040204" pitchFamily="34" charset="0"/>
              <a:cs typeface="Verdana" panose="020B0604030504040204" pitchFamily="34" charset="0"/>
            </a:endParaRPr>
          </a:p>
          <a:p>
            <a:pPr marL="68580" indent="0">
              <a:buNone/>
            </a:pPr>
            <a:r>
              <a:rPr lang="hr-HR" sz="2000" dirty="0">
                <a:latin typeface="Verdana" panose="020B0604030504040204" pitchFamily="34" charset="0"/>
                <a:ea typeface="Verdana" panose="020B0604030504040204" pitchFamily="34" charset="0"/>
                <a:cs typeface="Verdana" panose="020B0604030504040204" pitchFamily="34" charset="0"/>
              </a:rPr>
              <a:t>d) udruge/organizacije civilnog društva i vjerske zajednice koje se bave humanitarnim </a:t>
            </a:r>
            <a:r>
              <a:rPr lang="hr-HR" sz="2000" dirty="0" smtClean="0">
                <a:latin typeface="Verdana" panose="020B0604030504040204" pitchFamily="34" charset="0"/>
                <a:ea typeface="Verdana" panose="020B0604030504040204" pitchFamily="34" charset="0"/>
                <a:cs typeface="Verdana" panose="020B0604030504040204" pitchFamily="34" charset="0"/>
              </a:rPr>
              <a:t>i društvenim </a:t>
            </a:r>
            <a:r>
              <a:rPr lang="hr-HR" sz="2000" dirty="0">
                <a:latin typeface="Verdana" panose="020B0604030504040204" pitchFamily="34" charset="0"/>
                <a:ea typeface="Verdana" panose="020B0604030504040204" pitchFamily="34" charset="0"/>
                <a:cs typeface="Verdana" panose="020B0604030504040204" pitchFamily="34" charset="0"/>
              </a:rPr>
              <a:t>djelatnostima od posebnog interesa za lokalno stanovništvo</a:t>
            </a:r>
          </a:p>
          <a:p>
            <a:pPr marL="68580" indent="0">
              <a:buNone/>
            </a:pPr>
            <a:r>
              <a:rPr lang="nn-NO" sz="2000" dirty="0">
                <a:latin typeface="Verdana" panose="020B0604030504040204" pitchFamily="34" charset="0"/>
                <a:ea typeface="Verdana" panose="020B0604030504040204" pitchFamily="34" charset="0"/>
                <a:cs typeface="Verdana" panose="020B0604030504040204" pitchFamily="34" charset="0"/>
              </a:rPr>
              <a:t>e</a:t>
            </a:r>
            <a:r>
              <a:rPr lang="nn-NO" sz="2000" dirty="0" smtClean="0">
                <a:latin typeface="Verdana" panose="020B0604030504040204" pitchFamily="34" charset="0"/>
                <a:ea typeface="Verdana" panose="020B0604030504040204" pitchFamily="34" charset="0"/>
                <a:cs typeface="Verdana" panose="020B0604030504040204" pitchFamily="34" charset="0"/>
              </a:rPr>
              <a:t>) </a:t>
            </a:r>
            <a:r>
              <a:rPr lang="nn-NO" sz="2000" dirty="0">
                <a:latin typeface="Verdana" panose="020B0604030504040204" pitchFamily="34" charset="0"/>
                <a:ea typeface="Verdana" panose="020B0604030504040204" pitchFamily="34" charset="0"/>
                <a:cs typeface="Verdana" panose="020B0604030504040204" pitchFamily="34" charset="0"/>
              </a:rPr>
              <a:t>lokalne </a:t>
            </a:r>
            <a:r>
              <a:rPr lang="nn-NO" sz="2000" dirty="0" smtClean="0">
                <a:latin typeface="Verdana" panose="020B0604030504040204" pitchFamily="34" charset="0"/>
                <a:ea typeface="Verdana" panose="020B0604030504040204" pitchFamily="34" charset="0"/>
                <a:cs typeface="Verdana" panose="020B0604030504040204" pitchFamily="34" charset="0"/>
              </a:rPr>
              <a:t>akcijske grupe (LAG-ovi)</a:t>
            </a:r>
            <a:endParaRPr lang="hr-HR" sz="2000" dirty="0" smtClean="0">
              <a:latin typeface="Verdana" panose="020B0604030504040204" pitchFamily="34" charset="0"/>
              <a:ea typeface="Verdana" panose="020B0604030504040204" pitchFamily="34" charset="0"/>
              <a:cs typeface="Verdana" panose="020B0604030504040204" pitchFamily="34" charset="0"/>
            </a:endParaRPr>
          </a:p>
          <a:p>
            <a:pPr marL="68580" indent="0">
              <a:buNone/>
            </a:pPr>
            <a:endParaRPr lang="hr-HR" sz="2000" b="1" dirty="0" smtClean="0">
              <a:latin typeface="Verdana" panose="020B0604030504040204" pitchFamily="34" charset="0"/>
              <a:ea typeface="Verdana" panose="020B0604030504040204" pitchFamily="34" charset="0"/>
              <a:cs typeface="Verdana" panose="020B0604030504040204" pitchFamily="34" charset="0"/>
            </a:endParaRPr>
          </a:p>
          <a:p>
            <a:pPr marL="68580" indent="0">
              <a:buNone/>
            </a:pPr>
            <a:r>
              <a:rPr lang="hr-HR" sz="2000" b="1" dirty="0" smtClean="0">
                <a:latin typeface="Verdana" panose="020B0604030504040204" pitchFamily="34" charset="0"/>
                <a:ea typeface="Verdana" panose="020B0604030504040204" pitchFamily="34" charset="0"/>
                <a:cs typeface="Verdana" panose="020B0604030504040204" pitchFamily="34" charset="0"/>
              </a:rPr>
              <a:t>Uvjeti </a:t>
            </a:r>
            <a:r>
              <a:rPr lang="hr-HR" sz="2000" b="1" dirty="0">
                <a:latin typeface="Verdana" panose="020B0604030504040204" pitchFamily="34" charset="0"/>
                <a:ea typeface="Verdana" panose="020B0604030504040204" pitchFamily="34" charset="0"/>
                <a:cs typeface="Verdana" panose="020B0604030504040204" pitchFamily="34" charset="0"/>
              </a:rPr>
              <a:t>prihvatljivosti:</a:t>
            </a:r>
          </a:p>
          <a:p>
            <a:pPr marL="68580" indent="0">
              <a:buNone/>
            </a:pPr>
            <a:r>
              <a:rPr lang="pl-PL" sz="2000" dirty="0" smtClean="0">
                <a:latin typeface="Verdana" panose="020B0604030504040204" pitchFamily="34" charset="0"/>
                <a:ea typeface="Verdana" panose="020B0604030504040204" pitchFamily="34" charset="0"/>
                <a:cs typeface="Verdana" panose="020B0604030504040204" pitchFamily="34" charset="0"/>
              </a:rPr>
              <a:t>a) ulaganje </a:t>
            </a:r>
            <a:r>
              <a:rPr lang="pl-PL" sz="2000" dirty="0">
                <a:latin typeface="Verdana" panose="020B0604030504040204" pitchFamily="34" charset="0"/>
                <a:ea typeface="Verdana" panose="020B0604030504040204" pitchFamily="34" charset="0"/>
                <a:cs typeface="Verdana" panose="020B0604030504040204" pitchFamily="34" charset="0"/>
              </a:rPr>
              <a:t>je prihvatljivo u naseljima do 5.000 </a:t>
            </a:r>
            <a:r>
              <a:rPr lang="pl-PL" sz="2000" dirty="0" smtClean="0">
                <a:latin typeface="Verdana" panose="020B0604030504040204" pitchFamily="34" charset="0"/>
                <a:ea typeface="Verdana" panose="020B0604030504040204" pitchFamily="34" charset="0"/>
                <a:cs typeface="Verdana" panose="020B0604030504040204" pitchFamily="34" charset="0"/>
              </a:rPr>
              <a:t>stanovnika</a:t>
            </a:r>
          </a:p>
          <a:p>
            <a:pPr marL="68580" indent="0">
              <a:buNone/>
            </a:pPr>
            <a:r>
              <a:rPr lang="hr-HR" sz="2000" dirty="0" smtClean="0">
                <a:latin typeface="Verdana" panose="020B0604030504040204" pitchFamily="34" charset="0"/>
                <a:ea typeface="Verdana" panose="020B0604030504040204" pitchFamily="34" charset="0"/>
                <a:cs typeface="Verdana" panose="020B0604030504040204" pitchFamily="34" charset="0"/>
              </a:rPr>
              <a:t>b) ulaganje </a:t>
            </a:r>
            <a:r>
              <a:rPr lang="hr-HR" sz="2000" dirty="0">
                <a:latin typeface="Verdana" panose="020B0604030504040204" pitchFamily="34" charset="0"/>
                <a:ea typeface="Verdana" panose="020B0604030504040204" pitchFamily="34" charset="0"/>
                <a:cs typeface="Verdana" panose="020B0604030504040204" pitchFamily="34" charset="0"/>
              </a:rPr>
              <a:t>je prihvatljivo ako je u skladu razvojnom i/ili prostorno planskom</a:t>
            </a:r>
          </a:p>
          <a:p>
            <a:pPr marL="68580" indent="0">
              <a:buNone/>
            </a:pPr>
            <a:r>
              <a:rPr lang="hr-HR" sz="2000" dirty="0">
                <a:latin typeface="Verdana" panose="020B0604030504040204" pitchFamily="34" charset="0"/>
                <a:ea typeface="Verdana" panose="020B0604030504040204" pitchFamily="34" charset="0"/>
                <a:cs typeface="Verdana" panose="020B0604030504040204" pitchFamily="34" charset="0"/>
              </a:rPr>
              <a:t>dokumentacijom jedinice lokalne samouprave</a:t>
            </a:r>
          </a:p>
          <a:p>
            <a:pPr marL="68580" indent="0">
              <a:buNone/>
            </a:pPr>
            <a:r>
              <a:rPr lang="hr-HR" sz="2000" dirty="0">
                <a:latin typeface="Verdana" panose="020B0604030504040204" pitchFamily="34" charset="0"/>
                <a:ea typeface="Verdana" panose="020B0604030504040204" pitchFamily="34" charset="0"/>
                <a:cs typeface="Verdana" panose="020B0604030504040204" pitchFamily="34" charset="0"/>
              </a:rPr>
              <a:t>c) korisnik mora osigurati održavanje i upravljanje investicijom najmanje 5 godina od</a:t>
            </a:r>
          </a:p>
          <a:p>
            <a:pPr marL="68580" indent="0">
              <a:buNone/>
            </a:pPr>
            <a:r>
              <a:rPr lang="hr-HR" sz="2000" dirty="0">
                <a:latin typeface="Verdana" panose="020B0604030504040204" pitchFamily="34" charset="0"/>
                <a:ea typeface="Verdana" panose="020B0604030504040204" pitchFamily="34" charset="0"/>
                <a:cs typeface="Verdana" panose="020B0604030504040204" pitchFamily="34" charset="0"/>
              </a:rPr>
              <a:t>konačne isplate sredstava</a:t>
            </a:r>
          </a:p>
          <a:p>
            <a:pPr marL="68580" indent="0">
              <a:buNone/>
            </a:pPr>
            <a:r>
              <a:rPr lang="hr-HR" sz="2000" dirty="0">
                <a:latin typeface="Verdana" panose="020B0604030504040204" pitchFamily="34" charset="0"/>
                <a:ea typeface="Verdana" panose="020B0604030504040204" pitchFamily="34" charset="0"/>
                <a:cs typeface="Verdana" panose="020B0604030504040204" pitchFamily="34" charset="0"/>
              </a:rPr>
              <a:t>d) korisnik je dužan uz prijavu na natječaj za </a:t>
            </a:r>
            <a:r>
              <a:rPr lang="hr-HR" sz="2000" dirty="0" err="1">
                <a:latin typeface="Verdana" panose="020B0604030504040204" pitchFamily="34" charset="0"/>
                <a:ea typeface="Verdana" panose="020B0604030504040204" pitchFamily="34" charset="0"/>
                <a:cs typeface="Verdana" panose="020B0604030504040204" pitchFamily="34" charset="0"/>
              </a:rPr>
              <a:t>Podmjeru</a:t>
            </a:r>
            <a:r>
              <a:rPr lang="hr-HR" sz="2000" dirty="0">
                <a:latin typeface="Verdana" panose="020B0604030504040204" pitchFamily="34" charset="0"/>
                <a:ea typeface="Verdana" panose="020B0604030504040204" pitchFamily="34" charset="0"/>
                <a:cs typeface="Verdana" panose="020B0604030504040204" pitchFamily="34" charset="0"/>
              </a:rPr>
              <a:t> 7.4. priložiti izjavu jedinice</a:t>
            </a:r>
          </a:p>
          <a:p>
            <a:pPr marL="68580" indent="0">
              <a:buNone/>
            </a:pPr>
            <a:r>
              <a:rPr lang="hr-HR" sz="2000" dirty="0">
                <a:latin typeface="Verdana" panose="020B0604030504040204" pitchFamily="34" charset="0"/>
                <a:ea typeface="Verdana" panose="020B0604030504040204" pitchFamily="34" charset="0"/>
                <a:cs typeface="Verdana" panose="020B0604030504040204" pitchFamily="34" charset="0"/>
              </a:rPr>
              <a:t>lokalne samouprave o suglasnosti za provedbu ulaganja na području jedinice lokalne</a:t>
            </a:r>
          </a:p>
          <a:p>
            <a:pPr marL="68580" indent="0">
              <a:buNone/>
            </a:pPr>
            <a:r>
              <a:rPr lang="hr-HR" sz="2000" dirty="0">
                <a:latin typeface="Verdana" panose="020B0604030504040204" pitchFamily="34" charset="0"/>
                <a:ea typeface="Verdana" panose="020B0604030504040204" pitchFamily="34" charset="0"/>
                <a:cs typeface="Verdana" panose="020B0604030504040204" pitchFamily="34" charset="0"/>
              </a:rPr>
              <a:t>samouprave</a:t>
            </a:r>
          </a:p>
        </p:txBody>
      </p:sp>
    </p:spTree>
    <p:extLst>
      <p:ext uri="{BB962C8B-B14F-4D97-AF65-F5344CB8AC3E}">
        <p14:creationId xmlns:p14="http://schemas.microsoft.com/office/powerpoint/2010/main" val="97879682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548680"/>
            <a:ext cx="7024744" cy="1143000"/>
          </a:xfrm>
        </p:spPr>
        <p:txBody>
          <a:bodyPr>
            <a:normAutofit fontScale="90000"/>
          </a:bodyPr>
          <a:lstStyle/>
          <a:p>
            <a:r>
              <a:rPr lang="hr-HR" dirty="0" smtClean="0"/>
              <a:t>Potpora</a:t>
            </a:r>
            <a:r>
              <a:rPr lang="hr-HR" dirty="0"/>
              <a:t/>
            </a:r>
            <a:br>
              <a:rPr lang="hr-HR" dirty="0"/>
            </a:br>
            <a:endParaRPr lang="hr-HR" dirty="0"/>
          </a:p>
        </p:txBody>
      </p:sp>
      <p:sp>
        <p:nvSpPr>
          <p:cNvPr id="3" name="Content Placeholder 2"/>
          <p:cNvSpPr>
            <a:spLocks noGrp="1"/>
          </p:cNvSpPr>
          <p:nvPr>
            <p:ph idx="1"/>
          </p:nvPr>
        </p:nvSpPr>
        <p:spPr>
          <a:xfrm>
            <a:off x="467544" y="1484784"/>
            <a:ext cx="7992888" cy="4968552"/>
          </a:xfrm>
        </p:spPr>
        <p:txBody>
          <a:bodyPr>
            <a:normAutofit fontScale="77500" lnSpcReduction="20000"/>
          </a:bodyPr>
          <a:lstStyle/>
          <a:p>
            <a:pPr marL="68580" indent="0">
              <a:buNone/>
            </a:pPr>
            <a:r>
              <a:rPr lang="pl-PL" dirty="0" smtClean="0"/>
              <a:t>- Min. iznosi </a:t>
            </a:r>
            <a:r>
              <a:rPr lang="pl-PL" b="1" dirty="0"/>
              <a:t>30.000 €</a:t>
            </a:r>
            <a:r>
              <a:rPr lang="pl-PL" dirty="0"/>
              <a:t> po projektu </a:t>
            </a:r>
            <a:endParaRPr lang="pl-PL" dirty="0" smtClean="0"/>
          </a:p>
          <a:p>
            <a:pPr>
              <a:buFontTx/>
              <a:buChar char="-"/>
            </a:pPr>
            <a:r>
              <a:rPr lang="pl-PL" dirty="0" smtClean="0"/>
              <a:t>Maks. iznosi </a:t>
            </a:r>
            <a:r>
              <a:rPr lang="pl-PL" b="1" dirty="0"/>
              <a:t>1.000.000 </a:t>
            </a:r>
            <a:r>
              <a:rPr lang="pl-PL" b="1" dirty="0" smtClean="0"/>
              <a:t>€</a:t>
            </a:r>
            <a:r>
              <a:rPr lang="pl-PL" dirty="0" smtClean="0"/>
              <a:t> </a:t>
            </a:r>
            <a:r>
              <a:rPr lang="pl-PL" dirty="0"/>
              <a:t>po projektu </a:t>
            </a:r>
            <a:endParaRPr lang="pl-PL" dirty="0" smtClean="0"/>
          </a:p>
          <a:p>
            <a:pPr marL="68580" indent="0">
              <a:buNone/>
            </a:pPr>
            <a:r>
              <a:rPr lang="hr-HR" b="1" dirty="0"/>
              <a:t>Prihvatljiva ulaganja:</a:t>
            </a:r>
          </a:p>
          <a:p>
            <a:pPr marL="68580" indent="0">
              <a:buNone/>
            </a:pPr>
            <a:r>
              <a:rPr lang="vi-VN" dirty="0"/>
              <a:t>a) ulaganje u građenje i/ili opremanje vatrogasnih domova, društvenih </a:t>
            </a:r>
            <a:r>
              <a:rPr lang="vi-VN" dirty="0" smtClean="0"/>
              <a:t>domova</a:t>
            </a:r>
            <a:r>
              <a:rPr lang="hr-HR" dirty="0" smtClean="0"/>
              <a:t>, planinarskih </a:t>
            </a:r>
            <a:r>
              <a:rPr lang="hr-HR" dirty="0"/>
              <a:t>domova, lovačkih domova te kulturnih centara</a:t>
            </a:r>
          </a:p>
          <a:p>
            <a:pPr marL="68580" indent="0">
              <a:buNone/>
            </a:pPr>
            <a:r>
              <a:rPr lang="vi-VN" dirty="0"/>
              <a:t>b) ulaganje u građenje i/ili opremanje igrališta (dječja, sportska), sportskih terena </a:t>
            </a:r>
            <a:r>
              <a:rPr lang="vi-VN" dirty="0" smtClean="0"/>
              <a:t>i</a:t>
            </a:r>
            <a:r>
              <a:rPr lang="hr-HR" dirty="0" smtClean="0"/>
              <a:t> pratećih </a:t>
            </a:r>
            <a:r>
              <a:rPr lang="hr-HR" dirty="0"/>
              <a:t>objekata, objekata za sportski ribolov, rekreacijskih zona i </a:t>
            </a:r>
            <a:r>
              <a:rPr lang="hr-HR" dirty="0" smtClean="0"/>
              <a:t>kupališta, biciklističkih </a:t>
            </a:r>
            <a:r>
              <a:rPr lang="hr-HR" dirty="0"/>
              <a:t>staza, tematskih putova,</a:t>
            </a:r>
          </a:p>
          <a:p>
            <a:pPr marL="68580" indent="0">
              <a:buNone/>
            </a:pPr>
            <a:r>
              <a:rPr lang="vi-VN" dirty="0"/>
              <a:t>c) ulaganje u građenje i/ili opremanje dječjih vrtića</a:t>
            </a:r>
          </a:p>
          <a:p>
            <a:pPr marL="68580" indent="0">
              <a:buNone/>
            </a:pPr>
            <a:r>
              <a:rPr lang="hr-HR" dirty="0"/>
              <a:t>d) ulaganje u javne površine (javne zelene površine, pješačke staze, pješačke </a:t>
            </a:r>
            <a:r>
              <a:rPr lang="hr-HR" dirty="0" smtClean="0"/>
              <a:t>zone, otvorene </a:t>
            </a:r>
            <a:r>
              <a:rPr lang="hr-HR" dirty="0"/>
              <a:t>odvodne kanale, trgove, parkove, tržnice i javne prometne površine)</a:t>
            </a:r>
          </a:p>
          <a:p>
            <a:pPr marL="68580" indent="0">
              <a:buNone/>
            </a:pPr>
            <a:r>
              <a:rPr lang="hr-HR" dirty="0"/>
              <a:t>e) </a:t>
            </a:r>
            <a:r>
              <a:rPr lang="hr-HR" b="1" dirty="0"/>
              <a:t>opći troškovi: </a:t>
            </a:r>
            <a:r>
              <a:rPr lang="hr-HR" dirty="0"/>
              <a:t>usluge izrade projektno-tehničke dokumentacije, geodetske podloge </a:t>
            </a:r>
            <a:r>
              <a:rPr lang="hr-HR" dirty="0" smtClean="0"/>
              <a:t>i elaborati,troškovi </a:t>
            </a:r>
            <a:r>
              <a:rPr lang="hr-HR" dirty="0"/>
              <a:t>izrade elaborata zaštite okoliša, studijsku dokumentaciju, </a:t>
            </a:r>
            <a:r>
              <a:rPr lang="hr-HR" dirty="0" smtClean="0"/>
              <a:t>troškovi pripreme </a:t>
            </a:r>
            <a:r>
              <a:rPr lang="hr-HR" dirty="0"/>
              <a:t>dokumentacije za natječaj (usluge konzultanata i stručnjaka)</a:t>
            </a:r>
          </a:p>
        </p:txBody>
      </p:sp>
    </p:spTree>
    <p:extLst>
      <p:ext uri="{BB962C8B-B14F-4D97-AF65-F5344CB8AC3E}">
        <p14:creationId xmlns:p14="http://schemas.microsoft.com/office/powerpoint/2010/main" val="218557110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HR" sz="3200" dirty="0">
                <a:latin typeface="Verdana" panose="020B0604030504040204" pitchFamily="34" charset="0"/>
                <a:ea typeface="Verdana" panose="020B0604030504040204" pitchFamily="34" charset="0"/>
                <a:cs typeface="Verdana" panose="020B0604030504040204" pitchFamily="34" charset="0"/>
              </a:rPr>
              <a:t>MJERA 7 - TEMELJNE USLUGE I OBNOVA SELA U RURALNIM PODRUČJIMA </a:t>
            </a:r>
          </a:p>
        </p:txBody>
      </p:sp>
      <p:sp>
        <p:nvSpPr>
          <p:cNvPr id="3" name="Content Placeholder 2"/>
          <p:cNvSpPr>
            <a:spLocks noGrp="1"/>
          </p:cNvSpPr>
          <p:nvPr>
            <p:ph idx="1"/>
          </p:nvPr>
        </p:nvSpPr>
        <p:spPr>
          <a:xfrm>
            <a:off x="539552" y="2204864"/>
            <a:ext cx="8064896" cy="4320480"/>
          </a:xfrm>
        </p:spPr>
        <p:txBody>
          <a:bodyPr>
            <a:normAutofit/>
          </a:bodyPr>
          <a:lstStyle/>
          <a:p>
            <a:pPr marL="68580" indent="0">
              <a:buNone/>
            </a:pPr>
            <a:endParaRPr lang="hr-HR" dirty="0" smtClean="0"/>
          </a:p>
          <a:p>
            <a:pPr>
              <a:buFontTx/>
              <a:buChar char="-"/>
            </a:pPr>
            <a:r>
              <a:rPr lang="hr-HR" dirty="0" smtClean="0">
                <a:latin typeface="Verdana" panose="020B0604030504040204" pitchFamily="34" charset="0"/>
                <a:ea typeface="Verdana" panose="020B0604030504040204" pitchFamily="34" charset="0"/>
                <a:cs typeface="Verdana" panose="020B0604030504040204" pitchFamily="34" charset="0"/>
              </a:rPr>
              <a:t>Intenzitet </a:t>
            </a:r>
            <a:r>
              <a:rPr lang="hr-HR" dirty="0">
                <a:latin typeface="Verdana" panose="020B0604030504040204" pitchFamily="34" charset="0"/>
                <a:ea typeface="Verdana" panose="020B0604030504040204" pitchFamily="34" charset="0"/>
                <a:cs typeface="Verdana" panose="020B0604030504040204" pitchFamily="34" charset="0"/>
              </a:rPr>
              <a:t>javne potpore po projektu iznosi do </a:t>
            </a:r>
            <a:r>
              <a:rPr lang="hr-HR" u="sng" dirty="0">
                <a:latin typeface="Verdana" panose="020B0604030504040204" pitchFamily="34" charset="0"/>
                <a:ea typeface="Verdana" panose="020B0604030504040204" pitchFamily="34" charset="0"/>
                <a:cs typeface="Verdana" panose="020B0604030504040204" pitchFamily="34" charset="0"/>
              </a:rPr>
              <a:t>100% vrijednosti </a:t>
            </a:r>
            <a:r>
              <a:rPr lang="hr-HR" dirty="0" smtClean="0">
                <a:latin typeface="Verdana" panose="020B0604030504040204" pitchFamily="34" charset="0"/>
                <a:ea typeface="Verdana" panose="020B0604030504040204" pitchFamily="34" charset="0"/>
                <a:cs typeface="Verdana" panose="020B0604030504040204" pitchFamily="34" charset="0"/>
              </a:rPr>
              <a:t>prihvatljivih troškova.</a:t>
            </a:r>
          </a:p>
          <a:p>
            <a:pPr>
              <a:buFontTx/>
              <a:buChar char="-"/>
            </a:pPr>
            <a:r>
              <a:rPr lang="hr-HR" dirty="0">
                <a:latin typeface="Verdana" panose="020B0604030504040204" pitchFamily="34" charset="0"/>
                <a:ea typeface="Verdana" panose="020B0604030504040204" pitchFamily="34" charset="0"/>
                <a:cs typeface="Verdana" panose="020B0604030504040204" pitchFamily="34" charset="0"/>
              </a:rPr>
              <a:t>Broj projekata odobrenih pojedinom korisniku u programskom razdoblju nije </a:t>
            </a:r>
            <a:r>
              <a:rPr lang="hr-HR" dirty="0" smtClean="0">
                <a:latin typeface="Verdana" panose="020B0604030504040204" pitchFamily="34" charset="0"/>
                <a:ea typeface="Verdana" panose="020B0604030504040204" pitchFamily="34" charset="0"/>
                <a:cs typeface="Verdana" panose="020B0604030504040204" pitchFamily="34" charset="0"/>
              </a:rPr>
              <a:t>ograničen.</a:t>
            </a:r>
          </a:p>
          <a:p>
            <a:pPr>
              <a:buFontTx/>
              <a:buChar char="-"/>
            </a:pPr>
            <a:r>
              <a:rPr lang="hr-HR" dirty="0">
                <a:latin typeface="Verdana" panose="020B0604030504040204" pitchFamily="34" charset="0"/>
                <a:ea typeface="Verdana" panose="020B0604030504040204" pitchFamily="34" charset="0"/>
                <a:cs typeface="Verdana" panose="020B0604030504040204" pitchFamily="34" charset="0"/>
              </a:rPr>
              <a:t>Isplata potpore može biti jednokratno ili u najviše tri rate.</a:t>
            </a:r>
          </a:p>
          <a:p>
            <a:pPr>
              <a:buFontTx/>
              <a:buChar char="-"/>
            </a:pPr>
            <a:r>
              <a:rPr lang="hr-HR" dirty="0" smtClean="0">
                <a:latin typeface="Verdana" panose="020B0604030504040204" pitchFamily="34" charset="0"/>
                <a:ea typeface="Verdana" panose="020B0604030504040204" pitchFamily="34" charset="0"/>
                <a:cs typeface="Verdana" panose="020B0604030504040204" pitchFamily="34" charset="0"/>
              </a:rPr>
              <a:t>Korisnik </a:t>
            </a:r>
            <a:r>
              <a:rPr lang="hr-HR" dirty="0">
                <a:latin typeface="Verdana" panose="020B0604030504040204" pitchFamily="34" charset="0"/>
                <a:ea typeface="Verdana" panose="020B0604030504040204" pitchFamily="34" charset="0"/>
                <a:cs typeface="Verdana" panose="020B0604030504040204" pitchFamily="34" charset="0"/>
              </a:rPr>
              <a:t>može tražiti predujam za financiranje projekta i to do visine 50% </a:t>
            </a:r>
            <a:r>
              <a:rPr lang="hr-HR" dirty="0" smtClean="0">
                <a:latin typeface="Verdana" panose="020B0604030504040204" pitchFamily="34" charset="0"/>
                <a:ea typeface="Verdana" panose="020B0604030504040204" pitchFamily="34" charset="0"/>
                <a:cs typeface="Verdana" panose="020B0604030504040204" pitchFamily="34" charset="0"/>
              </a:rPr>
              <a:t>odobrenih sredstava </a:t>
            </a:r>
            <a:r>
              <a:rPr lang="hr-HR" dirty="0">
                <a:latin typeface="Verdana" panose="020B0604030504040204" pitchFamily="34" charset="0"/>
                <a:ea typeface="Verdana" panose="020B0604030504040204" pitchFamily="34" charset="0"/>
                <a:cs typeface="Verdana" panose="020B0604030504040204" pitchFamily="34" charset="0"/>
              </a:rPr>
              <a:t>javne </a:t>
            </a:r>
            <a:r>
              <a:rPr lang="hr-HR" dirty="0" smtClean="0">
                <a:latin typeface="Verdana" panose="020B0604030504040204" pitchFamily="34" charset="0"/>
                <a:ea typeface="Verdana" panose="020B0604030504040204" pitchFamily="34" charset="0"/>
                <a:cs typeface="Verdana" panose="020B0604030504040204" pitchFamily="34" charset="0"/>
              </a:rPr>
              <a:t>potpore.</a:t>
            </a:r>
            <a:endParaRPr lang="hr-HR"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80546413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43608" y="2828836"/>
            <a:ext cx="7128792" cy="677108"/>
          </a:xfrm>
          <a:prstGeom prst="rect">
            <a:avLst/>
          </a:prstGeom>
        </p:spPr>
        <p:txBody>
          <a:bodyPr wrap="square">
            <a:spAutoFit/>
          </a:bodyPr>
          <a:lstStyle/>
          <a:p>
            <a:pPr algn="ctr"/>
            <a:r>
              <a:rPr lang="hr-HR" altLang="sr-Latn-RS" sz="2000" b="1" dirty="0">
                <a:solidFill>
                  <a:schemeClr val="accent3">
                    <a:lumMod val="50000"/>
                  </a:schemeClr>
                </a:solidFill>
                <a:cs typeface="Times New Roman" pitchFamily="18" charset="0"/>
              </a:rPr>
              <a:t>MJERA 8 </a:t>
            </a:r>
            <a:r>
              <a:rPr lang="hr-HR" altLang="sr-Latn-RS" b="1" dirty="0">
                <a:solidFill>
                  <a:schemeClr val="accent3">
                    <a:lumMod val="50000"/>
                  </a:schemeClr>
                </a:solidFill>
                <a:cs typeface="Times New Roman" pitchFamily="18" charset="0"/>
              </a:rPr>
              <a:t>-</a:t>
            </a:r>
            <a:r>
              <a:rPr lang="vi-VN" altLang="sr-Latn-RS" b="1" dirty="0">
                <a:solidFill>
                  <a:schemeClr val="accent3">
                    <a:lumMod val="50000"/>
                  </a:schemeClr>
                </a:solidFill>
                <a:cs typeface="Times New Roman" pitchFamily="18" charset="0"/>
              </a:rPr>
              <a:t> ULAGANJA U RAZVOJ ŠUMSKIH PODRUČJA I POBOLJŠANJE ISPLATIVOSTI ŠUMA </a:t>
            </a:r>
            <a:endParaRPr lang="hr-HR" dirty="0"/>
          </a:p>
        </p:txBody>
      </p: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5877272"/>
            <a:ext cx="2054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6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332656"/>
            <a:ext cx="2517775"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61715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zervirano mjesto sadržaja 2"/>
          <p:cNvSpPr>
            <a:spLocks noGrp="1"/>
          </p:cNvSpPr>
          <p:nvPr>
            <p:ph idx="1"/>
          </p:nvPr>
        </p:nvSpPr>
        <p:spPr>
          <a:xfrm>
            <a:off x="179512" y="1052736"/>
            <a:ext cx="8693819" cy="5184576"/>
          </a:xfrm>
        </p:spPr>
        <p:txBody>
          <a:bodyPr>
            <a:normAutofit fontScale="92500"/>
          </a:bodyPr>
          <a:lstStyle/>
          <a:p>
            <a:pPr eaLnBrk="1" hangingPunct="1"/>
            <a:r>
              <a:rPr lang="vi-VN" altLang="sr-Latn-RS" b="1" dirty="0" smtClean="0">
                <a:solidFill>
                  <a:schemeClr val="accent3">
                    <a:lumMod val="50000"/>
                  </a:schemeClr>
                </a:solidFill>
                <a:cs typeface="Times New Roman" pitchFamily="18" charset="0"/>
              </a:rPr>
              <a:t>8.6. Ulaganja u svrhu poboljšanja otpornosti i okolišne vrijednosti šumskih ekosustava</a:t>
            </a:r>
            <a:endParaRPr lang="hr-HR" altLang="sr-Latn-RS" b="1" dirty="0" smtClean="0">
              <a:solidFill>
                <a:schemeClr val="accent3">
                  <a:lumMod val="50000"/>
                </a:schemeClr>
              </a:solidFill>
              <a:cs typeface="Times New Roman" pitchFamily="18" charset="0"/>
            </a:endParaRPr>
          </a:p>
          <a:p>
            <a:pPr lvl="0" algn="just">
              <a:spcBef>
                <a:spcPts val="600"/>
              </a:spcBef>
              <a:spcAft>
                <a:spcPts val="0"/>
              </a:spcAft>
            </a:pPr>
            <a:r>
              <a:rPr lang="hr-HR" sz="1600" b="1" dirty="0">
                <a:ea typeface="Times New Roman"/>
              </a:rPr>
              <a:t>O</a:t>
            </a:r>
            <a:r>
              <a:rPr lang="hr-HR" sz="1600" b="1" dirty="0" smtClean="0">
                <a:ea typeface="Times New Roman"/>
              </a:rPr>
              <a:t>peracija 1:</a:t>
            </a:r>
            <a:r>
              <a:rPr lang="hr-HR" sz="1600" dirty="0" smtClean="0">
                <a:ea typeface="Times New Roman"/>
              </a:rPr>
              <a:t>P</a:t>
            </a:r>
            <a:r>
              <a:rPr lang="x-none" sz="1600" smtClean="0">
                <a:ea typeface="Times New Roman"/>
              </a:rPr>
              <a:t>revođenje degradiranih šumskih sastojina i šumskih kultura u šumske sastojine visokog uzgojnog oblika </a:t>
            </a:r>
            <a:endParaRPr lang="hr-HR" sz="1600" dirty="0" smtClean="0">
              <a:ea typeface="Times New Roman"/>
            </a:endParaRPr>
          </a:p>
          <a:p>
            <a:pPr lvl="0" algn="just">
              <a:spcBef>
                <a:spcPts val="600"/>
              </a:spcBef>
              <a:spcAft>
                <a:spcPts val="0"/>
              </a:spcAft>
            </a:pPr>
            <a:endParaRPr lang="hr-HR" sz="500" b="1" dirty="0" smtClean="0">
              <a:ea typeface="Times New Roman"/>
            </a:endParaRPr>
          </a:p>
          <a:p>
            <a:pPr eaLnBrk="1" hangingPunct="1">
              <a:spcAft>
                <a:spcPts val="0"/>
              </a:spcAft>
            </a:pPr>
            <a:r>
              <a:rPr lang="hr-HR" altLang="sr-Latn-RS" sz="1600" b="1" dirty="0" smtClean="0">
                <a:cs typeface="Times New Roman" pitchFamily="18" charset="0"/>
              </a:rPr>
              <a:t>K</a:t>
            </a:r>
            <a:r>
              <a:rPr lang="vi-VN" altLang="sr-Latn-RS" sz="1600" b="1" dirty="0" smtClean="0">
                <a:cs typeface="Times New Roman" pitchFamily="18" charset="0"/>
              </a:rPr>
              <a:t>orisnici</a:t>
            </a:r>
            <a:r>
              <a:rPr lang="hr-HR" altLang="sr-Latn-RS" sz="1600" b="1" dirty="0" smtClean="0">
                <a:cs typeface="Times New Roman" pitchFamily="18" charset="0"/>
              </a:rPr>
              <a:t>: </a:t>
            </a:r>
            <a:r>
              <a:rPr lang="vi-VN" altLang="sr-Latn-RS" sz="1600" dirty="0" smtClean="0">
                <a:cs typeface="Times New Roman" pitchFamily="18" charset="0"/>
              </a:rPr>
              <a:t>privatni </a:t>
            </a:r>
            <a:r>
              <a:rPr lang="vi-VN" altLang="sr-Latn-RS" sz="1600" dirty="0">
                <a:cs typeface="Times New Roman" pitchFamily="18" charset="0"/>
              </a:rPr>
              <a:t>šumoposjednici, udruge šumoposjednika te pravni subjekti koji prema Zakonu o šumama </a:t>
            </a:r>
            <a:r>
              <a:rPr lang="vi-VN" altLang="sr-Latn-RS" sz="1600" dirty="0" smtClean="0">
                <a:cs typeface="Times New Roman" pitchFamily="18" charset="0"/>
              </a:rPr>
              <a:t>gospodare </a:t>
            </a:r>
            <a:r>
              <a:rPr lang="vi-VN" altLang="sr-Latn-RS" sz="1600" dirty="0">
                <a:cs typeface="Times New Roman" pitchFamily="18" charset="0"/>
              </a:rPr>
              <a:t>državnim šumama i šumskim zemljištima (Trgovačko društvo, tijela državne uprave i pravne osobe čiji je osnivač RH</a:t>
            </a:r>
            <a:r>
              <a:rPr lang="vi-VN" altLang="sr-Latn-RS" sz="1600" dirty="0" smtClean="0">
                <a:cs typeface="Times New Roman" pitchFamily="18" charset="0"/>
              </a:rPr>
              <a:t>)</a:t>
            </a:r>
            <a:endParaRPr lang="hr-HR" altLang="sr-Latn-RS" sz="1600" dirty="0" smtClean="0">
              <a:cs typeface="Times New Roman" pitchFamily="18" charset="0"/>
            </a:endParaRPr>
          </a:p>
          <a:p>
            <a:pPr marL="285750" indent="-285750" eaLnBrk="1" hangingPunct="1">
              <a:spcAft>
                <a:spcPts val="0"/>
              </a:spcAft>
              <a:buFont typeface="Wingdings" panose="05000000000000000000" pitchFamily="2" charset="2"/>
              <a:buChar char="§"/>
            </a:pPr>
            <a:r>
              <a:rPr lang="hr-HR" altLang="sr-Latn-RS" sz="1600" dirty="0" smtClean="0">
                <a:cs typeface="Times New Roman" pitchFamily="18" charset="0"/>
              </a:rPr>
              <a:t>i</a:t>
            </a:r>
            <a:r>
              <a:rPr lang="vi-VN" altLang="sr-Latn-RS" sz="1600" dirty="0" smtClean="0">
                <a:cs typeface="Times New Roman" pitchFamily="18" charset="0"/>
              </a:rPr>
              <a:t>ntenzitet </a:t>
            </a:r>
            <a:r>
              <a:rPr lang="vi-VN" altLang="sr-Latn-RS" sz="1600" dirty="0">
                <a:cs typeface="Times New Roman" pitchFamily="18" charset="0"/>
              </a:rPr>
              <a:t>potpore za ulaganja iznosi do 100% od ukupnih prihvatljivih </a:t>
            </a:r>
            <a:r>
              <a:rPr lang="vi-VN" altLang="sr-Latn-RS" sz="1600" dirty="0" smtClean="0">
                <a:cs typeface="Times New Roman" pitchFamily="18" charset="0"/>
              </a:rPr>
              <a:t>troškova </a:t>
            </a:r>
            <a:endParaRPr lang="hr-HR" altLang="sr-Latn-RS" sz="1600" dirty="0" smtClean="0">
              <a:cs typeface="Times New Roman" pitchFamily="18" charset="0"/>
            </a:endParaRPr>
          </a:p>
          <a:p>
            <a:pPr marL="285750" indent="-285750" eaLnBrk="1" hangingPunct="1">
              <a:spcAft>
                <a:spcPts val="0"/>
              </a:spcAft>
              <a:buFont typeface="Wingdings" panose="05000000000000000000" pitchFamily="2" charset="2"/>
              <a:buChar char="§"/>
            </a:pPr>
            <a:r>
              <a:rPr lang="pl-PL" altLang="sr-Latn-RS" sz="1600" dirty="0" smtClean="0">
                <a:cs typeface="Times New Roman" pitchFamily="18" charset="0"/>
              </a:rPr>
              <a:t>Najviša vrijednost </a:t>
            </a:r>
            <a:r>
              <a:rPr lang="pl-PL" altLang="sr-Latn-RS" sz="1600" dirty="0">
                <a:cs typeface="Times New Roman" pitchFamily="18" charset="0"/>
              </a:rPr>
              <a:t>potpore po projektu iznosi 500.000 </a:t>
            </a:r>
            <a:r>
              <a:rPr lang="pl-PL" altLang="sr-Latn-RS" sz="1600" dirty="0" smtClean="0">
                <a:cs typeface="Times New Roman" pitchFamily="18" charset="0"/>
              </a:rPr>
              <a:t>€</a:t>
            </a:r>
          </a:p>
          <a:p>
            <a:pPr marL="285750" indent="-285750" eaLnBrk="1" hangingPunct="1">
              <a:spcAft>
                <a:spcPts val="0"/>
              </a:spcAft>
              <a:buFont typeface="Wingdings" panose="05000000000000000000" pitchFamily="2" charset="2"/>
              <a:buChar char="§"/>
            </a:pPr>
            <a:endParaRPr lang="pl-PL" altLang="sr-Latn-RS" sz="500" dirty="0" smtClean="0">
              <a:cs typeface="Times New Roman" pitchFamily="18" charset="0"/>
            </a:endParaRPr>
          </a:p>
          <a:p>
            <a:pPr eaLnBrk="1" hangingPunct="1">
              <a:spcAft>
                <a:spcPts val="0"/>
              </a:spcAft>
            </a:pPr>
            <a:r>
              <a:rPr lang="hr-HR" altLang="sr-Latn-RS" sz="1600" b="1" dirty="0">
                <a:cs typeface="Times New Roman" pitchFamily="18" charset="0"/>
              </a:rPr>
              <a:t>Operacija 2: </a:t>
            </a:r>
            <a:r>
              <a:rPr lang="hr-HR" altLang="sr-Latn-RS" sz="1600" dirty="0">
                <a:cs typeface="Times New Roman" pitchFamily="18" charset="0"/>
              </a:rPr>
              <a:t>Uspostava i uređenje poučnih staza, vidikovaca i ostale manje odgovarajuće infrastrukture za rekreaciju u javne svrhe u </a:t>
            </a:r>
            <a:r>
              <a:rPr lang="hr-HR" altLang="sr-Latn-RS" sz="1600" dirty="0" smtClean="0">
                <a:cs typeface="Times New Roman" pitchFamily="18" charset="0"/>
              </a:rPr>
              <a:t>šumama</a:t>
            </a:r>
          </a:p>
          <a:p>
            <a:pPr eaLnBrk="1" hangingPunct="1">
              <a:spcAft>
                <a:spcPts val="0"/>
              </a:spcAft>
            </a:pPr>
            <a:endParaRPr lang="hr-HR" altLang="sr-Latn-RS" sz="500" dirty="0" smtClean="0">
              <a:cs typeface="Times New Roman" pitchFamily="18" charset="0"/>
            </a:endParaRPr>
          </a:p>
          <a:p>
            <a:pPr eaLnBrk="1" hangingPunct="1">
              <a:spcAft>
                <a:spcPts val="0"/>
              </a:spcAft>
            </a:pPr>
            <a:r>
              <a:rPr lang="hr-HR" altLang="sr-Latn-RS" sz="1600" b="1" dirty="0">
                <a:cs typeface="Times New Roman" pitchFamily="18" charset="0"/>
              </a:rPr>
              <a:t>Korisnici: </a:t>
            </a:r>
            <a:r>
              <a:rPr lang="hr-HR" altLang="sr-Latn-RS" sz="1600" dirty="0">
                <a:cs typeface="Times New Roman" pitchFamily="18" charset="0"/>
              </a:rPr>
              <a:t>privatni </a:t>
            </a:r>
            <a:r>
              <a:rPr lang="hr-HR" altLang="sr-Latn-RS" sz="1600" dirty="0" err="1">
                <a:cs typeface="Times New Roman" pitchFamily="18" charset="0"/>
              </a:rPr>
              <a:t>šumoposjednici</a:t>
            </a:r>
            <a:r>
              <a:rPr lang="hr-HR" altLang="sr-Latn-RS" sz="1600" dirty="0">
                <a:cs typeface="Times New Roman" pitchFamily="18" charset="0"/>
              </a:rPr>
              <a:t>, udruge </a:t>
            </a:r>
            <a:r>
              <a:rPr lang="hr-HR" altLang="sr-Latn-RS" sz="1600" dirty="0" err="1">
                <a:cs typeface="Times New Roman" pitchFamily="18" charset="0"/>
              </a:rPr>
              <a:t>šumoposjednika</a:t>
            </a:r>
            <a:r>
              <a:rPr lang="hr-HR" altLang="sr-Latn-RS" sz="1600" dirty="0">
                <a:cs typeface="Times New Roman" pitchFamily="18" charset="0"/>
              </a:rPr>
              <a:t>, pravni subjekti koji prema Zakonu o šumama </a:t>
            </a:r>
            <a:r>
              <a:rPr lang="hr-HR" altLang="sr-Latn-RS" sz="1600" dirty="0" smtClean="0">
                <a:cs typeface="Times New Roman" pitchFamily="18" charset="0"/>
              </a:rPr>
              <a:t>gospodare </a:t>
            </a:r>
            <a:r>
              <a:rPr lang="hr-HR" altLang="sr-Latn-RS" sz="1600" dirty="0">
                <a:cs typeface="Times New Roman" pitchFamily="18" charset="0"/>
              </a:rPr>
              <a:t>državnim šumama i šumskim zemljištima (Trgovačko društvo, tijela državne uprave i pravne osobe čiji je osnivač RH) te javna tijela koja upravljaju zaštićenim područjima </a:t>
            </a:r>
            <a:r>
              <a:rPr lang="hr-HR" altLang="sr-Latn-RS" sz="1600" dirty="0" smtClean="0">
                <a:cs typeface="Times New Roman" pitchFamily="18" charset="0"/>
              </a:rPr>
              <a:t>prirode</a:t>
            </a:r>
            <a:endParaRPr lang="hr-HR" altLang="sr-Latn-RS" sz="1600" dirty="0">
              <a:cs typeface="Times New Roman" pitchFamily="18" charset="0"/>
            </a:endParaRPr>
          </a:p>
          <a:p>
            <a:pPr eaLnBrk="1" hangingPunct="1">
              <a:spcAft>
                <a:spcPts val="0"/>
              </a:spcAft>
            </a:pPr>
            <a:endParaRPr lang="hr-HR" altLang="sr-Latn-RS" sz="500" dirty="0">
              <a:cs typeface="Times New Roman" pitchFamily="18" charset="0"/>
            </a:endParaRPr>
          </a:p>
          <a:p>
            <a:pPr lvl="0" eaLnBrk="1" hangingPunct="1">
              <a:spcAft>
                <a:spcPts val="0"/>
              </a:spcAft>
            </a:pPr>
            <a:r>
              <a:rPr lang="hr-HR" altLang="sr-Latn-RS" sz="1600" b="1" dirty="0" smtClean="0">
                <a:solidFill>
                  <a:prstClr val="black"/>
                </a:solidFill>
                <a:cs typeface="Times New Roman" pitchFamily="18" charset="0"/>
              </a:rPr>
              <a:t>I</a:t>
            </a:r>
            <a:r>
              <a:rPr lang="vi-VN" altLang="sr-Latn-RS" sz="1600" b="1" dirty="0" smtClean="0">
                <a:solidFill>
                  <a:prstClr val="black"/>
                </a:solidFill>
                <a:cs typeface="Times New Roman" pitchFamily="18" charset="0"/>
              </a:rPr>
              <a:t>ntenzitet </a:t>
            </a:r>
            <a:r>
              <a:rPr lang="vi-VN" altLang="sr-Latn-RS" sz="1600" b="1" dirty="0">
                <a:solidFill>
                  <a:prstClr val="black"/>
                </a:solidFill>
                <a:cs typeface="Times New Roman" pitchFamily="18" charset="0"/>
              </a:rPr>
              <a:t>potpore </a:t>
            </a:r>
            <a:r>
              <a:rPr lang="vi-VN" altLang="sr-Latn-RS" sz="1600" dirty="0">
                <a:solidFill>
                  <a:prstClr val="black"/>
                </a:solidFill>
                <a:cs typeface="Times New Roman" pitchFamily="18" charset="0"/>
              </a:rPr>
              <a:t>za ulaganja iznosi </a:t>
            </a:r>
            <a:r>
              <a:rPr lang="vi-VN" altLang="sr-Latn-RS" sz="1600" b="1" dirty="0">
                <a:solidFill>
                  <a:prstClr val="black"/>
                </a:solidFill>
                <a:cs typeface="Times New Roman" pitchFamily="18" charset="0"/>
              </a:rPr>
              <a:t>do 100% </a:t>
            </a:r>
            <a:r>
              <a:rPr lang="vi-VN" altLang="sr-Latn-RS" sz="1600" dirty="0">
                <a:solidFill>
                  <a:prstClr val="black"/>
                </a:solidFill>
                <a:cs typeface="Times New Roman" pitchFamily="18" charset="0"/>
              </a:rPr>
              <a:t>od ukupnih prihvatljivih troškova </a:t>
            </a:r>
            <a:endParaRPr lang="hr-HR" altLang="sr-Latn-RS" sz="1600" dirty="0">
              <a:solidFill>
                <a:prstClr val="black"/>
              </a:solidFill>
              <a:cs typeface="Times New Roman" pitchFamily="18" charset="0"/>
            </a:endParaRPr>
          </a:p>
          <a:p>
            <a:pPr lvl="0" eaLnBrk="1" hangingPunct="1">
              <a:spcAft>
                <a:spcPts val="0"/>
              </a:spcAft>
            </a:pPr>
            <a:r>
              <a:rPr lang="pl-PL" altLang="sr-Latn-RS" sz="1600" b="1" dirty="0" smtClean="0">
                <a:solidFill>
                  <a:prstClr val="black"/>
                </a:solidFill>
                <a:cs typeface="Times New Roman" pitchFamily="18" charset="0"/>
              </a:rPr>
              <a:t>Najviša vrijednost </a:t>
            </a:r>
            <a:r>
              <a:rPr lang="pl-PL" altLang="sr-Latn-RS" sz="1600" b="1" dirty="0">
                <a:solidFill>
                  <a:prstClr val="black"/>
                </a:solidFill>
                <a:cs typeface="Times New Roman" pitchFamily="18" charset="0"/>
              </a:rPr>
              <a:t>potpore </a:t>
            </a:r>
            <a:r>
              <a:rPr lang="pl-PL" altLang="sr-Latn-RS" sz="1600" dirty="0">
                <a:solidFill>
                  <a:prstClr val="black"/>
                </a:solidFill>
                <a:cs typeface="Times New Roman" pitchFamily="18" charset="0"/>
              </a:rPr>
              <a:t>po projektu iznosi </a:t>
            </a:r>
            <a:r>
              <a:rPr lang="pl-PL" altLang="sr-Latn-RS" sz="1600" b="1" dirty="0" smtClean="0">
                <a:solidFill>
                  <a:prstClr val="black"/>
                </a:solidFill>
                <a:cs typeface="Times New Roman" pitchFamily="18" charset="0"/>
              </a:rPr>
              <a:t>100.000</a:t>
            </a:r>
            <a:r>
              <a:rPr lang="pl-PL" altLang="sr-Latn-RS" sz="1600" dirty="0" smtClean="0">
                <a:solidFill>
                  <a:prstClr val="black"/>
                </a:solidFill>
                <a:cs typeface="Times New Roman" pitchFamily="18" charset="0"/>
              </a:rPr>
              <a:t> </a:t>
            </a:r>
            <a:r>
              <a:rPr lang="pl-PL" altLang="sr-Latn-RS" sz="1600" dirty="0">
                <a:solidFill>
                  <a:prstClr val="black"/>
                </a:solidFill>
                <a:cs typeface="Times New Roman" pitchFamily="18" charset="0"/>
              </a:rPr>
              <a:t>€</a:t>
            </a:r>
          </a:p>
          <a:p>
            <a:pPr marL="285750" indent="-285750" eaLnBrk="1" hangingPunct="1">
              <a:spcAft>
                <a:spcPts val="0"/>
              </a:spcAft>
              <a:buFont typeface="Wingdings" panose="05000000000000000000" pitchFamily="2" charset="2"/>
              <a:buChar char="§"/>
            </a:pPr>
            <a:endParaRPr lang="vi-VN" altLang="sr-Latn-RS" sz="1400" dirty="0" smtClean="0">
              <a:cs typeface="Times New Roman" pitchFamily="18" charset="0"/>
            </a:endParaRPr>
          </a:p>
          <a:p>
            <a:pPr eaLnBrk="1" hangingPunct="1"/>
            <a:endParaRPr lang="vi-VN" altLang="sr-Latn-RS" dirty="0" smtClean="0">
              <a:cs typeface="Times New Roman" pitchFamily="18" charset="0"/>
            </a:endParaRPr>
          </a:p>
          <a:p>
            <a:pPr eaLnBrk="1" hangingPunct="1"/>
            <a:endParaRPr lang="hr-HR" altLang="sr-Latn-RS" dirty="0" smtClean="0"/>
          </a:p>
        </p:txBody>
      </p:sp>
    </p:spTree>
    <p:extLst>
      <p:ext uri="{BB962C8B-B14F-4D97-AF65-F5344CB8AC3E}">
        <p14:creationId xmlns:p14="http://schemas.microsoft.com/office/powerpoint/2010/main" val="13162300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179512" y="908720"/>
            <a:ext cx="8693819" cy="5085184"/>
          </a:xfrm>
        </p:spPr>
        <p:txBody>
          <a:bodyPr>
            <a:normAutofit fontScale="92500" lnSpcReduction="10000"/>
          </a:bodyPr>
          <a:lstStyle/>
          <a:p>
            <a:pPr marL="68580" lvl="0" indent="0" eaLnBrk="1" hangingPunct="1">
              <a:buNone/>
            </a:pPr>
            <a:r>
              <a:rPr lang="hr-HR" altLang="sr-Latn-RS" b="1" dirty="0">
                <a:solidFill>
                  <a:schemeClr val="accent3">
                    <a:lumMod val="50000"/>
                  </a:schemeClr>
                </a:solidFill>
                <a:cs typeface="Times New Roman" pitchFamily="18" charset="0"/>
              </a:rPr>
              <a:t> </a:t>
            </a:r>
            <a:r>
              <a:rPr lang="hr-HR" altLang="sr-Latn-RS" b="1" dirty="0" smtClean="0">
                <a:solidFill>
                  <a:schemeClr val="accent3">
                    <a:lumMod val="50000"/>
                  </a:schemeClr>
                </a:solidFill>
                <a:cs typeface="Times New Roman" pitchFamily="18" charset="0"/>
              </a:rPr>
              <a:t>  </a:t>
            </a:r>
            <a:r>
              <a:rPr lang="vi-VN" altLang="sr-Latn-RS" b="1" dirty="0" smtClean="0">
                <a:solidFill>
                  <a:schemeClr val="accent3">
                    <a:lumMod val="50000"/>
                  </a:schemeClr>
                </a:solidFill>
                <a:cs typeface="Times New Roman" pitchFamily="18" charset="0"/>
              </a:rPr>
              <a:t>8.7</a:t>
            </a:r>
            <a:r>
              <a:rPr lang="vi-VN" altLang="sr-Latn-RS" b="1" dirty="0">
                <a:solidFill>
                  <a:schemeClr val="accent3">
                    <a:lumMod val="50000"/>
                  </a:schemeClr>
                </a:solidFill>
                <a:cs typeface="Times New Roman" pitchFamily="18" charset="0"/>
              </a:rPr>
              <a:t>. Ulaganja u šumarske tehnologije te u </a:t>
            </a:r>
            <a:r>
              <a:rPr lang="hr-HR" altLang="sr-Latn-RS" b="1" dirty="0" smtClean="0">
                <a:solidFill>
                  <a:schemeClr val="accent3">
                    <a:lumMod val="50000"/>
                  </a:schemeClr>
                </a:solidFill>
                <a:cs typeface="Times New Roman" pitchFamily="18" charset="0"/>
              </a:rPr>
              <a:t> </a:t>
            </a:r>
          </a:p>
          <a:p>
            <a:pPr marL="68580" lvl="0" indent="0" eaLnBrk="1" hangingPunct="1">
              <a:buNone/>
            </a:pPr>
            <a:r>
              <a:rPr lang="hr-HR" altLang="sr-Latn-RS" b="1" dirty="0">
                <a:solidFill>
                  <a:schemeClr val="accent3">
                    <a:lumMod val="50000"/>
                  </a:schemeClr>
                </a:solidFill>
                <a:cs typeface="Times New Roman" pitchFamily="18" charset="0"/>
              </a:rPr>
              <a:t> </a:t>
            </a:r>
            <a:r>
              <a:rPr lang="hr-HR" altLang="sr-Latn-RS" b="1" dirty="0" smtClean="0">
                <a:solidFill>
                  <a:schemeClr val="accent3">
                    <a:lumMod val="50000"/>
                  </a:schemeClr>
                </a:solidFill>
                <a:cs typeface="Times New Roman" pitchFamily="18" charset="0"/>
              </a:rPr>
              <a:t>  </a:t>
            </a:r>
            <a:r>
              <a:rPr lang="vi-VN" altLang="sr-Latn-RS" b="1" dirty="0" smtClean="0">
                <a:solidFill>
                  <a:schemeClr val="accent3">
                    <a:lumMod val="50000"/>
                  </a:schemeClr>
                </a:solidFill>
                <a:cs typeface="Times New Roman" pitchFamily="18" charset="0"/>
              </a:rPr>
              <a:t>proizvodnju </a:t>
            </a:r>
            <a:r>
              <a:rPr lang="vi-VN" altLang="sr-Latn-RS" b="1" dirty="0">
                <a:solidFill>
                  <a:schemeClr val="accent3">
                    <a:lumMod val="50000"/>
                  </a:schemeClr>
                </a:solidFill>
                <a:cs typeface="Times New Roman" pitchFamily="18" charset="0"/>
              </a:rPr>
              <a:t>i marketing šumskih </a:t>
            </a:r>
            <a:r>
              <a:rPr lang="vi-VN" altLang="sr-Latn-RS" b="1" dirty="0" smtClean="0">
                <a:solidFill>
                  <a:schemeClr val="accent3">
                    <a:lumMod val="50000"/>
                  </a:schemeClr>
                </a:solidFill>
                <a:cs typeface="Times New Roman" pitchFamily="18" charset="0"/>
              </a:rPr>
              <a:t>proizvoda</a:t>
            </a:r>
            <a:endParaRPr lang="hr-HR" altLang="sr-Latn-RS" b="1" dirty="0" smtClean="0">
              <a:solidFill>
                <a:schemeClr val="accent3">
                  <a:lumMod val="50000"/>
                </a:schemeClr>
              </a:solidFill>
              <a:cs typeface="Times New Roman" pitchFamily="18" charset="0"/>
            </a:endParaRPr>
          </a:p>
          <a:p>
            <a:pPr lvl="0" eaLnBrk="1" hangingPunct="1"/>
            <a:endParaRPr lang="vi-VN" altLang="sr-Latn-RS" sz="500" dirty="0">
              <a:solidFill>
                <a:prstClr val="black"/>
              </a:solidFill>
              <a:cs typeface="Times New Roman" pitchFamily="18" charset="0"/>
            </a:endParaRPr>
          </a:p>
          <a:p>
            <a:r>
              <a:rPr lang="hr-HR" sz="1600" b="1" dirty="0"/>
              <a:t>Operacija </a:t>
            </a:r>
            <a:r>
              <a:rPr lang="hr-HR" sz="1600" b="1" dirty="0" smtClean="0"/>
              <a:t>1: </a:t>
            </a:r>
            <a:r>
              <a:rPr lang="hr-HR" sz="1600" dirty="0" smtClean="0"/>
              <a:t>Modernizacija tehnologija, strojeva, alata i opreme u pridobivanju drva i šumsko-uzgojnim radovima</a:t>
            </a:r>
          </a:p>
          <a:p>
            <a:r>
              <a:rPr lang="hr-HR" sz="1600" b="1" dirty="0" smtClean="0"/>
              <a:t>Korisnici: </a:t>
            </a:r>
            <a:r>
              <a:rPr lang="hr-HR" sz="1600" dirty="0" smtClean="0"/>
              <a:t>privatni </a:t>
            </a:r>
            <a:r>
              <a:rPr lang="hr-HR" sz="1600" dirty="0" err="1" smtClean="0"/>
              <a:t>šumoposjednici</a:t>
            </a:r>
            <a:r>
              <a:rPr lang="hr-HR" sz="1600" dirty="0" smtClean="0"/>
              <a:t>, udruge </a:t>
            </a:r>
            <a:r>
              <a:rPr lang="hr-HR" sz="1600" dirty="0" err="1" smtClean="0"/>
              <a:t>šumoposjednika</a:t>
            </a:r>
            <a:r>
              <a:rPr lang="hr-HR" sz="1600" dirty="0" smtClean="0"/>
              <a:t>,  </a:t>
            </a:r>
            <a:r>
              <a:rPr lang="hr-HR" sz="1600" dirty="0"/>
              <a:t>obrti, trgovačka društva, mikro, mala i srednja </a:t>
            </a:r>
            <a:r>
              <a:rPr lang="hr-HR" sz="1600" dirty="0" smtClean="0"/>
              <a:t>poduzeća</a:t>
            </a:r>
            <a:endParaRPr lang="hr-HR" sz="1600" dirty="0"/>
          </a:p>
          <a:p>
            <a:pPr marL="285750" lvl="0" indent="-285750" eaLnBrk="1" hangingPunct="1">
              <a:buFont typeface="Wingdings" panose="05000000000000000000" pitchFamily="2" charset="2"/>
              <a:buChar char="§"/>
            </a:pPr>
            <a:r>
              <a:rPr lang="hr-HR" altLang="sr-Latn-RS" sz="1600" dirty="0">
                <a:solidFill>
                  <a:prstClr val="black"/>
                </a:solidFill>
                <a:cs typeface="Times New Roman" pitchFamily="18" charset="0"/>
              </a:rPr>
              <a:t>i</a:t>
            </a:r>
            <a:r>
              <a:rPr lang="vi-VN" altLang="sr-Latn-RS" sz="1600" dirty="0">
                <a:solidFill>
                  <a:prstClr val="black"/>
                </a:solidFill>
                <a:cs typeface="Times New Roman" pitchFamily="18" charset="0"/>
              </a:rPr>
              <a:t>ntenzitet potpore za ulaganja iznosi do </a:t>
            </a:r>
            <a:r>
              <a:rPr lang="hr-HR" altLang="sr-Latn-RS" sz="1600" dirty="0" smtClean="0">
                <a:solidFill>
                  <a:prstClr val="black"/>
                </a:solidFill>
                <a:cs typeface="Times New Roman" pitchFamily="18" charset="0"/>
              </a:rPr>
              <a:t>65</a:t>
            </a:r>
            <a:r>
              <a:rPr lang="vi-VN" altLang="sr-Latn-RS" sz="1600" dirty="0" smtClean="0">
                <a:solidFill>
                  <a:prstClr val="black"/>
                </a:solidFill>
                <a:cs typeface="Times New Roman" pitchFamily="18" charset="0"/>
              </a:rPr>
              <a:t>% </a:t>
            </a:r>
            <a:r>
              <a:rPr lang="vi-VN" altLang="sr-Latn-RS" sz="1600" dirty="0">
                <a:solidFill>
                  <a:prstClr val="black"/>
                </a:solidFill>
                <a:cs typeface="Times New Roman" pitchFamily="18" charset="0"/>
              </a:rPr>
              <a:t>od ukupnih prihvatljivih troškova </a:t>
            </a:r>
            <a:endParaRPr lang="hr-HR" altLang="sr-Latn-RS" sz="1600" dirty="0">
              <a:solidFill>
                <a:prstClr val="black"/>
              </a:solidFill>
              <a:cs typeface="Times New Roman" pitchFamily="18" charset="0"/>
            </a:endParaRPr>
          </a:p>
          <a:p>
            <a:pPr marL="285750" lvl="0" indent="-285750" eaLnBrk="1" hangingPunct="1">
              <a:buFont typeface="Wingdings" panose="05000000000000000000" pitchFamily="2" charset="2"/>
              <a:buChar char="§"/>
            </a:pPr>
            <a:r>
              <a:rPr lang="pl-PL" altLang="sr-Latn-RS" sz="1600" dirty="0" smtClean="0">
                <a:solidFill>
                  <a:prstClr val="black"/>
                </a:solidFill>
                <a:cs typeface="Times New Roman" pitchFamily="18" charset="0"/>
              </a:rPr>
              <a:t>Najviša vrijednost </a:t>
            </a:r>
            <a:r>
              <a:rPr lang="pl-PL" altLang="sr-Latn-RS" sz="1600" dirty="0">
                <a:solidFill>
                  <a:prstClr val="black"/>
                </a:solidFill>
                <a:cs typeface="Times New Roman" pitchFamily="18" charset="0"/>
              </a:rPr>
              <a:t>potpore po projektu iznosi 500.000 </a:t>
            </a:r>
            <a:r>
              <a:rPr lang="pl-PL" altLang="sr-Latn-RS" sz="1600" dirty="0" smtClean="0">
                <a:solidFill>
                  <a:prstClr val="black"/>
                </a:solidFill>
                <a:cs typeface="Times New Roman" pitchFamily="18" charset="0"/>
              </a:rPr>
              <a:t>€</a:t>
            </a:r>
          </a:p>
          <a:p>
            <a:pPr marL="285750" lvl="0" indent="-285750" eaLnBrk="1" hangingPunct="1">
              <a:buFont typeface="Wingdings" panose="05000000000000000000" pitchFamily="2" charset="2"/>
              <a:buChar char="§"/>
            </a:pPr>
            <a:endParaRPr lang="pl-PL" altLang="sr-Latn-RS" sz="500" dirty="0">
              <a:solidFill>
                <a:prstClr val="black"/>
              </a:solidFill>
              <a:cs typeface="Times New Roman" pitchFamily="18" charset="0"/>
            </a:endParaRPr>
          </a:p>
          <a:p>
            <a:r>
              <a:rPr lang="hr-HR" sz="1600" b="1" dirty="0"/>
              <a:t>Operacija </a:t>
            </a:r>
            <a:r>
              <a:rPr lang="hr-HR" sz="1600" b="1" dirty="0" smtClean="0"/>
              <a:t>2: </a:t>
            </a:r>
            <a:r>
              <a:rPr lang="hr-HR" sz="1600" dirty="0" smtClean="0"/>
              <a:t>Modernizacija tehnologija, strojeva, alata i opreme u primarnoj preradi drva</a:t>
            </a:r>
          </a:p>
          <a:p>
            <a:r>
              <a:rPr lang="hr-HR" sz="1600" b="1" dirty="0" smtClean="0"/>
              <a:t>Korisnici</a:t>
            </a:r>
            <a:r>
              <a:rPr lang="hr-HR" sz="1600" dirty="0"/>
              <a:t>: obrti, trgovačka društva, mikro, mala i srednja </a:t>
            </a:r>
            <a:r>
              <a:rPr lang="hr-HR" sz="1600" dirty="0" smtClean="0"/>
              <a:t>poduzeća</a:t>
            </a:r>
          </a:p>
          <a:p>
            <a:pPr marL="285750" lvl="0" indent="-285750" eaLnBrk="1" hangingPunct="1">
              <a:buFont typeface="Wingdings" panose="05000000000000000000" pitchFamily="2" charset="2"/>
              <a:buChar char="§"/>
            </a:pPr>
            <a:r>
              <a:rPr lang="hr-HR" altLang="sr-Latn-RS" sz="1600" dirty="0">
                <a:solidFill>
                  <a:prstClr val="black"/>
                </a:solidFill>
                <a:cs typeface="Times New Roman" pitchFamily="18" charset="0"/>
              </a:rPr>
              <a:t>i</a:t>
            </a:r>
            <a:r>
              <a:rPr lang="vi-VN" altLang="sr-Latn-RS" sz="1600" dirty="0">
                <a:solidFill>
                  <a:prstClr val="black"/>
                </a:solidFill>
                <a:cs typeface="Times New Roman" pitchFamily="18" charset="0"/>
              </a:rPr>
              <a:t>ntenzitet potpore za ulaganja iznosi do </a:t>
            </a:r>
            <a:r>
              <a:rPr lang="hr-HR" altLang="sr-Latn-RS" sz="1600" dirty="0">
                <a:solidFill>
                  <a:prstClr val="black"/>
                </a:solidFill>
                <a:cs typeface="Times New Roman" pitchFamily="18" charset="0"/>
              </a:rPr>
              <a:t>65</a:t>
            </a:r>
            <a:r>
              <a:rPr lang="vi-VN" altLang="sr-Latn-RS" sz="1600" dirty="0">
                <a:solidFill>
                  <a:prstClr val="black"/>
                </a:solidFill>
                <a:cs typeface="Times New Roman" pitchFamily="18" charset="0"/>
              </a:rPr>
              <a:t>% od ukupnih prihvatljivih troškova </a:t>
            </a:r>
            <a:endParaRPr lang="hr-HR" altLang="sr-Latn-RS" sz="1600" dirty="0">
              <a:solidFill>
                <a:prstClr val="black"/>
              </a:solidFill>
              <a:cs typeface="Times New Roman" pitchFamily="18" charset="0"/>
            </a:endParaRPr>
          </a:p>
          <a:p>
            <a:pPr marL="285750" lvl="0" indent="-285750" eaLnBrk="1" hangingPunct="1">
              <a:buFont typeface="Wingdings" panose="05000000000000000000" pitchFamily="2" charset="2"/>
              <a:buChar char="§"/>
            </a:pPr>
            <a:r>
              <a:rPr lang="pl-PL" altLang="sr-Latn-RS" sz="1600" dirty="0" smtClean="0">
                <a:solidFill>
                  <a:prstClr val="black"/>
                </a:solidFill>
                <a:cs typeface="Times New Roman" pitchFamily="18" charset="0"/>
              </a:rPr>
              <a:t>Najviša vrijednost </a:t>
            </a:r>
            <a:r>
              <a:rPr lang="pl-PL" altLang="sr-Latn-RS" sz="1600" dirty="0">
                <a:solidFill>
                  <a:prstClr val="black"/>
                </a:solidFill>
                <a:cs typeface="Times New Roman" pitchFamily="18" charset="0"/>
              </a:rPr>
              <a:t>potpore po projektu iznosi </a:t>
            </a:r>
            <a:r>
              <a:rPr lang="pl-PL" altLang="sr-Latn-RS" sz="1600" dirty="0" smtClean="0">
                <a:solidFill>
                  <a:prstClr val="black"/>
                </a:solidFill>
                <a:cs typeface="Times New Roman" pitchFamily="18" charset="0"/>
              </a:rPr>
              <a:t>2.500.000 €</a:t>
            </a:r>
          </a:p>
          <a:p>
            <a:pPr marL="285750" lvl="0" indent="-285750" eaLnBrk="1" hangingPunct="1">
              <a:buFont typeface="Wingdings" panose="05000000000000000000" pitchFamily="2" charset="2"/>
              <a:buChar char="§"/>
            </a:pPr>
            <a:endParaRPr lang="pl-PL" altLang="sr-Latn-RS" sz="500" dirty="0">
              <a:solidFill>
                <a:prstClr val="black"/>
              </a:solidFill>
              <a:cs typeface="Times New Roman" pitchFamily="18" charset="0"/>
            </a:endParaRPr>
          </a:p>
          <a:p>
            <a:r>
              <a:rPr lang="hr-HR" sz="1600" b="1" dirty="0" smtClean="0"/>
              <a:t>Operacija 3: </a:t>
            </a:r>
            <a:r>
              <a:rPr lang="hr-HR" sz="1600" dirty="0" smtClean="0"/>
              <a:t>Promocija drvnih i </a:t>
            </a:r>
            <a:r>
              <a:rPr lang="hr-HR" sz="1600" dirty="0" err="1" smtClean="0"/>
              <a:t>nedrvnih</a:t>
            </a:r>
            <a:r>
              <a:rPr lang="hr-HR" sz="1600" dirty="0" smtClean="0"/>
              <a:t> šumskih proizvoda</a:t>
            </a:r>
          </a:p>
          <a:p>
            <a:r>
              <a:rPr lang="hr-HR" sz="1600" b="1" dirty="0" smtClean="0">
                <a:solidFill>
                  <a:prstClr val="black"/>
                </a:solidFill>
              </a:rPr>
              <a:t>Korisnici</a:t>
            </a:r>
            <a:r>
              <a:rPr lang="hr-HR" sz="1600" dirty="0" smtClean="0">
                <a:solidFill>
                  <a:prstClr val="black"/>
                </a:solidFill>
              </a:rPr>
              <a:t>: privatni </a:t>
            </a:r>
            <a:r>
              <a:rPr lang="hr-HR" sz="1600" dirty="0" err="1">
                <a:solidFill>
                  <a:prstClr val="black"/>
                </a:solidFill>
              </a:rPr>
              <a:t>šumoposjednici</a:t>
            </a:r>
            <a:r>
              <a:rPr lang="hr-HR" sz="1600" dirty="0">
                <a:solidFill>
                  <a:prstClr val="black"/>
                </a:solidFill>
              </a:rPr>
              <a:t>, udruge </a:t>
            </a:r>
            <a:r>
              <a:rPr lang="hr-HR" sz="1600" dirty="0" err="1">
                <a:solidFill>
                  <a:prstClr val="black"/>
                </a:solidFill>
              </a:rPr>
              <a:t>šumoposjednika</a:t>
            </a:r>
            <a:r>
              <a:rPr lang="hr-HR" sz="1600" dirty="0">
                <a:solidFill>
                  <a:prstClr val="black"/>
                </a:solidFill>
              </a:rPr>
              <a:t>,  obrti, trgovačka društva, mikro, mala i srednja poduzeća</a:t>
            </a:r>
          </a:p>
          <a:p>
            <a:pPr lvl="0" eaLnBrk="1" hangingPunct="1"/>
            <a:r>
              <a:rPr lang="hr-HR" altLang="sr-Latn-RS" sz="1600" b="1" dirty="0" smtClean="0">
                <a:solidFill>
                  <a:prstClr val="black"/>
                </a:solidFill>
                <a:cs typeface="Times New Roman" pitchFamily="18" charset="0"/>
              </a:rPr>
              <a:t>I</a:t>
            </a:r>
            <a:r>
              <a:rPr lang="vi-VN" altLang="sr-Latn-RS" sz="1600" b="1" dirty="0" smtClean="0">
                <a:solidFill>
                  <a:prstClr val="black"/>
                </a:solidFill>
                <a:cs typeface="Times New Roman" pitchFamily="18" charset="0"/>
              </a:rPr>
              <a:t>ntenzitet </a:t>
            </a:r>
            <a:r>
              <a:rPr lang="vi-VN" altLang="sr-Latn-RS" sz="1600" b="1" dirty="0">
                <a:solidFill>
                  <a:prstClr val="black"/>
                </a:solidFill>
                <a:cs typeface="Times New Roman" pitchFamily="18" charset="0"/>
              </a:rPr>
              <a:t>potpore </a:t>
            </a:r>
            <a:r>
              <a:rPr lang="vi-VN" altLang="sr-Latn-RS" sz="1600" dirty="0">
                <a:solidFill>
                  <a:prstClr val="black"/>
                </a:solidFill>
                <a:cs typeface="Times New Roman" pitchFamily="18" charset="0"/>
              </a:rPr>
              <a:t>za ulaganja iznosi </a:t>
            </a:r>
            <a:r>
              <a:rPr lang="vi-VN" altLang="sr-Latn-RS" sz="1600" b="1" dirty="0">
                <a:solidFill>
                  <a:prstClr val="black"/>
                </a:solidFill>
                <a:cs typeface="Times New Roman" pitchFamily="18" charset="0"/>
              </a:rPr>
              <a:t>do </a:t>
            </a:r>
            <a:r>
              <a:rPr lang="hr-HR" altLang="sr-Latn-RS" sz="1600" b="1" dirty="0">
                <a:solidFill>
                  <a:prstClr val="black"/>
                </a:solidFill>
                <a:cs typeface="Times New Roman" pitchFamily="18" charset="0"/>
              </a:rPr>
              <a:t>65</a:t>
            </a:r>
            <a:r>
              <a:rPr lang="vi-VN" altLang="sr-Latn-RS" sz="1600" b="1" dirty="0">
                <a:solidFill>
                  <a:prstClr val="black"/>
                </a:solidFill>
                <a:cs typeface="Times New Roman" pitchFamily="18" charset="0"/>
              </a:rPr>
              <a:t>% </a:t>
            </a:r>
            <a:r>
              <a:rPr lang="vi-VN" altLang="sr-Latn-RS" sz="1600" dirty="0">
                <a:solidFill>
                  <a:prstClr val="black"/>
                </a:solidFill>
                <a:cs typeface="Times New Roman" pitchFamily="18" charset="0"/>
              </a:rPr>
              <a:t>od ukupnih prihvatljivih troškova </a:t>
            </a:r>
            <a:endParaRPr lang="hr-HR" altLang="sr-Latn-RS" sz="1600" dirty="0">
              <a:solidFill>
                <a:prstClr val="black"/>
              </a:solidFill>
              <a:cs typeface="Times New Roman" pitchFamily="18" charset="0"/>
            </a:endParaRPr>
          </a:p>
          <a:p>
            <a:pPr lvl="0" eaLnBrk="1" hangingPunct="1"/>
            <a:r>
              <a:rPr lang="pl-PL" altLang="sr-Latn-RS" sz="1600" b="1" dirty="0" smtClean="0">
                <a:solidFill>
                  <a:prstClr val="black"/>
                </a:solidFill>
                <a:cs typeface="Times New Roman" pitchFamily="18" charset="0"/>
              </a:rPr>
              <a:t>Najviša vrijednost </a:t>
            </a:r>
            <a:r>
              <a:rPr lang="pl-PL" altLang="sr-Latn-RS" sz="1600" dirty="0">
                <a:solidFill>
                  <a:prstClr val="black"/>
                </a:solidFill>
                <a:cs typeface="Times New Roman" pitchFamily="18" charset="0"/>
              </a:rPr>
              <a:t>potpore po projektu iznosi </a:t>
            </a:r>
            <a:r>
              <a:rPr lang="pl-PL" altLang="sr-Latn-RS" sz="1600" b="1" dirty="0" smtClean="0">
                <a:solidFill>
                  <a:prstClr val="black"/>
                </a:solidFill>
                <a:cs typeface="Times New Roman" pitchFamily="18" charset="0"/>
              </a:rPr>
              <a:t>50.000 </a:t>
            </a:r>
            <a:r>
              <a:rPr lang="pl-PL" altLang="sr-Latn-RS" sz="1600" b="1" dirty="0">
                <a:solidFill>
                  <a:prstClr val="black"/>
                </a:solidFill>
                <a:cs typeface="Times New Roman" pitchFamily="18" charset="0"/>
              </a:rPr>
              <a:t>€</a:t>
            </a:r>
          </a:p>
          <a:p>
            <a:endParaRPr lang="hr-HR" sz="1600" dirty="0"/>
          </a:p>
        </p:txBody>
      </p:sp>
    </p:spTree>
    <p:extLst>
      <p:ext uri="{BB962C8B-B14F-4D97-AF65-F5344CB8AC3E}">
        <p14:creationId xmlns:p14="http://schemas.microsoft.com/office/powerpoint/2010/main" val="105873939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niOkvir 3"/>
          <p:cNvSpPr txBox="1"/>
          <p:nvPr/>
        </p:nvSpPr>
        <p:spPr>
          <a:xfrm>
            <a:off x="611560" y="2708920"/>
            <a:ext cx="7992888" cy="677108"/>
          </a:xfrm>
          <a:prstGeom prst="rect">
            <a:avLst/>
          </a:prstGeom>
          <a:noFill/>
        </p:spPr>
        <p:txBody>
          <a:bodyPr wrap="square" rtlCol="0">
            <a:spAutoFit/>
          </a:bodyPr>
          <a:lstStyle/>
          <a:p>
            <a:pPr lvl="0" algn="ctr" fontAlgn="auto">
              <a:spcAft>
                <a:spcPts val="0"/>
              </a:spcAft>
              <a:buClr>
                <a:srgbClr val="002060"/>
              </a:buClr>
              <a:defRPr/>
            </a:pPr>
            <a:r>
              <a:rPr lang="hr-HR" altLang="sr-Latn-RS" sz="2000" b="1" dirty="0" smtClean="0">
                <a:solidFill>
                  <a:schemeClr val="accent3">
                    <a:lumMod val="50000"/>
                  </a:schemeClr>
                </a:solidFill>
                <a:cs typeface="Times New Roman" pitchFamily="18" charset="0"/>
              </a:rPr>
              <a:t>MJERA 9 </a:t>
            </a:r>
            <a:r>
              <a:rPr lang="hr-HR" altLang="sr-Latn-RS" b="1" dirty="0" smtClean="0">
                <a:solidFill>
                  <a:schemeClr val="accent3">
                    <a:lumMod val="50000"/>
                  </a:schemeClr>
                </a:solidFill>
                <a:cs typeface="Times New Roman" pitchFamily="18" charset="0"/>
              </a:rPr>
              <a:t>- </a:t>
            </a:r>
            <a:r>
              <a:rPr lang="vi-VN" altLang="sr-Latn-RS" b="1" dirty="0" smtClean="0">
                <a:solidFill>
                  <a:schemeClr val="accent3">
                    <a:lumMod val="50000"/>
                  </a:schemeClr>
                </a:solidFill>
                <a:cs typeface="Times New Roman" pitchFamily="18" charset="0"/>
              </a:rPr>
              <a:t>USPOSTAVLJANJE SKUPINA I ORGANIZACIJA</a:t>
            </a:r>
            <a:r>
              <a:rPr lang="hr-HR" altLang="sr-Latn-RS" b="1" dirty="0" smtClean="0">
                <a:solidFill>
                  <a:schemeClr val="accent3">
                    <a:lumMod val="50000"/>
                  </a:schemeClr>
                </a:solidFill>
                <a:cs typeface="Times New Roman" pitchFamily="18" charset="0"/>
              </a:rPr>
              <a:t> </a:t>
            </a:r>
          </a:p>
          <a:p>
            <a:pPr lvl="0" algn="ctr" fontAlgn="auto">
              <a:spcAft>
                <a:spcPts val="0"/>
              </a:spcAft>
              <a:buClr>
                <a:srgbClr val="002060"/>
              </a:buClr>
              <a:defRPr/>
            </a:pPr>
            <a:r>
              <a:rPr lang="vi-VN" altLang="sr-Latn-RS" b="1" dirty="0" smtClean="0">
                <a:solidFill>
                  <a:schemeClr val="accent3">
                    <a:lumMod val="50000"/>
                  </a:schemeClr>
                </a:solidFill>
                <a:cs typeface="Times New Roman" pitchFamily="18" charset="0"/>
              </a:rPr>
              <a:t>PROIZVOĐAČA</a:t>
            </a:r>
            <a:endParaRPr lang="hr-HR" altLang="sr-Latn-RS" b="1" kern="0" dirty="0" smtClean="0">
              <a:solidFill>
                <a:schemeClr val="accent3">
                  <a:lumMod val="50000"/>
                </a:schemeClr>
              </a:solidFill>
              <a:cs typeface="Times New Roman" pitchFamily="18" charset="0"/>
            </a:endParaRPr>
          </a:p>
        </p:txBody>
      </p:sp>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5877272"/>
            <a:ext cx="2054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332656"/>
            <a:ext cx="2517775"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601687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110605" y="1844824"/>
            <a:ext cx="8712968" cy="4464496"/>
          </a:xfrm>
        </p:spPr>
        <p:txBody>
          <a:bodyPr>
            <a:normAutofit/>
          </a:bodyPr>
          <a:lstStyle/>
          <a:p>
            <a:pPr marL="68580" lvl="0" indent="0">
              <a:buNone/>
            </a:pPr>
            <a:r>
              <a:rPr lang="hr-HR" sz="1600" b="1" dirty="0" smtClean="0">
                <a:solidFill>
                  <a:prstClr val="black"/>
                </a:solidFill>
              </a:rPr>
              <a:t>Korisnici</a:t>
            </a:r>
            <a:r>
              <a:rPr lang="hr-HR" sz="1600" dirty="0" smtClean="0">
                <a:solidFill>
                  <a:prstClr val="black"/>
                </a:solidFill>
              </a:rPr>
              <a:t>: </a:t>
            </a:r>
            <a:r>
              <a:rPr lang="hr-HR" sz="1600" dirty="0" smtClean="0">
                <a:ea typeface="Calibri"/>
              </a:rPr>
              <a:t>proizvođačke grupe ili organizacije iz svih sektora poljoprivredne proizvodnje ili sektora šumarstva priznate od 01.01.2014. godine do 31.12.2020. godine od ministarstva nadležnog za poljoprivredu i šumarstvo</a:t>
            </a:r>
          </a:p>
          <a:p>
            <a:pPr lvl="0"/>
            <a:endParaRPr lang="hr-HR" sz="500" dirty="0" smtClean="0">
              <a:ea typeface="Calibri"/>
            </a:endParaRPr>
          </a:p>
          <a:p>
            <a:pPr marL="258300" lvl="0" indent="-285750">
              <a:spcBef>
                <a:spcPct val="0"/>
              </a:spcBef>
              <a:buFont typeface="Wingdings" panose="05000000000000000000" pitchFamily="2" charset="2"/>
              <a:buChar char="§"/>
            </a:pPr>
            <a:r>
              <a:rPr lang="hr-HR" sz="1600" dirty="0" smtClean="0">
                <a:solidFill>
                  <a:srgbClr val="000000"/>
                </a:solidFill>
                <a:ea typeface="Times New Roman" pitchFamily="18" charset="0"/>
                <a:cs typeface="Arial" charset="0"/>
              </a:rPr>
              <a:t>isplata u godišnjim iznosima tijekom 5 godina od datuma priznavanja proizvođačke grupe ili organizacije </a:t>
            </a:r>
          </a:p>
          <a:p>
            <a:pPr marL="258300" lvl="0" indent="-285750">
              <a:spcBef>
                <a:spcPct val="0"/>
              </a:spcBef>
              <a:buFont typeface="Wingdings" panose="05000000000000000000" pitchFamily="2" charset="2"/>
              <a:buChar char="§"/>
            </a:pPr>
            <a:r>
              <a:rPr lang="hr-HR" sz="1600" dirty="0" smtClean="0">
                <a:solidFill>
                  <a:srgbClr val="000000"/>
                </a:solidFill>
                <a:ea typeface="Times New Roman" pitchFamily="18" charset="0"/>
                <a:cs typeface="Arial" charset="0"/>
              </a:rPr>
              <a:t>izračun na osnovu vrijednosti utržene proizvodnje proizvođačke grupe ili organizacije i prati silazan tijek</a:t>
            </a:r>
          </a:p>
          <a:p>
            <a:pPr marL="258300" lvl="0" indent="-285750">
              <a:spcBef>
                <a:spcPct val="0"/>
              </a:spcBef>
              <a:buFont typeface="Wingdings" panose="05000000000000000000" pitchFamily="2" charset="2"/>
              <a:buChar char="§"/>
            </a:pPr>
            <a:r>
              <a:rPr lang="hr-HR" sz="1600" dirty="0" smtClean="0">
                <a:solidFill>
                  <a:srgbClr val="000000"/>
                </a:solidFill>
                <a:ea typeface="Times New Roman" pitchFamily="18" charset="0"/>
                <a:cs typeface="Arial" charset="0"/>
              </a:rPr>
              <a:t>potpora je ograničena na najviše10 % vrijednosti godišnje utržene proizvodnje (ne </a:t>
            </a:r>
            <a:r>
              <a:rPr lang="hr-HR" sz="1600" b="1" u="sng" dirty="0" smtClean="0">
                <a:solidFill>
                  <a:srgbClr val="000000"/>
                </a:solidFill>
                <a:ea typeface="Times New Roman" pitchFamily="18" charset="0"/>
                <a:cs typeface="Arial" charset="0"/>
              </a:rPr>
              <a:t>više od 100.000 EUR-a</a:t>
            </a:r>
            <a:r>
              <a:rPr lang="hr-HR" sz="1600" dirty="0" smtClean="0">
                <a:solidFill>
                  <a:srgbClr val="000000"/>
                </a:solidFill>
                <a:ea typeface="Times New Roman" pitchFamily="18" charset="0"/>
                <a:cs typeface="Arial" charset="0"/>
              </a:rPr>
              <a:t>)</a:t>
            </a:r>
          </a:p>
          <a:p>
            <a:pPr marL="258300" lvl="0" indent="-285750">
              <a:spcBef>
                <a:spcPct val="0"/>
              </a:spcBef>
              <a:buFont typeface="Wingdings" panose="05000000000000000000" pitchFamily="2" charset="2"/>
              <a:buChar char="§"/>
            </a:pPr>
            <a:r>
              <a:rPr lang="hr-HR" sz="1600" dirty="0" smtClean="0">
                <a:solidFill>
                  <a:srgbClr val="000000"/>
                </a:solidFill>
                <a:ea typeface="Times New Roman" pitchFamily="18" charset="0"/>
                <a:cs typeface="Arial" charset="0"/>
              </a:rPr>
              <a:t>najviši iznos potpore u odnosu na vrijednost utržene proizvodnje u prvih pet godina iznosi kako slijedi:</a:t>
            </a:r>
          </a:p>
          <a:p>
            <a:pPr marL="171450" lvl="0" indent="-171450">
              <a:spcBef>
                <a:spcPct val="0"/>
              </a:spcBef>
              <a:buFont typeface="Arial" pitchFamily="34" charset="0"/>
              <a:buChar char="•"/>
            </a:pPr>
            <a:endParaRPr lang="hr-HR" sz="500" dirty="0" smtClean="0">
              <a:solidFill>
                <a:srgbClr val="000000"/>
              </a:solidFill>
              <a:ea typeface="Times New Roman" pitchFamily="18" charset="0"/>
              <a:cs typeface="Arial" charset="0"/>
            </a:endParaRPr>
          </a:p>
          <a:p>
            <a:pPr marL="171450" lvl="0" indent="-171450">
              <a:spcBef>
                <a:spcPct val="0"/>
              </a:spcBef>
              <a:buFont typeface="Arial" pitchFamily="34" charset="0"/>
              <a:buChar char="•"/>
            </a:pPr>
            <a:endParaRPr lang="hr-HR" sz="500" dirty="0" smtClean="0">
              <a:solidFill>
                <a:srgbClr val="000000"/>
              </a:solidFill>
              <a:ea typeface="Times New Roman" pitchFamily="18" charset="0"/>
              <a:cs typeface="Arial" charset="0"/>
            </a:endParaRPr>
          </a:p>
          <a:p>
            <a:pPr marL="171450" lvl="0" indent="-171450">
              <a:spcBef>
                <a:spcPct val="0"/>
              </a:spcBef>
              <a:buFont typeface="Wingdings" panose="05000000000000000000" pitchFamily="2" charset="2"/>
              <a:buChar char="§"/>
            </a:pPr>
            <a:r>
              <a:rPr lang="hr-HR" sz="1600" dirty="0" smtClean="0">
                <a:solidFill>
                  <a:srgbClr val="000000"/>
                </a:solidFill>
                <a:ea typeface="Times New Roman" pitchFamily="18" charset="0"/>
                <a:cs typeface="Arial" charset="0"/>
              </a:rPr>
              <a:t>1. godina - 10% od utržene proizvodnje</a:t>
            </a:r>
          </a:p>
          <a:p>
            <a:pPr marL="171450" lvl="0" indent="-171450">
              <a:spcBef>
                <a:spcPct val="0"/>
              </a:spcBef>
              <a:buFont typeface="Wingdings" panose="05000000000000000000" pitchFamily="2" charset="2"/>
              <a:buChar char="§"/>
            </a:pPr>
            <a:r>
              <a:rPr lang="hr-HR" sz="1600" dirty="0" smtClean="0">
                <a:solidFill>
                  <a:srgbClr val="000000"/>
                </a:solidFill>
                <a:ea typeface="Times New Roman" pitchFamily="18" charset="0"/>
                <a:cs typeface="Arial" charset="0"/>
              </a:rPr>
              <a:t>2. godina -  9% od utržene proizvodnje</a:t>
            </a:r>
          </a:p>
          <a:p>
            <a:pPr marL="171450" lvl="0" indent="-171450">
              <a:spcBef>
                <a:spcPct val="0"/>
              </a:spcBef>
              <a:buFont typeface="Wingdings" panose="05000000000000000000" pitchFamily="2" charset="2"/>
              <a:buChar char="§"/>
            </a:pPr>
            <a:r>
              <a:rPr lang="hr-HR" sz="1600" dirty="0" smtClean="0">
                <a:solidFill>
                  <a:srgbClr val="000000"/>
                </a:solidFill>
                <a:ea typeface="Times New Roman" pitchFamily="18" charset="0"/>
                <a:cs typeface="Arial" charset="0"/>
              </a:rPr>
              <a:t>3. godina  - 8% od utržene proizvodnje</a:t>
            </a:r>
          </a:p>
          <a:p>
            <a:pPr marL="171450" lvl="0" indent="-171450">
              <a:spcBef>
                <a:spcPct val="0"/>
              </a:spcBef>
              <a:buFont typeface="Wingdings" panose="05000000000000000000" pitchFamily="2" charset="2"/>
              <a:buChar char="§"/>
            </a:pPr>
            <a:r>
              <a:rPr lang="hr-HR" sz="1600" dirty="0" smtClean="0">
                <a:solidFill>
                  <a:srgbClr val="000000"/>
                </a:solidFill>
                <a:ea typeface="Times New Roman" pitchFamily="18" charset="0"/>
                <a:cs typeface="Arial" charset="0"/>
              </a:rPr>
              <a:t>4. godina  - 7% od utržene proizvodnje</a:t>
            </a:r>
          </a:p>
          <a:p>
            <a:pPr marL="171450" lvl="0" indent="-171450">
              <a:spcBef>
                <a:spcPct val="0"/>
              </a:spcBef>
              <a:buFont typeface="Wingdings" panose="05000000000000000000" pitchFamily="2" charset="2"/>
              <a:buChar char="§"/>
            </a:pPr>
            <a:r>
              <a:rPr lang="hr-HR" sz="1600" dirty="0" smtClean="0">
                <a:solidFill>
                  <a:srgbClr val="000000"/>
                </a:solidFill>
                <a:ea typeface="Times New Roman" pitchFamily="18" charset="0"/>
                <a:cs typeface="Arial" charset="0"/>
              </a:rPr>
              <a:t>5. godina  - 6% od utržene proizvodnje</a:t>
            </a:r>
          </a:p>
          <a:p>
            <a:endParaRPr lang="hr-HR" dirty="0"/>
          </a:p>
        </p:txBody>
      </p:sp>
      <p:sp>
        <p:nvSpPr>
          <p:cNvPr id="4" name="TekstniOkvir 3"/>
          <p:cNvSpPr txBox="1"/>
          <p:nvPr/>
        </p:nvSpPr>
        <p:spPr>
          <a:xfrm>
            <a:off x="107504" y="1037586"/>
            <a:ext cx="8712968" cy="677108"/>
          </a:xfrm>
          <a:prstGeom prst="rect">
            <a:avLst/>
          </a:prstGeom>
          <a:noFill/>
        </p:spPr>
        <p:txBody>
          <a:bodyPr wrap="square" rtlCol="0">
            <a:spAutoFit/>
          </a:bodyPr>
          <a:lstStyle/>
          <a:p>
            <a:pPr lvl="0" algn="ctr" fontAlgn="auto">
              <a:spcAft>
                <a:spcPts val="0"/>
              </a:spcAft>
              <a:buClr>
                <a:srgbClr val="002060"/>
              </a:buClr>
              <a:defRPr/>
            </a:pPr>
            <a:r>
              <a:rPr lang="hr-HR" altLang="sr-Latn-RS" sz="2000" b="1" dirty="0" smtClean="0">
                <a:solidFill>
                  <a:schemeClr val="accent3">
                    <a:lumMod val="50000"/>
                  </a:schemeClr>
                </a:solidFill>
                <a:latin typeface="+mn-lt"/>
                <a:cs typeface="Times New Roman" pitchFamily="18" charset="0"/>
              </a:rPr>
              <a:t>MJERA 9 </a:t>
            </a:r>
            <a:r>
              <a:rPr lang="hr-HR" altLang="sr-Latn-RS" sz="1800" b="1" dirty="0" smtClean="0">
                <a:solidFill>
                  <a:schemeClr val="accent3">
                    <a:lumMod val="50000"/>
                  </a:schemeClr>
                </a:solidFill>
                <a:latin typeface="+mn-lt"/>
                <a:cs typeface="Times New Roman" pitchFamily="18" charset="0"/>
              </a:rPr>
              <a:t>- </a:t>
            </a:r>
            <a:r>
              <a:rPr lang="vi-VN" altLang="sr-Latn-RS" sz="1800" b="1" dirty="0" smtClean="0">
                <a:solidFill>
                  <a:schemeClr val="accent3">
                    <a:lumMod val="50000"/>
                  </a:schemeClr>
                </a:solidFill>
                <a:latin typeface="+mn-lt"/>
                <a:cs typeface="Times New Roman" pitchFamily="18" charset="0"/>
              </a:rPr>
              <a:t>USPOSTAVLJANJE SKUPINA I ORGANIZACIJA</a:t>
            </a:r>
            <a:r>
              <a:rPr lang="hr-HR" altLang="sr-Latn-RS" sz="1800" b="1" dirty="0" smtClean="0">
                <a:solidFill>
                  <a:schemeClr val="accent3">
                    <a:lumMod val="50000"/>
                  </a:schemeClr>
                </a:solidFill>
                <a:latin typeface="+mn-lt"/>
                <a:cs typeface="Times New Roman" pitchFamily="18" charset="0"/>
              </a:rPr>
              <a:t> </a:t>
            </a:r>
          </a:p>
          <a:p>
            <a:pPr lvl="0" fontAlgn="auto">
              <a:spcAft>
                <a:spcPts val="0"/>
              </a:spcAft>
              <a:buClr>
                <a:srgbClr val="002060"/>
              </a:buClr>
              <a:defRPr/>
            </a:pPr>
            <a:r>
              <a:rPr lang="hr-HR" altLang="sr-Latn-RS" sz="1800" b="1" dirty="0">
                <a:solidFill>
                  <a:schemeClr val="accent3">
                    <a:lumMod val="50000"/>
                  </a:schemeClr>
                </a:solidFill>
                <a:latin typeface="+mn-lt"/>
                <a:cs typeface="Times New Roman" pitchFamily="18" charset="0"/>
              </a:rPr>
              <a:t> </a:t>
            </a:r>
            <a:r>
              <a:rPr lang="hr-HR" altLang="sr-Latn-RS" sz="1800" b="1" dirty="0" smtClean="0">
                <a:solidFill>
                  <a:schemeClr val="accent3">
                    <a:lumMod val="50000"/>
                  </a:schemeClr>
                </a:solidFill>
                <a:latin typeface="+mn-lt"/>
                <a:cs typeface="Times New Roman" pitchFamily="18" charset="0"/>
              </a:rPr>
              <a:t>                   </a:t>
            </a:r>
            <a:r>
              <a:rPr lang="vi-VN" altLang="sr-Latn-RS" sz="1800" b="1" dirty="0" smtClean="0">
                <a:solidFill>
                  <a:schemeClr val="accent3">
                    <a:lumMod val="50000"/>
                  </a:schemeClr>
                </a:solidFill>
                <a:latin typeface="+mn-lt"/>
                <a:cs typeface="Times New Roman" pitchFamily="18" charset="0"/>
              </a:rPr>
              <a:t>PROIZVOĐAČA</a:t>
            </a:r>
            <a:endParaRPr lang="hr-HR" altLang="sr-Latn-RS" sz="1800" b="1" kern="0" dirty="0" smtClean="0">
              <a:solidFill>
                <a:schemeClr val="accent3">
                  <a:lumMod val="50000"/>
                </a:schemeClr>
              </a:solidFill>
              <a:cs typeface="Times New Roman" pitchFamily="18" charset="0"/>
            </a:endParaRPr>
          </a:p>
        </p:txBody>
      </p:sp>
    </p:spTree>
    <p:extLst>
      <p:ext uri="{BB962C8B-B14F-4D97-AF65-F5344CB8AC3E}">
        <p14:creationId xmlns:p14="http://schemas.microsoft.com/office/powerpoint/2010/main" val="223806936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110605" y="1844824"/>
            <a:ext cx="8712968" cy="4464496"/>
          </a:xfrm>
        </p:spPr>
        <p:txBody>
          <a:bodyPr>
            <a:normAutofit/>
          </a:bodyPr>
          <a:lstStyle/>
          <a:p>
            <a:pPr marL="68580" lvl="0" indent="0">
              <a:buNone/>
            </a:pPr>
            <a:r>
              <a:rPr lang="vi-VN" sz="1600" b="1" dirty="0">
                <a:solidFill>
                  <a:prstClr val="black"/>
                </a:solidFill>
              </a:rPr>
              <a:t>Proizvođačka organizacija </a:t>
            </a:r>
            <a:r>
              <a:rPr lang="vi-VN" sz="1600" dirty="0">
                <a:solidFill>
                  <a:prstClr val="black"/>
                </a:solidFill>
              </a:rPr>
              <a:t>je pravna osoba ili jasno definiran dio pravne osobe koja je osnovana na inicijativu proizvođača voća i/ili povrća</a:t>
            </a:r>
            <a:r>
              <a:rPr lang="vi-VN" sz="1600" dirty="0" smtClean="0">
                <a:solidFill>
                  <a:prstClr val="black"/>
                </a:solidFill>
              </a:rPr>
              <a:t>.</a:t>
            </a:r>
            <a:endParaRPr lang="hr-HR" sz="1600" dirty="0" smtClean="0">
              <a:solidFill>
                <a:prstClr val="black"/>
              </a:solidFill>
            </a:endParaRPr>
          </a:p>
          <a:p>
            <a:pPr marL="68580" lvl="0" indent="0">
              <a:buNone/>
            </a:pPr>
            <a:endParaRPr lang="hr-HR" sz="1600" dirty="0" smtClean="0">
              <a:solidFill>
                <a:schemeClr val="tx1"/>
              </a:solidFill>
            </a:endParaRPr>
          </a:p>
          <a:p>
            <a:pPr marL="68580" lvl="0" indent="0">
              <a:buNone/>
            </a:pPr>
            <a:r>
              <a:rPr lang="vi-VN" sz="1600" dirty="0" smtClean="0">
                <a:solidFill>
                  <a:schemeClr val="tx1"/>
                </a:solidFill>
              </a:rPr>
              <a:t>(</a:t>
            </a:r>
            <a:r>
              <a:rPr lang="vi-VN" sz="1600" dirty="0">
                <a:solidFill>
                  <a:schemeClr val="tx1"/>
                </a:solidFill>
              </a:rPr>
              <a:t>a) ima za cilj </a:t>
            </a:r>
            <a:r>
              <a:rPr lang="vi-VN" sz="1600" b="1" dirty="0">
                <a:solidFill>
                  <a:schemeClr val="tx1"/>
                </a:solidFill>
              </a:rPr>
              <a:t>korištenje tehnologija proizvodnje voća i povrća </a:t>
            </a:r>
            <a:r>
              <a:rPr lang="vi-VN" sz="1600" dirty="0">
                <a:solidFill>
                  <a:schemeClr val="tx1"/>
                </a:solidFill>
              </a:rPr>
              <a:t>i zbrinjavanja otpada na način prihvatljiv za okoliš, posebno u smislu zaštite kvalitete vode, tla i krajolika te očuvanja ili podupiranja bioraznolikosti;</a:t>
            </a:r>
          </a:p>
          <a:p>
            <a:pPr marL="68580" lvl="0" indent="0">
              <a:buNone/>
            </a:pPr>
            <a:r>
              <a:rPr lang="vi-VN" sz="1600" dirty="0">
                <a:solidFill>
                  <a:schemeClr val="tx1"/>
                </a:solidFill>
              </a:rPr>
              <a:t>(b) ima jedan ili više sljedećih ciljeva:</a:t>
            </a:r>
          </a:p>
          <a:p>
            <a:pPr marL="68580" lvl="0" indent="0">
              <a:buNone/>
            </a:pPr>
            <a:r>
              <a:rPr lang="vi-VN" sz="1600" dirty="0">
                <a:solidFill>
                  <a:schemeClr val="tx1"/>
                </a:solidFill>
              </a:rPr>
              <a:t>– osigurati da je </a:t>
            </a:r>
            <a:r>
              <a:rPr lang="vi-VN" sz="1600" u="sng" dirty="0">
                <a:solidFill>
                  <a:schemeClr val="tx1"/>
                </a:solidFill>
              </a:rPr>
              <a:t>proizvodnja i planiranje proizvodnje </a:t>
            </a:r>
            <a:r>
              <a:rPr lang="vi-VN" sz="1600" dirty="0">
                <a:solidFill>
                  <a:schemeClr val="tx1"/>
                </a:solidFill>
              </a:rPr>
              <a:t>usklađeno sa zahtjevima </a:t>
            </a:r>
            <a:r>
              <a:rPr lang="vi-VN" sz="1600" u="sng" dirty="0">
                <a:solidFill>
                  <a:schemeClr val="tx1"/>
                </a:solidFill>
              </a:rPr>
              <a:t>potražnje</a:t>
            </a:r>
            <a:r>
              <a:rPr lang="vi-VN" sz="1600" dirty="0">
                <a:solidFill>
                  <a:schemeClr val="tx1"/>
                </a:solidFill>
              </a:rPr>
              <a:t>, posebno u smislu kvalitete i količine;</a:t>
            </a:r>
          </a:p>
          <a:p>
            <a:pPr marL="68580" lvl="0" indent="0">
              <a:buNone/>
            </a:pPr>
            <a:r>
              <a:rPr lang="vi-VN" sz="1600" dirty="0">
                <a:solidFill>
                  <a:schemeClr val="tx1"/>
                </a:solidFill>
              </a:rPr>
              <a:t>– </a:t>
            </a:r>
            <a:r>
              <a:rPr lang="vi-VN" sz="1600" u="sng" dirty="0">
                <a:solidFill>
                  <a:schemeClr val="tx1"/>
                </a:solidFill>
              </a:rPr>
              <a:t>koncentrirati ponudu i osigurati stavljanje na tržište proizvoda </a:t>
            </a:r>
            <a:r>
              <a:rPr lang="vi-VN" sz="1600" dirty="0">
                <a:solidFill>
                  <a:schemeClr val="tx1"/>
                </a:solidFill>
              </a:rPr>
              <a:t>koje su proizveli članovi proizvođačke organizacije;</a:t>
            </a:r>
          </a:p>
          <a:p>
            <a:pPr marL="68580" lvl="0" indent="0">
              <a:buNone/>
            </a:pPr>
            <a:r>
              <a:rPr lang="vi-VN" sz="1600" dirty="0">
                <a:solidFill>
                  <a:schemeClr val="tx1"/>
                </a:solidFill>
              </a:rPr>
              <a:t>– </a:t>
            </a:r>
            <a:r>
              <a:rPr lang="vi-VN" sz="1600" u="sng" dirty="0">
                <a:solidFill>
                  <a:schemeClr val="tx1"/>
                </a:solidFill>
              </a:rPr>
              <a:t>optimizirati troškove proizvodnje </a:t>
            </a:r>
            <a:r>
              <a:rPr lang="vi-VN" sz="1600" dirty="0">
                <a:solidFill>
                  <a:schemeClr val="tx1"/>
                </a:solidFill>
              </a:rPr>
              <a:t>i stabilizirati proizvođačke cijene;</a:t>
            </a:r>
          </a:p>
          <a:p>
            <a:pPr marL="68580" lvl="0" indent="0">
              <a:buNone/>
            </a:pPr>
            <a:endParaRPr lang="hr-HR" dirty="0"/>
          </a:p>
        </p:txBody>
      </p:sp>
      <p:sp>
        <p:nvSpPr>
          <p:cNvPr id="4" name="TekstniOkvir 3"/>
          <p:cNvSpPr txBox="1"/>
          <p:nvPr/>
        </p:nvSpPr>
        <p:spPr>
          <a:xfrm>
            <a:off x="98061" y="764704"/>
            <a:ext cx="8712968" cy="1015663"/>
          </a:xfrm>
          <a:prstGeom prst="rect">
            <a:avLst/>
          </a:prstGeom>
          <a:noFill/>
        </p:spPr>
        <p:txBody>
          <a:bodyPr wrap="square" rtlCol="0">
            <a:spAutoFit/>
          </a:bodyPr>
          <a:lstStyle/>
          <a:p>
            <a:r>
              <a:rPr lang="hr-HR" sz="2000" b="1" dirty="0" smtClean="0"/>
              <a:t>     PRAVILNIK</a:t>
            </a:r>
            <a:endParaRPr lang="hr-HR" sz="2000" b="1" dirty="0"/>
          </a:p>
          <a:p>
            <a:r>
              <a:rPr lang="hr-HR" sz="2000" b="1" dirty="0" smtClean="0"/>
              <a:t>     O </a:t>
            </a:r>
            <a:r>
              <a:rPr lang="hr-HR" sz="2000" b="1" dirty="0"/>
              <a:t>PROIZVOĐAČKIM ORGANIZACIJAMA </a:t>
            </a:r>
            <a:endParaRPr lang="hr-HR" sz="2000" b="1" dirty="0" smtClean="0"/>
          </a:p>
          <a:p>
            <a:r>
              <a:rPr lang="hr-HR" sz="2000" b="1" dirty="0"/>
              <a:t> </a:t>
            </a:r>
            <a:r>
              <a:rPr lang="hr-HR" sz="2000" b="1" dirty="0" smtClean="0"/>
              <a:t>    U </a:t>
            </a:r>
            <a:r>
              <a:rPr lang="hr-HR" sz="2000" b="1" dirty="0"/>
              <a:t>SEKTORU VOĆA I POVRĆA</a:t>
            </a:r>
          </a:p>
        </p:txBody>
      </p:sp>
    </p:spTree>
    <p:extLst>
      <p:ext uri="{BB962C8B-B14F-4D97-AF65-F5344CB8AC3E}">
        <p14:creationId xmlns:p14="http://schemas.microsoft.com/office/powerpoint/2010/main" val="10676193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484784"/>
            <a:ext cx="7024744" cy="1143000"/>
          </a:xfrm>
        </p:spPr>
        <p:txBody>
          <a:bodyPr>
            <a:normAutofit fontScale="90000"/>
          </a:bodyPr>
          <a:lstStyle/>
          <a:p>
            <a:r>
              <a:rPr lang="hr-HR" sz="4000" dirty="0" smtClean="0"/>
              <a:t/>
            </a:r>
            <a:br>
              <a:rPr lang="hr-HR" sz="4000" dirty="0" smtClean="0"/>
            </a:br>
            <a:r>
              <a:rPr lang="hr-HR" sz="4000" dirty="0" smtClean="0">
                <a:latin typeface="Verdana" panose="020B0604030504040204" pitchFamily="34" charset="0"/>
                <a:ea typeface="Verdana" panose="020B0604030504040204" pitchFamily="34" charset="0"/>
                <a:cs typeface="Verdana" panose="020B0604030504040204" pitchFamily="34" charset="0"/>
              </a:rPr>
              <a:t>PROGRAM </a:t>
            </a:r>
            <a:r>
              <a:rPr lang="hr-HR" sz="4000" dirty="0">
                <a:latin typeface="Verdana" panose="020B0604030504040204" pitchFamily="34" charset="0"/>
                <a:ea typeface="Verdana" panose="020B0604030504040204" pitchFamily="34" charset="0"/>
                <a:cs typeface="Verdana" panose="020B0604030504040204" pitchFamily="34" charset="0"/>
              </a:rPr>
              <a:t>RURALNOG RAZVOJA REPUBLIKE HRVATSKE 2014.-2020.</a:t>
            </a:r>
            <a:r>
              <a:rPr lang="hr-HR" dirty="0">
                <a:latin typeface="Verdana" panose="020B0604030504040204" pitchFamily="34" charset="0"/>
                <a:ea typeface="Verdana" panose="020B0604030504040204" pitchFamily="34" charset="0"/>
                <a:cs typeface="Verdana" panose="020B0604030504040204" pitchFamily="34" charset="0"/>
              </a:rPr>
              <a:t/>
            </a:r>
            <a:br>
              <a:rPr lang="hr-HR" dirty="0">
                <a:latin typeface="Verdana" panose="020B0604030504040204" pitchFamily="34" charset="0"/>
                <a:ea typeface="Verdana" panose="020B0604030504040204" pitchFamily="34" charset="0"/>
                <a:cs typeface="Verdana" panose="020B0604030504040204" pitchFamily="34" charset="0"/>
              </a:rPr>
            </a:br>
            <a:endParaRPr lang="hr-HR" dirty="0">
              <a:latin typeface="Verdana" panose="020B0604030504040204" pitchFamily="34" charset="0"/>
              <a:ea typeface="Verdana" panose="020B0604030504040204" pitchFamily="34" charset="0"/>
              <a:cs typeface="Verdana" panose="020B0604030504040204" pitchFamily="34" charset="0"/>
            </a:endParaRPr>
          </a:p>
        </p:txBody>
      </p:sp>
      <p:sp>
        <p:nvSpPr>
          <p:cNvPr id="3" name="Content Placeholder 2"/>
          <p:cNvSpPr>
            <a:spLocks noGrp="1"/>
          </p:cNvSpPr>
          <p:nvPr>
            <p:ph idx="1"/>
          </p:nvPr>
        </p:nvSpPr>
        <p:spPr>
          <a:xfrm>
            <a:off x="683568" y="1916832"/>
            <a:ext cx="7137241" cy="4176464"/>
          </a:xfrm>
        </p:spPr>
        <p:txBody>
          <a:bodyPr>
            <a:normAutofit fontScale="77500" lnSpcReduction="20000"/>
          </a:bodyPr>
          <a:lstStyle/>
          <a:p>
            <a:pPr marL="0" lvl="0" indent="0" fontAlgn="base">
              <a:spcBef>
                <a:spcPct val="0"/>
              </a:spcBef>
              <a:spcAft>
                <a:spcPct val="0"/>
              </a:spcAft>
              <a:buNone/>
            </a:pPr>
            <a:endParaRPr lang="hr-HR" altLang="sr-Latn-RS" sz="1800" b="1" u="sng"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marL="0" lvl="0" indent="0" fontAlgn="base">
              <a:spcBef>
                <a:spcPct val="0"/>
              </a:spcBef>
              <a:spcAft>
                <a:spcPct val="0"/>
              </a:spcAft>
              <a:buNone/>
            </a:pPr>
            <a:r>
              <a:rPr lang="hr-HR" altLang="sr-Latn-RS" sz="1800" b="1" u="sng" dirty="0" smtClean="0">
                <a:solidFill>
                  <a:srgbClr val="000000"/>
                </a:solidFill>
                <a:latin typeface="Verdana" panose="020B0604030504040204" pitchFamily="34" charset="0"/>
                <a:ea typeface="Verdana" panose="020B0604030504040204" pitchFamily="34" charset="0"/>
                <a:cs typeface="Verdana" panose="020B0604030504040204" pitchFamily="34" charset="0"/>
              </a:rPr>
              <a:t>PRIORITET </a:t>
            </a:r>
            <a:r>
              <a:rPr lang="hr-HR" altLang="sr-Latn-RS" sz="1800" b="1" u="sng" dirty="0">
                <a:solidFill>
                  <a:srgbClr val="000000"/>
                </a:solidFill>
                <a:latin typeface="Verdana" panose="020B0604030504040204" pitchFamily="34" charset="0"/>
                <a:ea typeface="Verdana" panose="020B0604030504040204" pitchFamily="34" charset="0"/>
                <a:cs typeface="Verdana" panose="020B0604030504040204" pitchFamily="34" charset="0"/>
              </a:rPr>
              <a:t>1</a:t>
            </a:r>
            <a:r>
              <a:rPr lang="hr-HR" altLang="sr-Latn-RS" sz="1800" u="sng" dirty="0">
                <a:solidFill>
                  <a:srgbClr val="000000"/>
                </a:solidFill>
                <a:latin typeface="Verdana" panose="020B0604030504040204" pitchFamily="34" charset="0"/>
                <a:ea typeface="Verdana" panose="020B0604030504040204" pitchFamily="34" charset="0"/>
                <a:cs typeface="Verdana" panose="020B0604030504040204" pitchFamily="34" charset="0"/>
              </a:rPr>
              <a:t>:</a:t>
            </a:r>
            <a:r>
              <a:rPr lang="hr-HR" altLang="sr-Latn-RS" sz="1800" dirty="0">
                <a:solidFill>
                  <a:srgbClr val="000000"/>
                </a:solidFill>
                <a:latin typeface="Verdana" panose="020B0604030504040204" pitchFamily="34" charset="0"/>
                <a:ea typeface="Verdana" panose="020B0604030504040204" pitchFamily="34" charset="0"/>
                <a:cs typeface="Verdana" panose="020B0604030504040204" pitchFamily="34" charset="0"/>
              </a:rPr>
              <a:t> Promicanje znanja i inovacija u poljoprivredi, šumarstvu i</a:t>
            </a:r>
          </a:p>
          <a:p>
            <a:pPr marL="0" lvl="0" indent="0" fontAlgn="base">
              <a:spcBef>
                <a:spcPct val="0"/>
              </a:spcBef>
              <a:spcAft>
                <a:spcPct val="0"/>
              </a:spcAft>
              <a:buNone/>
            </a:pPr>
            <a:r>
              <a:rPr lang="hr-HR" altLang="sr-Latn-RS" sz="1800" dirty="0">
                <a:solidFill>
                  <a:srgbClr val="000000"/>
                </a:solidFill>
                <a:latin typeface="Verdana" panose="020B0604030504040204" pitchFamily="34" charset="0"/>
                <a:ea typeface="Verdana" panose="020B0604030504040204" pitchFamily="34" charset="0"/>
                <a:cs typeface="Verdana" panose="020B0604030504040204" pitchFamily="34" charset="0"/>
              </a:rPr>
              <a:t>ruralnim područjima</a:t>
            </a:r>
          </a:p>
          <a:p>
            <a:pPr marL="0" lvl="0" indent="0" fontAlgn="base">
              <a:spcBef>
                <a:spcPct val="0"/>
              </a:spcBef>
              <a:spcAft>
                <a:spcPct val="0"/>
              </a:spcAft>
              <a:buNone/>
            </a:pPr>
            <a:endParaRPr lang="hr-HR" altLang="sr-Latn-RS"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marL="0" lvl="0" indent="0" fontAlgn="base">
              <a:spcBef>
                <a:spcPct val="0"/>
              </a:spcBef>
              <a:spcAft>
                <a:spcPct val="0"/>
              </a:spcAft>
              <a:buNone/>
            </a:pPr>
            <a:r>
              <a:rPr lang="hr-HR" altLang="sr-Latn-RS" sz="1800" b="1" u="sng" dirty="0">
                <a:solidFill>
                  <a:srgbClr val="000000"/>
                </a:solidFill>
                <a:latin typeface="Verdana" panose="020B0604030504040204" pitchFamily="34" charset="0"/>
                <a:ea typeface="Verdana" panose="020B0604030504040204" pitchFamily="34" charset="0"/>
                <a:cs typeface="Verdana" panose="020B0604030504040204" pitchFamily="34" charset="0"/>
              </a:rPr>
              <a:t>PRIORITET 2</a:t>
            </a:r>
            <a:r>
              <a:rPr lang="hr-HR" altLang="sr-Latn-RS" sz="1800" u="sng" dirty="0">
                <a:solidFill>
                  <a:srgbClr val="000000"/>
                </a:solidFill>
                <a:latin typeface="Verdana" panose="020B0604030504040204" pitchFamily="34" charset="0"/>
                <a:ea typeface="Verdana" panose="020B0604030504040204" pitchFamily="34" charset="0"/>
                <a:cs typeface="Verdana" panose="020B0604030504040204" pitchFamily="34" charset="0"/>
              </a:rPr>
              <a:t>:</a:t>
            </a:r>
            <a:r>
              <a:rPr lang="hr-HR" altLang="sr-Latn-RS" sz="1800" dirty="0">
                <a:solidFill>
                  <a:srgbClr val="000000"/>
                </a:solidFill>
                <a:latin typeface="Verdana" panose="020B0604030504040204" pitchFamily="34" charset="0"/>
                <a:ea typeface="Verdana" panose="020B0604030504040204" pitchFamily="34" charset="0"/>
                <a:cs typeface="Verdana" panose="020B0604030504040204" pitchFamily="34" charset="0"/>
              </a:rPr>
              <a:t> Povećanje održivosti poljoprivrednih gospodarstava te konkurentnosti  svih vrsta poljoprivrednih djelatnosti u svim regijama, promovirajući pri tome i inovacijske poljoprivredne tehnologije, kao i održivo upravljanje šumama</a:t>
            </a:r>
          </a:p>
          <a:p>
            <a:pPr marL="0" lvl="0" indent="0" fontAlgn="base">
              <a:spcBef>
                <a:spcPct val="0"/>
              </a:spcBef>
              <a:spcAft>
                <a:spcPct val="0"/>
              </a:spcAft>
              <a:buNone/>
            </a:pPr>
            <a:endParaRPr lang="hr-HR" altLang="sr-Latn-RS"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marL="0" lvl="0" indent="0" fontAlgn="base">
              <a:spcBef>
                <a:spcPct val="0"/>
              </a:spcBef>
              <a:spcAft>
                <a:spcPct val="0"/>
              </a:spcAft>
              <a:buNone/>
            </a:pPr>
            <a:r>
              <a:rPr lang="hr-HR" altLang="sr-Latn-RS" sz="1800" b="1" u="sng" dirty="0">
                <a:solidFill>
                  <a:srgbClr val="000000"/>
                </a:solidFill>
                <a:latin typeface="Verdana" panose="020B0604030504040204" pitchFamily="34" charset="0"/>
                <a:ea typeface="Verdana" panose="020B0604030504040204" pitchFamily="34" charset="0"/>
                <a:cs typeface="Verdana" panose="020B0604030504040204" pitchFamily="34" charset="0"/>
              </a:rPr>
              <a:t>PRIORITET 3:</a:t>
            </a:r>
            <a:r>
              <a:rPr lang="hr-HR" altLang="sr-Latn-RS" sz="1800" u="sng"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hr-HR" altLang="sr-Latn-RS" sz="1800" dirty="0">
                <a:solidFill>
                  <a:srgbClr val="000000"/>
                </a:solidFill>
                <a:latin typeface="Verdana" panose="020B0604030504040204" pitchFamily="34" charset="0"/>
                <a:ea typeface="Verdana" panose="020B0604030504040204" pitchFamily="34" charset="0"/>
                <a:cs typeface="Verdana" panose="020B0604030504040204" pitchFamily="34" charset="0"/>
              </a:rPr>
              <a:t>Promicanje organiziranja lanca prehrane, uključujući preradu i trženje poljoprivrednih proizvoda, dobrobit životinja te upravljanje rizicima u poljoprivredi</a:t>
            </a:r>
          </a:p>
          <a:p>
            <a:pPr marL="0" lvl="0" indent="0" fontAlgn="base">
              <a:spcBef>
                <a:spcPct val="0"/>
              </a:spcBef>
              <a:spcAft>
                <a:spcPct val="0"/>
              </a:spcAft>
              <a:buNone/>
            </a:pPr>
            <a:endParaRPr lang="hr-HR" altLang="sr-Latn-RS"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marL="0" lvl="0" indent="0" fontAlgn="base">
              <a:spcBef>
                <a:spcPct val="0"/>
              </a:spcBef>
              <a:spcAft>
                <a:spcPct val="0"/>
              </a:spcAft>
              <a:buNone/>
            </a:pPr>
            <a:r>
              <a:rPr lang="hr-HR" altLang="sr-Latn-RS" sz="1800" b="1" u="sng" dirty="0">
                <a:solidFill>
                  <a:srgbClr val="000000"/>
                </a:solidFill>
                <a:latin typeface="Verdana" panose="020B0604030504040204" pitchFamily="34" charset="0"/>
                <a:ea typeface="Verdana" panose="020B0604030504040204" pitchFamily="34" charset="0"/>
                <a:cs typeface="Verdana" panose="020B0604030504040204" pitchFamily="34" charset="0"/>
              </a:rPr>
              <a:t>PRIORITETI 4</a:t>
            </a:r>
            <a:r>
              <a:rPr lang="hr-HR" altLang="sr-Latn-RS" sz="1800" u="sng" dirty="0">
                <a:solidFill>
                  <a:srgbClr val="000000"/>
                </a:solidFill>
                <a:latin typeface="Verdana" panose="020B0604030504040204" pitchFamily="34" charset="0"/>
                <a:ea typeface="Verdana" panose="020B0604030504040204" pitchFamily="34" charset="0"/>
                <a:cs typeface="Verdana" panose="020B0604030504040204" pitchFamily="34" charset="0"/>
              </a:rPr>
              <a:t>:</a:t>
            </a:r>
            <a:r>
              <a:rPr lang="hr-HR" altLang="sr-Latn-RS" sz="1800" dirty="0">
                <a:solidFill>
                  <a:srgbClr val="000000"/>
                </a:solidFill>
                <a:latin typeface="Verdana" panose="020B0604030504040204" pitchFamily="34" charset="0"/>
                <a:ea typeface="Verdana" panose="020B0604030504040204" pitchFamily="34" charset="0"/>
                <a:cs typeface="Verdana" panose="020B0604030504040204" pitchFamily="34" charset="0"/>
              </a:rPr>
              <a:t> Obnavljanje, očuvanje i poboljšanje ekosustava vezanih uz poljoprivredu i šumarstvo </a:t>
            </a:r>
          </a:p>
          <a:p>
            <a:pPr marL="0" lvl="0" indent="0" fontAlgn="base">
              <a:spcBef>
                <a:spcPct val="0"/>
              </a:spcBef>
              <a:spcAft>
                <a:spcPct val="0"/>
              </a:spcAft>
              <a:buNone/>
            </a:pPr>
            <a:endParaRPr lang="hr-HR" altLang="sr-Latn-RS"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marL="0" lvl="0" indent="0" fontAlgn="base">
              <a:spcBef>
                <a:spcPct val="0"/>
              </a:spcBef>
              <a:spcAft>
                <a:spcPct val="0"/>
              </a:spcAft>
              <a:buNone/>
            </a:pPr>
            <a:r>
              <a:rPr lang="hr-HR" altLang="sr-Latn-RS" sz="1800" b="1" u="sng" dirty="0">
                <a:solidFill>
                  <a:srgbClr val="000000"/>
                </a:solidFill>
                <a:latin typeface="Verdana" panose="020B0604030504040204" pitchFamily="34" charset="0"/>
                <a:ea typeface="Verdana" panose="020B0604030504040204" pitchFamily="34" charset="0"/>
                <a:cs typeface="Verdana" panose="020B0604030504040204" pitchFamily="34" charset="0"/>
              </a:rPr>
              <a:t>PRIORITET 5</a:t>
            </a:r>
            <a:r>
              <a:rPr lang="hr-HR" altLang="sr-Latn-RS" sz="1800" u="sng" dirty="0">
                <a:solidFill>
                  <a:srgbClr val="000000"/>
                </a:solidFill>
                <a:latin typeface="Verdana" panose="020B0604030504040204" pitchFamily="34" charset="0"/>
                <a:ea typeface="Verdana" panose="020B0604030504040204" pitchFamily="34" charset="0"/>
                <a:cs typeface="Verdana" panose="020B0604030504040204" pitchFamily="34" charset="0"/>
              </a:rPr>
              <a:t>:</a:t>
            </a:r>
            <a:r>
              <a:rPr lang="hr-HR" altLang="sr-Latn-RS" sz="1800" dirty="0">
                <a:solidFill>
                  <a:srgbClr val="000000"/>
                </a:solidFill>
                <a:latin typeface="Verdana" panose="020B0604030504040204" pitchFamily="34" charset="0"/>
                <a:ea typeface="Verdana" panose="020B0604030504040204" pitchFamily="34" charset="0"/>
                <a:cs typeface="Verdana" panose="020B0604030504040204" pitchFamily="34" charset="0"/>
              </a:rPr>
              <a:t> Promicanje učinkovitosti resursa i pomaka prema klimatski elastičnom gospodarstvu s niskom razinom ugljika u poljoprivrednom, prehrambenom i šumarskom sektoru</a:t>
            </a:r>
          </a:p>
          <a:p>
            <a:pPr marL="0" lvl="0" indent="0" fontAlgn="base">
              <a:spcBef>
                <a:spcPct val="0"/>
              </a:spcBef>
              <a:spcAft>
                <a:spcPct val="0"/>
              </a:spcAft>
              <a:buNone/>
            </a:pPr>
            <a:endParaRPr lang="hr-HR" altLang="sr-Latn-RS"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marL="0" lvl="1" indent="0" fontAlgn="base">
              <a:spcBef>
                <a:spcPct val="0"/>
              </a:spcBef>
              <a:spcAft>
                <a:spcPct val="0"/>
              </a:spcAft>
              <a:buNone/>
            </a:pPr>
            <a:r>
              <a:rPr lang="hr-HR" altLang="sr-Latn-RS" sz="1800" b="1" u="sng" dirty="0">
                <a:solidFill>
                  <a:srgbClr val="000000"/>
                </a:solidFill>
                <a:latin typeface="Verdana" panose="020B0604030504040204" pitchFamily="34" charset="0"/>
                <a:ea typeface="Verdana" panose="020B0604030504040204" pitchFamily="34" charset="0"/>
                <a:cs typeface="Verdana" panose="020B0604030504040204" pitchFamily="34" charset="0"/>
              </a:rPr>
              <a:t>PRIORITET 6:</a:t>
            </a:r>
            <a:r>
              <a:rPr lang="hr-HR" altLang="sr-Latn-RS" sz="1800" dirty="0">
                <a:solidFill>
                  <a:srgbClr val="000000"/>
                </a:solidFill>
                <a:latin typeface="Verdana" panose="020B0604030504040204" pitchFamily="34" charset="0"/>
                <a:ea typeface="Verdana" panose="020B0604030504040204" pitchFamily="34" charset="0"/>
                <a:cs typeface="Verdana" panose="020B0604030504040204" pitchFamily="34" charset="0"/>
              </a:rPr>
              <a:t> Promicanje socijalne uključenosti, smanjenje siromaštva i gospodarski razvoj u ruralnim područjima</a:t>
            </a:r>
          </a:p>
          <a:p>
            <a:endParaRPr lang="hr-HR"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3159616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67543" y="1780367"/>
            <a:ext cx="8343485" cy="4464496"/>
          </a:xfrm>
        </p:spPr>
        <p:txBody>
          <a:bodyPr>
            <a:normAutofit/>
          </a:bodyPr>
          <a:lstStyle/>
          <a:p>
            <a:pPr marL="68580" indent="0">
              <a:buNone/>
            </a:pPr>
            <a:endParaRPr lang="hr-HR" sz="1600" b="1" dirty="0" smtClean="0">
              <a:latin typeface="Verdana" panose="020B0604030504040204" pitchFamily="34" charset="0"/>
              <a:ea typeface="Verdana" panose="020B0604030504040204" pitchFamily="34" charset="0"/>
              <a:cs typeface="Verdana" panose="020B0604030504040204" pitchFamily="34" charset="0"/>
            </a:endParaRPr>
          </a:p>
          <a:p>
            <a:pPr marL="68580" indent="0">
              <a:buNone/>
            </a:pPr>
            <a:r>
              <a:rPr lang="hr-HR" sz="1600" b="1" dirty="0" smtClean="0">
                <a:latin typeface="Verdana" panose="020B0604030504040204" pitchFamily="34" charset="0"/>
                <a:ea typeface="Verdana" panose="020B0604030504040204" pitchFamily="34" charset="0"/>
                <a:cs typeface="Verdana" panose="020B0604030504040204" pitchFamily="34" charset="0"/>
              </a:rPr>
              <a:t>UVJETI:</a:t>
            </a:r>
          </a:p>
          <a:p>
            <a:pPr marL="68580" indent="0">
              <a:buNone/>
            </a:pPr>
            <a:endParaRPr lang="hr-HR" sz="1600" dirty="0"/>
          </a:p>
          <a:p>
            <a:pPr>
              <a:buFontTx/>
              <a:buChar char="-"/>
            </a:pPr>
            <a:r>
              <a:rPr lang="hr-HR" sz="1600" dirty="0" smtClean="0">
                <a:latin typeface="Verdana" panose="020B0604030504040204" pitchFamily="34" charset="0"/>
                <a:ea typeface="Verdana" panose="020B0604030504040204" pitchFamily="34" charset="0"/>
                <a:cs typeface="Verdana" panose="020B0604030504040204" pitchFamily="34" charset="0"/>
              </a:rPr>
              <a:t>najmanje </a:t>
            </a:r>
            <a:r>
              <a:rPr lang="hr-HR" sz="1600" b="1" dirty="0">
                <a:latin typeface="Verdana" panose="020B0604030504040204" pitchFamily="34" charset="0"/>
                <a:ea typeface="Verdana" panose="020B0604030504040204" pitchFamily="34" charset="0"/>
                <a:cs typeface="Verdana" panose="020B0604030504040204" pitchFamily="34" charset="0"/>
              </a:rPr>
              <a:t>5 članova </a:t>
            </a:r>
            <a:endParaRPr lang="hr-HR" sz="1600" b="1" dirty="0" smtClean="0">
              <a:latin typeface="Verdana" panose="020B0604030504040204" pitchFamily="34" charset="0"/>
              <a:ea typeface="Verdana" panose="020B0604030504040204" pitchFamily="34" charset="0"/>
              <a:cs typeface="Verdana" panose="020B0604030504040204" pitchFamily="34" charset="0"/>
            </a:endParaRPr>
          </a:p>
          <a:p>
            <a:pPr>
              <a:buFontTx/>
              <a:buChar char="-"/>
            </a:pPr>
            <a:r>
              <a:rPr lang="hr-HR" sz="1600" dirty="0" smtClean="0">
                <a:latin typeface="Verdana" panose="020B0604030504040204" pitchFamily="34" charset="0"/>
                <a:ea typeface="Verdana" panose="020B0604030504040204" pitchFamily="34" charset="0"/>
                <a:cs typeface="Verdana" panose="020B0604030504040204" pitchFamily="34" charset="0"/>
              </a:rPr>
              <a:t>minimalni </a:t>
            </a:r>
            <a:r>
              <a:rPr lang="hr-HR" sz="1600" dirty="0">
                <a:latin typeface="Verdana" panose="020B0604030504040204" pitchFamily="34" charset="0"/>
                <a:ea typeface="Verdana" panose="020B0604030504040204" pitchFamily="34" charset="0"/>
                <a:cs typeface="Verdana" panose="020B0604030504040204" pitchFamily="34" charset="0"/>
              </a:rPr>
              <a:t>obujam ili minimalnu vrijednost utržive proizvodnje od </a:t>
            </a:r>
            <a:r>
              <a:rPr lang="hr-HR" sz="1600" b="1" dirty="0">
                <a:latin typeface="Verdana" panose="020B0604030504040204" pitchFamily="34" charset="0"/>
                <a:ea typeface="Verdana" panose="020B0604030504040204" pitchFamily="34" charset="0"/>
                <a:cs typeface="Verdana" panose="020B0604030504040204" pitchFamily="34" charset="0"/>
              </a:rPr>
              <a:t>5.000.000,00 kuna godišnje</a:t>
            </a:r>
            <a:r>
              <a:rPr lang="hr-HR" sz="1600" dirty="0">
                <a:latin typeface="Verdana" panose="020B0604030504040204" pitchFamily="34" charset="0"/>
                <a:ea typeface="Verdana" panose="020B0604030504040204" pitchFamily="34" charset="0"/>
                <a:cs typeface="Verdana" panose="020B0604030504040204" pitchFamily="34" charset="0"/>
              </a:rPr>
              <a:t> i o tome može pružiti dokaz u obliku robnog i financijskog dokumenta o isporuci </a:t>
            </a:r>
            <a:r>
              <a:rPr lang="hr-HR" sz="1600" dirty="0" smtClean="0">
                <a:latin typeface="Verdana" panose="020B0604030504040204" pitchFamily="34" charset="0"/>
                <a:ea typeface="Verdana" panose="020B0604030504040204" pitchFamily="34" charset="0"/>
                <a:cs typeface="Verdana" panose="020B0604030504040204" pitchFamily="34" charset="0"/>
              </a:rPr>
              <a:t>robe;</a:t>
            </a:r>
          </a:p>
          <a:p>
            <a:pPr>
              <a:buFontTx/>
              <a:buChar char="-"/>
            </a:pPr>
            <a:r>
              <a:rPr lang="hr-HR" sz="1600" dirty="0" smtClean="0">
                <a:latin typeface="Verdana" panose="020B0604030504040204" pitchFamily="34" charset="0"/>
                <a:ea typeface="Verdana" panose="020B0604030504040204" pitchFamily="34" charset="0"/>
                <a:cs typeface="Verdana" panose="020B0604030504040204" pitchFamily="34" charset="0"/>
              </a:rPr>
              <a:t>osigurava</a:t>
            </a:r>
            <a:r>
              <a:rPr lang="hr-HR" sz="1600" dirty="0">
                <a:latin typeface="Verdana" panose="020B0604030504040204" pitchFamily="34" charset="0"/>
                <a:ea typeface="Verdana" panose="020B0604030504040204" pitchFamily="34" charset="0"/>
                <a:cs typeface="Verdana" panose="020B0604030504040204" pitchFamily="34" charset="0"/>
              </a:rPr>
              <a:t>, po potrebi, </a:t>
            </a:r>
            <a:r>
              <a:rPr lang="hr-HR" sz="1600" u="sng" dirty="0">
                <a:latin typeface="Verdana" panose="020B0604030504040204" pitchFamily="34" charset="0"/>
                <a:ea typeface="Verdana" panose="020B0604030504040204" pitchFamily="34" charset="0"/>
                <a:cs typeface="Verdana" panose="020B0604030504040204" pitchFamily="34" charset="0"/>
              </a:rPr>
              <a:t>za svoje članove tehnička sredstva </a:t>
            </a:r>
            <a:r>
              <a:rPr lang="hr-HR" sz="1600" dirty="0">
                <a:latin typeface="Verdana" panose="020B0604030504040204" pitchFamily="34" charset="0"/>
                <a:ea typeface="Verdana" panose="020B0604030504040204" pitchFamily="34" charset="0"/>
                <a:cs typeface="Verdana" panose="020B0604030504040204" pitchFamily="34" charset="0"/>
              </a:rPr>
              <a:t>za sakupljanje, skladištenje, pakiranje i prodaju njihovih </a:t>
            </a:r>
            <a:r>
              <a:rPr lang="hr-HR" sz="1600" dirty="0" smtClean="0">
                <a:latin typeface="Verdana" panose="020B0604030504040204" pitchFamily="34" charset="0"/>
                <a:ea typeface="Verdana" panose="020B0604030504040204" pitchFamily="34" charset="0"/>
                <a:cs typeface="Verdana" panose="020B0604030504040204" pitchFamily="34" charset="0"/>
              </a:rPr>
              <a:t>proizvoda</a:t>
            </a:r>
            <a:endParaRPr lang="hr-HR" sz="1600" dirty="0">
              <a:latin typeface="Verdana" panose="020B0604030504040204" pitchFamily="34" charset="0"/>
              <a:ea typeface="Verdana" panose="020B0604030504040204" pitchFamily="34" charset="0"/>
              <a:cs typeface="Verdana" panose="020B0604030504040204" pitchFamily="34" charset="0"/>
            </a:endParaRPr>
          </a:p>
          <a:p>
            <a:pPr>
              <a:buFontTx/>
              <a:buChar char="-"/>
            </a:pPr>
            <a:r>
              <a:rPr lang="hr-HR" sz="1600" dirty="0" smtClean="0">
                <a:latin typeface="Verdana" panose="020B0604030504040204" pitchFamily="34" charset="0"/>
                <a:ea typeface="Verdana" panose="020B0604030504040204" pitchFamily="34" charset="0"/>
                <a:cs typeface="Verdana" panose="020B0604030504040204" pitchFamily="34" charset="0"/>
              </a:rPr>
              <a:t> </a:t>
            </a:r>
            <a:r>
              <a:rPr lang="hr-HR" sz="1600" dirty="0">
                <a:latin typeface="Verdana" panose="020B0604030504040204" pitchFamily="34" charset="0"/>
                <a:ea typeface="Verdana" panose="020B0604030504040204" pitchFamily="34" charset="0"/>
                <a:cs typeface="Verdana" panose="020B0604030504040204" pitchFamily="34" charset="0"/>
              </a:rPr>
              <a:t>osigurava uredno komercijalno i </a:t>
            </a:r>
            <a:r>
              <a:rPr lang="hr-HR" sz="1600" u="sng" dirty="0">
                <a:latin typeface="Verdana" panose="020B0604030504040204" pitchFamily="34" charset="0"/>
                <a:ea typeface="Verdana" panose="020B0604030504040204" pitchFamily="34" charset="0"/>
                <a:cs typeface="Verdana" panose="020B0604030504040204" pitchFamily="34" charset="0"/>
              </a:rPr>
              <a:t>računovodstveno upravljanje </a:t>
            </a:r>
            <a:r>
              <a:rPr lang="hr-HR" sz="1600" dirty="0">
                <a:latin typeface="Verdana" panose="020B0604030504040204" pitchFamily="34" charset="0"/>
                <a:ea typeface="Verdana" panose="020B0604030504040204" pitchFamily="34" charset="0"/>
                <a:cs typeface="Verdana" panose="020B0604030504040204" pitchFamily="34" charset="0"/>
              </a:rPr>
              <a:t>svojim aktivnostima; </a:t>
            </a:r>
            <a:r>
              <a:rPr lang="hr-HR" sz="1600" dirty="0" smtClean="0">
                <a:latin typeface="Verdana" panose="020B0604030504040204" pitchFamily="34" charset="0"/>
                <a:ea typeface="Verdana" panose="020B0604030504040204" pitchFamily="34" charset="0"/>
                <a:cs typeface="Verdana" panose="020B0604030504040204" pitchFamily="34" charset="0"/>
              </a:rPr>
              <a:t>i</a:t>
            </a:r>
          </a:p>
          <a:p>
            <a:pPr>
              <a:buFontTx/>
              <a:buChar char="-"/>
            </a:pPr>
            <a:r>
              <a:rPr lang="hr-HR" sz="1600" dirty="0" smtClean="0">
                <a:latin typeface="Verdana" panose="020B0604030504040204" pitchFamily="34" charset="0"/>
                <a:ea typeface="Verdana" panose="020B0604030504040204" pitchFamily="34" charset="0"/>
                <a:cs typeface="Verdana" panose="020B0604030504040204" pitchFamily="34" charset="0"/>
              </a:rPr>
              <a:t>ne </a:t>
            </a:r>
            <a:r>
              <a:rPr lang="hr-HR" sz="1600" dirty="0">
                <a:latin typeface="Verdana" panose="020B0604030504040204" pitchFamily="34" charset="0"/>
                <a:ea typeface="Verdana" panose="020B0604030504040204" pitchFamily="34" charset="0"/>
                <a:cs typeface="Verdana" panose="020B0604030504040204" pitchFamily="34" charset="0"/>
              </a:rPr>
              <a:t>zauzima dominantni položaj na tržištu.</a:t>
            </a:r>
          </a:p>
          <a:p>
            <a:pPr marL="68580" lvl="0" indent="0">
              <a:buNone/>
            </a:pPr>
            <a:endParaRPr lang="hr-HR" dirty="0"/>
          </a:p>
        </p:txBody>
      </p:sp>
      <p:sp>
        <p:nvSpPr>
          <p:cNvPr id="4" name="TekstniOkvir 3"/>
          <p:cNvSpPr txBox="1"/>
          <p:nvPr/>
        </p:nvSpPr>
        <p:spPr>
          <a:xfrm>
            <a:off x="98061" y="764704"/>
            <a:ext cx="8712968" cy="1015663"/>
          </a:xfrm>
          <a:prstGeom prst="rect">
            <a:avLst/>
          </a:prstGeom>
          <a:noFill/>
        </p:spPr>
        <p:txBody>
          <a:bodyPr wrap="square" rtlCol="0">
            <a:spAutoFit/>
          </a:bodyPr>
          <a:lstStyle/>
          <a:p>
            <a:r>
              <a:rPr lang="hr-HR" sz="2000" b="1" dirty="0" smtClean="0"/>
              <a:t>     PRAVILNIK</a:t>
            </a:r>
            <a:endParaRPr lang="hr-HR" sz="2000" b="1" dirty="0"/>
          </a:p>
          <a:p>
            <a:r>
              <a:rPr lang="hr-HR" sz="2000" b="1" dirty="0" smtClean="0"/>
              <a:t>     O </a:t>
            </a:r>
            <a:r>
              <a:rPr lang="hr-HR" sz="2000" b="1" dirty="0"/>
              <a:t>PROIZVOĐAČKIM ORGANIZACIJAMA </a:t>
            </a:r>
            <a:endParaRPr lang="hr-HR" sz="2000" b="1" dirty="0" smtClean="0"/>
          </a:p>
          <a:p>
            <a:r>
              <a:rPr lang="hr-HR" sz="2000" b="1" dirty="0"/>
              <a:t> </a:t>
            </a:r>
            <a:r>
              <a:rPr lang="hr-HR" sz="2000" b="1" dirty="0" smtClean="0"/>
              <a:t>    U </a:t>
            </a:r>
            <a:r>
              <a:rPr lang="hr-HR" sz="2000" b="1" dirty="0"/>
              <a:t>SEKTORU VOĆA I POVRĆA</a:t>
            </a:r>
          </a:p>
        </p:txBody>
      </p:sp>
    </p:spTree>
    <p:extLst>
      <p:ext uri="{BB962C8B-B14F-4D97-AF65-F5344CB8AC3E}">
        <p14:creationId xmlns:p14="http://schemas.microsoft.com/office/powerpoint/2010/main" val="192220509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niOkvir 3"/>
          <p:cNvSpPr txBox="1"/>
          <p:nvPr/>
        </p:nvSpPr>
        <p:spPr>
          <a:xfrm>
            <a:off x="683568" y="2852936"/>
            <a:ext cx="7632848" cy="400110"/>
          </a:xfrm>
          <a:prstGeom prst="rect">
            <a:avLst/>
          </a:prstGeom>
          <a:noFill/>
        </p:spPr>
        <p:txBody>
          <a:bodyPr wrap="square" rtlCol="0">
            <a:spAutoFit/>
          </a:bodyPr>
          <a:lstStyle/>
          <a:p>
            <a:pPr lvl="0" algn="ctr"/>
            <a:r>
              <a:rPr lang="hr-HR" altLang="sr-Latn-RS" sz="2000" b="1" dirty="0" smtClean="0">
                <a:solidFill>
                  <a:schemeClr val="accent3">
                    <a:lumMod val="50000"/>
                  </a:schemeClr>
                </a:solidFill>
                <a:cs typeface="Times New Roman" pitchFamily="18" charset="0"/>
              </a:rPr>
              <a:t>MJERA </a:t>
            </a:r>
            <a:r>
              <a:rPr lang="vi-VN" altLang="sr-Latn-RS" sz="2000" b="1" dirty="0" smtClean="0">
                <a:solidFill>
                  <a:schemeClr val="accent3">
                    <a:lumMod val="50000"/>
                  </a:schemeClr>
                </a:solidFill>
                <a:cs typeface="Times New Roman" pitchFamily="18" charset="0"/>
              </a:rPr>
              <a:t>10</a:t>
            </a:r>
            <a:r>
              <a:rPr lang="hr-HR" altLang="sr-Latn-RS" sz="2000" b="1" dirty="0" smtClean="0">
                <a:solidFill>
                  <a:schemeClr val="accent3">
                    <a:lumMod val="50000"/>
                  </a:schemeClr>
                </a:solidFill>
                <a:cs typeface="Times New Roman" pitchFamily="18" charset="0"/>
              </a:rPr>
              <a:t> </a:t>
            </a:r>
            <a:r>
              <a:rPr lang="vi-VN" altLang="sr-Latn-RS" sz="1800" b="1" dirty="0" smtClean="0">
                <a:solidFill>
                  <a:schemeClr val="accent3">
                    <a:lumMod val="50000"/>
                  </a:schemeClr>
                </a:solidFill>
                <a:cs typeface="Times New Roman" pitchFamily="18" charset="0"/>
              </a:rPr>
              <a:t>- POLJOPRIVREDA, OKOLIŠ I KLIMATSKI</a:t>
            </a:r>
            <a:endParaRPr lang="vi-VN" altLang="sr-Latn-RS" sz="1800" b="1" dirty="0">
              <a:solidFill>
                <a:schemeClr val="accent3">
                  <a:lumMod val="50000"/>
                </a:schemeClr>
              </a:solidFill>
              <a:cs typeface="Times New Roman" pitchFamily="18" charset="0"/>
            </a:endParaRPr>
          </a:p>
        </p:txBody>
      </p:sp>
      <p:pic>
        <p:nvPicPr>
          <p:cNvPr id="317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5877272"/>
            <a:ext cx="2054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476672"/>
            <a:ext cx="2517775"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568235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323528" y="1484784"/>
            <a:ext cx="8398891" cy="4536504"/>
          </a:xfrm>
        </p:spPr>
        <p:txBody>
          <a:bodyPr>
            <a:normAutofit lnSpcReduction="10000"/>
          </a:bodyPr>
          <a:lstStyle/>
          <a:p>
            <a:pPr marL="68580" lvl="0" indent="0">
              <a:buNone/>
            </a:pPr>
            <a:r>
              <a:rPr lang="vi-VN" altLang="sr-Latn-RS" b="1" dirty="0" smtClean="0">
                <a:solidFill>
                  <a:schemeClr val="accent3">
                    <a:lumMod val="50000"/>
                  </a:schemeClr>
                </a:solidFill>
                <a:cs typeface="Times New Roman" pitchFamily="18" charset="0"/>
              </a:rPr>
              <a:t>10.1</a:t>
            </a:r>
            <a:r>
              <a:rPr lang="vi-VN" altLang="sr-Latn-RS" b="1" dirty="0">
                <a:solidFill>
                  <a:schemeClr val="accent3">
                    <a:lumMod val="50000"/>
                  </a:schemeClr>
                </a:solidFill>
                <a:cs typeface="Times New Roman" pitchFamily="18" charset="0"/>
              </a:rPr>
              <a:t>. Plaćanja za agro-okolišne i klimatske </a:t>
            </a:r>
            <a:r>
              <a:rPr lang="vi-VN" altLang="sr-Latn-RS" b="1" dirty="0" smtClean="0">
                <a:solidFill>
                  <a:schemeClr val="accent3">
                    <a:lumMod val="50000"/>
                  </a:schemeClr>
                </a:solidFill>
                <a:cs typeface="Times New Roman" pitchFamily="18" charset="0"/>
              </a:rPr>
              <a:t>obveze</a:t>
            </a:r>
            <a:endParaRPr lang="hr-HR" altLang="sr-Latn-RS" b="1" dirty="0" smtClean="0">
              <a:solidFill>
                <a:schemeClr val="accent3">
                  <a:lumMod val="50000"/>
                </a:schemeClr>
              </a:solidFill>
              <a:cs typeface="Times New Roman" pitchFamily="18" charset="0"/>
            </a:endParaRPr>
          </a:p>
          <a:p>
            <a:pPr lvl="0"/>
            <a:endParaRPr lang="hr-HR" altLang="sr-Latn-RS" sz="1600" dirty="0">
              <a:solidFill>
                <a:prstClr val="black"/>
              </a:solidFill>
              <a:cs typeface="Times New Roman" pitchFamily="18" charset="0"/>
            </a:endParaRPr>
          </a:p>
          <a:p>
            <a:pPr algn="just">
              <a:spcAft>
                <a:spcPts val="600"/>
              </a:spcAft>
            </a:pPr>
            <a:r>
              <a:rPr lang="hr-HR" sz="1600" b="1" dirty="0">
                <a:ea typeface="Times New Roman"/>
              </a:rPr>
              <a:t>Korisnici</a:t>
            </a:r>
            <a:r>
              <a:rPr lang="hr-HR" sz="1600" b="1" dirty="0" smtClean="0">
                <a:ea typeface="Times New Roman"/>
              </a:rPr>
              <a:t>: </a:t>
            </a:r>
            <a:r>
              <a:rPr lang="hr-HR" sz="1600" dirty="0" smtClean="0">
                <a:ea typeface="Times New Roman"/>
              </a:rPr>
              <a:t>poljoprivrednici</a:t>
            </a:r>
            <a:r>
              <a:rPr lang="hr-HR" sz="1600" dirty="0">
                <a:ea typeface="Times New Roman"/>
              </a:rPr>
              <a:t>, grupe poljoprivrednika ili grupe poljoprivrednika i </a:t>
            </a:r>
            <a:r>
              <a:rPr lang="hr-HR" sz="1600" dirty="0" smtClean="0">
                <a:ea typeface="Times New Roman"/>
              </a:rPr>
              <a:t>ostalih </a:t>
            </a:r>
            <a:r>
              <a:rPr lang="hr-HR" sz="1600" dirty="0">
                <a:ea typeface="Times New Roman"/>
              </a:rPr>
              <a:t>korisnika poljoprivrednog zemljišta, koji su upisani u Upisnik poljoprivrednih gospodarstava, koriste zemljište upisano u ARKOD te imaju domaće životinje upisane u Jedinstveni registar domaćih životinja (JRDŽ)</a:t>
            </a:r>
          </a:p>
          <a:p>
            <a:pPr algn="just">
              <a:spcAft>
                <a:spcPts val="600"/>
              </a:spcAft>
            </a:pPr>
            <a:r>
              <a:rPr lang="hr-HR" sz="1600" dirty="0">
                <a:ea typeface="Times New Roman"/>
              </a:rPr>
              <a:t>Potpora se računa za svaku od operacija zasebno, na bazi dodatnih troškova i/ili smanjenog prinosa u odnosu na prosječnu poljoprivrednu proizvodnju</a:t>
            </a:r>
            <a:r>
              <a:rPr lang="hr-HR" sz="1600" dirty="0" smtClean="0">
                <a:ea typeface="Times New Roman"/>
              </a:rPr>
              <a:t>.</a:t>
            </a:r>
          </a:p>
          <a:p>
            <a:pPr algn="just">
              <a:spcAft>
                <a:spcPts val="600"/>
              </a:spcAft>
            </a:pPr>
            <a:r>
              <a:rPr lang="hr-HR" sz="1600" b="1" dirty="0" smtClean="0">
                <a:solidFill>
                  <a:schemeClr val="accent3">
                    <a:lumMod val="50000"/>
                  </a:schemeClr>
                </a:solidFill>
              </a:rPr>
              <a:t>OPERACIJE: </a:t>
            </a:r>
            <a:r>
              <a:rPr lang="hr-HR" sz="1600" dirty="0">
                <a:ea typeface="Times New Roman"/>
              </a:rPr>
              <a:t>Obrada tla i sjetva na terenu s nagibom za oranične jednogodišnje </a:t>
            </a:r>
            <a:r>
              <a:rPr lang="hr-HR" sz="1600" dirty="0" smtClean="0">
                <a:ea typeface="Times New Roman"/>
              </a:rPr>
              <a:t>kulture, Zatravnjivane </a:t>
            </a:r>
            <a:r>
              <a:rPr lang="hr-HR" sz="1600" dirty="0">
                <a:ea typeface="Times New Roman"/>
              </a:rPr>
              <a:t>trajnih </a:t>
            </a:r>
            <a:r>
              <a:rPr lang="hr-HR" sz="1600" dirty="0" smtClean="0">
                <a:ea typeface="Times New Roman"/>
              </a:rPr>
              <a:t>nasada; Održavanje terasa, Široki plodored, Očuvanje </a:t>
            </a:r>
            <a:r>
              <a:rPr lang="hr-HR" sz="1600" dirty="0">
                <a:ea typeface="Times New Roman"/>
              </a:rPr>
              <a:t>travnjaka velike prirodne </a:t>
            </a:r>
            <a:r>
              <a:rPr lang="hr-HR" sz="1600" dirty="0" smtClean="0">
                <a:ea typeface="Times New Roman"/>
              </a:rPr>
              <a:t>vrijednosti; Pilot </a:t>
            </a:r>
            <a:r>
              <a:rPr lang="hr-HR" sz="1600" dirty="0">
                <a:ea typeface="Times New Roman"/>
              </a:rPr>
              <a:t>mjera za zaštitu kosca (</a:t>
            </a:r>
            <a:r>
              <a:rPr lang="hr-HR" sz="1600" dirty="0" err="1">
                <a:ea typeface="Times New Roman"/>
              </a:rPr>
              <a:t>Crex</a:t>
            </a:r>
            <a:r>
              <a:rPr lang="hr-HR" sz="1600" dirty="0">
                <a:ea typeface="Times New Roman"/>
              </a:rPr>
              <a:t> </a:t>
            </a:r>
            <a:r>
              <a:rPr lang="hr-HR" sz="1600" dirty="0" err="1">
                <a:ea typeface="Times New Roman"/>
              </a:rPr>
              <a:t>crex</a:t>
            </a:r>
            <a:r>
              <a:rPr lang="hr-HR" sz="1600" dirty="0" smtClean="0">
                <a:ea typeface="Times New Roman"/>
              </a:rPr>
              <a:t>); Pilot </a:t>
            </a:r>
            <a:r>
              <a:rPr lang="hr-HR" sz="1600" dirty="0">
                <a:ea typeface="Times New Roman"/>
              </a:rPr>
              <a:t>mjera za zaštitu </a:t>
            </a:r>
            <a:r>
              <a:rPr lang="hr-HR" sz="1600" dirty="0" smtClean="0">
                <a:ea typeface="Times New Roman"/>
              </a:rPr>
              <a:t>leptira; Uspostava </a:t>
            </a:r>
            <a:r>
              <a:rPr lang="hr-HR" sz="1600" dirty="0">
                <a:ea typeface="Times New Roman"/>
              </a:rPr>
              <a:t>poljskih </a:t>
            </a:r>
            <a:r>
              <a:rPr lang="hr-HR" sz="1600" dirty="0" smtClean="0">
                <a:ea typeface="Times New Roman"/>
              </a:rPr>
              <a:t>traka; </a:t>
            </a:r>
            <a:r>
              <a:rPr lang="hr-HR" sz="1600" dirty="0">
                <a:ea typeface="Times New Roman"/>
              </a:rPr>
              <a:t>Održavanje travnjačkih </a:t>
            </a:r>
            <a:r>
              <a:rPr lang="hr-HR" sz="1600" dirty="0" smtClean="0">
                <a:ea typeface="Times New Roman"/>
              </a:rPr>
              <a:t>voćnjaka, ekstenzivnih maslinika; Očuvanje </a:t>
            </a:r>
            <a:r>
              <a:rPr lang="hr-HR" sz="1600" dirty="0">
                <a:ea typeface="Times New Roman"/>
              </a:rPr>
              <a:t>obilježja krajobraza – </a:t>
            </a:r>
            <a:r>
              <a:rPr lang="hr-HR" sz="1600" dirty="0" smtClean="0">
                <a:ea typeface="Times New Roman"/>
              </a:rPr>
              <a:t>suhozida, živica; Sjetva </a:t>
            </a:r>
            <a:r>
              <a:rPr lang="hr-HR" sz="1600" dirty="0">
                <a:ea typeface="Times New Roman"/>
              </a:rPr>
              <a:t>zimskog pokrovnog usjeva (</a:t>
            </a:r>
            <a:r>
              <a:rPr lang="hr-HR" sz="1600" dirty="0" err="1">
                <a:ea typeface="Times New Roman"/>
              </a:rPr>
              <a:t>catch</a:t>
            </a:r>
            <a:r>
              <a:rPr lang="hr-HR" sz="1600" dirty="0">
                <a:ea typeface="Times New Roman"/>
              </a:rPr>
              <a:t> </a:t>
            </a:r>
            <a:r>
              <a:rPr lang="hr-HR" sz="1600" dirty="0" err="1" smtClean="0">
                <a:ea typeface="Times New Roman"/>
              </a:rPr>
              <a:t>crop</a:t>
            </a:r>
            <a:r>
              <a:rPr lang="hr-HR" sz="1600" dirty="0" smtClean="0">
                <a:ea typeface="Times New Roman"/>
              </a:rPr>
              <a:t>); Integrirana </a:t>
            </a:r>
            <a:r>
              <a:rPr lang="hr-HR" sz="1600" dirty="0">
                <a:ea typeface="Times New Roman"/>
              </a:rPr>
              <a:t>poljoprivreda  </a:t>
            </a:r>
          </a:p>
          <a:p>
            <a:endParaRPr lang="hr-HR" sz="1600" dirty="0"/>
          </a:p>
        </p:txBody>
      </p:sp>
      <p:sp>
        <p:nvSpPr>
          <p:cNvPr id="4" name="TekstniOkvir 3"/>
          <p:cNvSpPr txBox="1"/>
          <p:nvPr/>
        </p:nvSpPr>
        <p:spPr>
          <a:xfrm>
            <a:off x="539552" y="1055148"/>
            <a:ext cx="7632848" cy="369332"/>
          </a:xfrm>
          <a:prstGeom prst="rect">
            <a:avLst/>
          </a:prstGeom>
          <a:noFill/>
        </p:spPr>
        <p:txBody>
          <a:bodyPr wrap="square" rtlCol="0">
            <a:spAutoFit/>
          </a:bodyPr>
          <a:lstStyle/>
          <a:p>
            <a:pPr lvl="0"/>
            <a:r>
              <a:rPr lang="vi-VN" altLang="sr-Latn-RS" sz="1800" b="1" dirty="0" smtClean="0">
                <a:solidFill>
                  <a:schemeClr val="accent3">
                    <a:lumMod val="50000"/>
                  </a:schemeClr>
                </a:solidFill>
                <a:latin typeface="+mn-lt"/>
                <a:cs typeface="Times New Roman" pitchFamily="18" charset="0"/>
              </a:rPr>
              <a:t>UVJETI</a:t>
            </a:r>
            <a:endParaRPr lang="vi-VN" altLang="sr-Latn-RS" sz="1800" b="1" dirty="0">
              <a:solidFill>
                <a:schemeClr val="accent3">
                  <a:lumMod val="50000"/>
                </a:schemeClr>
              </a:solidFill>
              <a:latin typeface="+mn-lt"/>
              <a:cs typeface="Times New Roman" pitchFamily="18" charset="0"/>
            </a:endParaRPr>
          </a:p>
        </p:txBody>
      </p:sp>
    </p:spTree>
    <p:extLst>
      <p:ext uri="{BB962C8B-B14F-4D97-AF65-F5344CB8AC3E}">
        <p14:creationId xmlns:p14="http://schemas.microsoft.com/office/powerpoint/2010/main" val="405181016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611560" y="980728"/>
            <a:ext cx="8373616" cy="5544616"/>
          </a:xfrm>
        </p:spPr>
        <p:txBody>
          <a:bodyPr>
            <a:noAutofit/>
          </a:bodyPr>
          <a:lstStyle/>
          <a:p>
            <a:pPr algn="just">
              <a:spcAft>
                <a:spcPts val="600"/>
              </a:spcAft>
            </a:pPr>
            <a:r>
              <a:rPr lang="hr-HR" b="1" dirty="0" smtClean="0">
                <a:solidFill>
                  <a:schemeClr val="accent3">
                    <a:lumMod val="50000"/>
                  </a:schemeClr>
                </a:solidFill>
                <a:ea typeface="Times New Roman"/>
              </a:rPr>
              <a:t>10.2</a:t>
            </a:r>
            <a:r>
              <a:rPr lang="hr-HR" b="1" dirty="0">
                <a:solidFill>
                  <a:schemeClr val="accent3">
                    <a:lumMod val="50000"/>
                  </a:schemeClr>
                </a:solidFill>
                <a:ea typeface="Times New Roman"/>
              </a:rPr>
              <a:t>. P</a:t>
            </a:r>
            <a:r>
              <a:rPr lang="hr-HR" b="1" dirty="0" smtClean="0">
                <a:solidFill>
                  <a:schemeClr val="accent3">
                    <a:lumMod val="50000"/>
                  </a:schemeClr>
                </a:solidFill>
                <a:ea typeface="Times New Roman"/>
              </a:rPr>
              <a:t>otpora očuvanju genetskih resursa u poljoprivredi</a:t>
            </a:r>
          </a:p>
          <a:p>
            <a:pPr algn="just">
              <a:spcAft>
                <a:spcPts val="600"/>
              </a:spcAft>
            </a:pPr>
            <a:r>
              <a:rPr lang="hr-HR" sz="1800" b="1" dirty="0" smtClean="0">
                <a:ea typeface="Times New Roman"/>
              </a:rPr>
              <a:t>OPERACIJA: </a:t>
            </a:r>
            <a:r>
              <a:rPr lang="hr-HR" sz="1800" b="1" dirty="0">
                <a:ea typeface="Times New Roman"/>
              </a:rPr>
              <a:t>očuvanje ugroženih izvornih i zaštićenih pasmina domaćih životinja </a:t>
            </a:r>
            <a:endParaRPr lang="hr-HR" sz="1800" b="1" dirty="0" smtClean="0">
              <a:ea typeface="Times New Roman"/>
            </a:endParaRPr>
          </a:p>
          <a:p>
            <a:pPr algn="just">
              <a:spcAft>
                <a:spcPts val="600"/>
              </a:spcAft>
            </a:pPr>
            <a:r>
              <a:rPr lang="hr-HR" sz="1800" b="1" dirty="0" smtClean="0">
                <a:ea typeface="Times New Roman"/>
              </a:rPr>
              <a:t>Korisnici: </a:t>
            </a:r>
            <a:r>
              <a:rPr lang="hr-HR" sz="1800" dirty="0" smtClean="0">
                <a:ea typeface="Times New Roman"/>
              </a:rPr>
              <a:t>poljoprivrednici, grupe poljoprivrednika ili grupe poljoprivrednika i ostalih korisnika poljoprivrednog zemljišta</a:t>
            </a:r>
          </a:p>
          <a:p>
            <a:pPr algn="just">
              <a:spcAft>
                <a:spcPts val="600"/>
              </a:spcAft>
            </a:pPr>
            <a:r>
              <a:rPr lang="hr-HR" sz="1800" b="1" dirty="0" smtClean="0">
                <a:ea typeface="Times New Roman"/>
              </a:rPr>
              <a:t>Uvjeti prihvatljivosti: </a:t>
            </a:r>
            <a:r>
              <a:rPr lang="hr-HR" sz="1800" dirty="0" smtClean="0">
                <a:ea typeface="Times New Roman"/>
              </a:rPr>
              <a:t>uzgojno valjane ugrožene izvorne i zaštićene pasmine domaćih životinja, potvrđene od strane stručnog tijela, organizacije ili udruge</a:t>
            </a:r>
          </a:p>
          <a:p>
            <a:pPr algn="just">
              <a:spcBef>
                <a:spcPts val="1200"/>
              </a:spcBef>
              <a:spcAft>
                <a:spcPts val="600"/>
              </a:spcAft>
            </a:pPr>
            <a:r>
              <a:rPr lang="en-GB" sz="1800" b="1" dirty="0" smtClean="0">
                <a:ea typeface="Times New Roman"/>
              </a:rPr>
              <a:t>Kriteriji odabira</a:t>
            </a:r>
            <a:r>
              <a:rPr lang="hr-HR" sz="1800" b="1" dirty="0" smtClean="0">
                <a:ea typeface="Times New Roman"/>
              </a:rPr>
              <a:t>: </a:t>
            </a:r>
            <a:r>
              <a:rPr lang="hr-HR" sz="1800" dirty="0" smtClean="0">
                <a:ea typeface="Times New Roman"/>
              </a:rPr>
              <a:t>prednost u dodjeli sredstava imaju korisnici sa područja Natura 2000 kao i oni koji pristupe FADN sustavu</a:t>
            </a:r>
          </a:p>
          <a:p>
            <a:pPr algn="just">
              <a:spcBef>
                <a:spcPts val="1200"/>
              </a:spcBef>
              <a:spcAft>
                <a:spcPts val="600"/>
              </a:spcAft>
            </a:pPr>
            <a:r>
              <a:rPr lang="en-GB" sz="1800" b="1" dirty="0" smtClean="0">
                <a:ea typeface="Times New Roman"/>
              </a:rPr>
              <a:t>Vrsta potpore</a:t>
            </a:r>
            <a:r>
              <a:rPr lang="hr-HR" sz="1800" b="1" dirty="0" smtClean="0">
                <a:ea typeface="Times New Roman"/>
              </a:rPr>
              <a:t>: </a:t>
            </a:r>
            <a:r>
              <a:rPr lang="hr-HR" sz="1800" dirty="0" smtClean="0">
                <a:ea typeface="Times New Roman"/>
              </a:rPr>
              <a:t>godišnja plaćanja po uvjetnom grlu kao naknada korisniku za gubitak prihoda i dodatne troškove koji su rezultat pridržavanja posebnih uvjeta koji nadilaze minimalno propisane uvjete</a:t>
            </a:r>
          </a:p>
          <a:p>
            <a:pPr algn="just">
              <a:spcBef>
                <a:spcPts val="1200"/>
              </a:spcBef>
              <a:spcAft>
                <a:spcPts val="600"/>
              </a:spcAft>
            </a:pPr>
            <a:endParaRPr lang="hr-HR" sz="2000" dirty="0">
              <a:ea typeface="Times New Roman"/>
            </a:endParaRPr>
          </a:p>
          <a:p>
            <a:pPr algn="just">
              <a:spcAft>
                <a:spcPts val="600"/>
              </a:spcAft>
            </a:pPr>
            <a:endParaRPr lang="hr-HR" sz="2000" dirty="0">
              <a:ea typeface="Times New Roman"/>
            </a:endParaRPr>
          </a:p>
          <a:p>
            <a:pPr marL="457200" indent="-457200" algn="just">
              <a:spcAft>
                <a:spcPts val="600"/>
              </a:spcAft>
            </a:pPr>
            <a:endParaRPr lang="hr-HR" sz="2000" dirty="0">
              <a:ea typeface="Times New Roman"/>
            </a:endParaRPr>
          </a:p>
          <a:p>
            <a:pPr marL="457200" indent="-457200" algn="just">
              <a:spcAft>
                <a:spcPts val="600"/>
              </a:spcAft>
            </a:pPr>
            <a:endParaRPr lang="hr-HR" sz="2000" dirty="0" smtClean="0">
              <a:ea typeface="Times New Roman"/>
            </a:endParaRPr>
          </a:p>
          <a:p>
            <a:pPr marL="457200" indent="-457200" algn="just">
              <a:spcAft>
                <a:spcPts val="600"/>
              </a:spcAft>
            </a:pPr>
            <a:endParaRPr lang="hr-HR" sz="2000" dirty="0">
              <a:ea typeface="Times New Roman"/>
            </a:endParaRPr>
          </a:p>
          <a:p>
            <a:pPr marL="457200" indent="-457200" algn="just">
              <a:spcAft>
                <a:spcPts val="600"/>
              </a:spcAft>
            </a:pPr>
            <a:endParaRPr lang="hr-HR" sz="2000" dirty="0">
              <a:ea typeface="Times New Roman"/>
            </a:endParaRPr>
          </a:p>
          <a:p>
            <a:endParaRPr lang="hr-HR" sz="2000" dirty="0"/>
          </a:p>
        </p:txBody>
      </p:sp>
    </p:spTree>
    <p:extLst>
      <p:ext uri="{BB962C8B-B14F-4D97-AF65-F5344CB8AC3E}">
        <p14:creationId xmlns:p14="http://schemas.microsoft.com/office/powerpoint/2010/main" val="400049720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179512" y="980728"/>
            <a:ext cx="8689851" cy="5157737"/>
          </a:xfrm>
        </p:spPr>
        <p:txBody>
          <a:bodyPr>
            <a:normAutofit/>
          </a:bodyPr>
          <a:lstStyle/>
          <a:p>
            <a:pPr lvl="0" fontAlgn="base">
              <a:spcAft>
                <a:spcPct val="0"/>
              </a:spcAft>
            </a:pPr>
            <a:endParaRPr lang="hr-HR" altLang="sr-Latn-RS" sz="1800" dirty="0" smtClean="0">
              <a:solidFill>
                <a:prstClr val="black"/>
              </a:solidFill>
              <a:cs typeface="Times New Roman" pitchFamily="18" charset="0"/>
            </a:endParaRPr>
          </a:p>
          <a:p>
            <a:pPr marL="457200" lvl="0" indent="-457200" algn="just">
              <a:spcAft>
                <a:spcPts val="600"/>
              </a:spcAft>
            </a:pPr>
            <a:r>
              <a:rPr lang="hr-HR" sz="1800" b="1" dirty="0" smtClean="0">
                <a:solidFill>
                  <a:prstClr val="black"/>
                </a:solidFill>
                <a:ea typeface="Times New Roman"/>
              </a:rPr>
              <a:t>OPERACIJA: očuvanje ugroženih autohtonih i tradicijskih sorti  poljoprivrednog bilja</a:t>
            </a:r>
          </a:p>
          <a:p>
            <a:pPr marL="457200" lvl="0" indent="-457200" algn="just">
              <a:spcAft>
                <a:spcPts val="600"/>
              </a:spcAft>
            </a:pPr>
            <a:endParaRPr lang="hr-HR" sz="1800" dirty="0" smtClean="0">
              <a:solidFill>
                <a:prstClr val="black"/>
              </a:solidFill>
              <a:ea typeface="Times New Roman"/>
            </a:endParaRPr>
          </a:p>
          <a:p>
            <a:pPr algn="just">
              <a:spcAft>
                <a:spcPts val="600"/>
              </a:spcAft>
            </a:pPr>
            <a:r>
              <a:rPr lang="hr-HR" sz="1800" b="1" dirty="0" smtClean="0">
                <a:solidFill>
                  <a:prstClr val="black"/>
                </a:solidFill>
                <a:ea typeface="Times New Roman"/>
              </a:rPr>
              <a:t>Korisnici: </a:t>
            </a:r>
            <a:r>
              <a:rPr lang="hr-HR" sz="1800" dirty="0" smtClean="0">
                <a:ea typeface="Times New Roman"/>
              </a:rPr>
              <a:t>poljoprivrednici, grupe poljoprivrednika ili grupe poljoprivrednika i ostalih korisnika poljoprivrednog zemljišta</a:t>
            </a:r>
          </a:p>
          <a:p>
            <a:pPr lvl="0" algn="just">
              <a:spcAft>
                <a:spcPts val="600"/>
              </a:spcAft>
            </a:pPr>
            <a:r>
              <a:rPr lang="hr-HR" sz="1800" b="1" dirty="0" smtClean="0">
                <a:solidFill>
                  <a:prstClr val="black"/>
                </a:solidFill>
                <a:ea typeface="Times New Roman"/>
              </a:rPr>
              <a:t>Uvjeti prihvatljivosti: </a:t>
            </a:r>
            <a:r>
              <a:rPr lang="hr-HR" sz="1800" dirty="0" smtClean="0">
                <a:ea typeface="Times New Roman"/>
              </a:rPr>
              <a:t>ARKOD parcela na kojoj su ugrožene autohtone i tradicijske sorte poljoprivrednog bilja. Uzgoj ugroženih autohtonih i tradicijskih sorti koje će propisati Ministarstvo</a:t>
            </a:r>
          </a:p>
          <a:p>
            <a:pPr lvl="0" algn="just">
              <a:spcAft>
                <a:spcPts val="600"/>
              </a:spcAft>
            </a:pPr>
            <a:r>
              <a:rPr lang="hr-HR" sz="1800" b="1" dirty="0" smtClean="0">
                <a:solidFill>
                  <a:prstClr val="black"/>
                </a:solidFill>
                <a:ea typeface="Times New Roman"/>
              </a:rPr>
              <a:t>Kriteriji odabira: </a:t>
            </a:r>
            <a:r>
              <a:rPr lang="hr-HR" sz="1800" dirty="0" smtClean="0">
                <a:solidFill>
                  <a:prstClr val="black"/>
                </a:solidFill>
                <a:ea typeface="Times New Roman"/>
              </a:rPr>
              <a:t>prednost u dodjeli sredstava imaju korisnici sa područja Natura 2000 kao i oni koji pristupe FADN sustavu</a:t>
            </a:r>
          </a:p>
          <a:p>
            <a:pPr algn="just">
              <a:spcAft>
                <a:spcPts val="600"/>
              </a:spcAft>
            </a:pPr>
            <a:r>
              <a:rPr lang="hr-HR" sz="1800" b="1" dirty="0" smtClean="0">
                <a:solidFill>
                  <a:prstClr val="black"/>
                </a:solidFill>
                <a:ea typeface="Times New Roman"/>
              </a:rPr>
              <a:t>Vrsta potpore: </a:t>
            </a:r>
            <a:r>
              <a:rPr lang="hr-HR" sz="1800" dirty="0" smtClean="0">
                <a:ea typeface="Times New Roman"/>
              </a:rPr>
              <a:t>godišnja plaćanja po jedinici površine kao naknada korisniku za gubitak prihoda i dodatne troškove koji su rezultat pridržavanja posebnih uvjeta koji nadilaze minimalno propisane uvjete</a:t>
            </a:r>
          </a:p>
          <a:p>
            <a:endParaRPr lang="hr-HR" dirty="0"/>
          </a:p>
        </p:txBody>
      </p:sp>
    </p:spTree>
    <p:extLst>
      <p:ext uri="{BB962C8B-B14F-4D97-AF65-F5344CB8AC3E}">
        <p14:creationId xmlns:p14="http://schemas.microsoft.com/office/powerpoint/2010/main" val="361665859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a:xfrm>
            <a:off x="251520" y="476672"/>
            <a:ext cx="8229600" cy="6381328"/>
          </a:xfrm>
        </p:spPr>
        <p:txBody>
          <a:bodyPr>
            <a:noAutofit/>
          </a:bodyPr>
          <a:lstStyle/>
          <a:p>
            <a:pPr lvl="0"/>
            <a:r>
              <a:rPr lang="hr-HR" sz="1800" b="1" dirty="0" smtClean="0">
                <a:solidFill>
                  <a:prstClr val="black"/>
                </a:solidFill>
                <a:ea typeface="Times New Roman"/>
              </a:rPr>
              <a:t>OPERACIJA </a:t>
            </a:r>
            <a:r>
              <a:rPr lang="hr-HR" sz="1800" b="1" dirty="0">
                <a:solidFill>
                  <a:prstClr val="black"/>
                </a:solidFill>
                <a:ea typeface="Times New Roman"/>
              </a:rPr>
              <a:t>: </a:t>
            </a:r>
            <a:r>
              <a:rPr lang="hr-HR" sz="1800" b="1" dirty="0" smtClean="0">
                <a:solidFill>
                  <a:prstClr val="black"/>
                </a:solidFill>
                <a:ea typeface="Times New Roman"/>
              </a:rPr>
              <a:t>očuvanje</a:t>
            </a:r>
            <a:r>
              <a:rPr lang="hr-HR" sz="1800" b="1" dirty="0">
                <a:solidFill>
                  <a:prstClr val="black"/>
                </a:solidFill>
                <a:ea typeface="Times New Roman"/>
              </a:rPr>
              <a:t>, razvoj i održivo korištenje genetskih resursa u </a:t>
            </a:r>
            <a:r>
              <a:rPr lang="hr-HR" sz="1800" b="1" dirty="0" smtClean="0">
                <a:solidFill>
                  <a:prstClr val="black"/>
                </a:solidFill>
                <a:ea typeface="Times New Roman"/>
              </a:rPr>
              <a:t>poljoprivredi</a:t>
            </a:r>
          </a:p>
          <a:p>
            <a:pPr lvl="0" algn="just">
              <a:spcAft>
                <a:spcPts val="600"/>
              </a:spcAft>
            </a:pPr>
            <a:r>
              <a:rPr lang="hr-HR" sz="1800" b="1" dirty="0" smtClean="0">
                <a:solidFill>
                  <a:prstClr val="black"/>
                </a:solidFill>
                <a:ea typeface="Times New Roman"/>
              </a:rPr>
              <a:t>Korisnici</a:t>
            </a:r>
            <a:r>
              <a:rPr lang="hr-HR" sz="1800" b="1" dirty="0">
                <a:solidFill>
                  <a:prstClr val="black"/>
                </a:solidFill>
                <a:ea typeface="Times New Roman"/>
              </a:rPr>
              <a:t>: </a:t>
            </a:r>
            <a:r>
              <a:rPr lang="hr-HR" sz="1800" dirty="0" smtClean="0">
                <a:solidFill>
                  <a:prstClr val="black"/>
                </a:solidFill>
                <a:ea typeface="Times New Roman"/>
              </a:rPr>
              <a:t>fizičke </a:t>
            </a:r>
            <a:r>
              <a:rPr lang="hr-HR" sz="1800" dirty="0">
                <a:solidFill>
                  <a:prstClr val="black"/>
                </a:solidFill>
                <a:ea typeface="Times New Roman"/>
              </a:rPr>
              <a:t>i pravne osobe (privatne i javne</a:t>
            </a:r>
            <a:r>
              <a:rPr lang="hr-HR" sz="1800" dirty="0" smtClean="0">
                <a:solidFill>
                  <a:prstClr val="black"/>
                </a:solidFill>
                <a:ea typeface="Times New Roman"/>
              </a:rPr>
              <a:t>)</a:t>
            </a:r>
          </a:p>
          <a:p>
            <a:r>
              <a:rPr lang="hr-HR" sz="1800" b="1" dirty="0"/>
              <a:t>P</a:t>
            </a:r>
            <a:r>
              <a:rPr lang="hr-HR" sz="1800" b="1" dirty="0" smtClean="0"/>
              <a:t>otpora: </a:t>
            </a:r>
          </a:p>
          <a:p>
            <a:r>
              <a:rPr lang="hr-HR" sz="1800" dirty="0" smtClean="0"/>
              <a:t>Troškovi </a:t>
            </a:r>
            <a:r>
              <a:rPr lang="hr-HR" sz="1800" dirty="0"/>
              <a:t>vezani uz aktivnosti koji doprinosi očuvanju, razvoju i održivom korištenju genetskih resursa</a:t>
            </a:r>
            <a:r>
              <a:rPr lang="hr-HR" sz="1800" dirty="0" smtClean="0"/>
              <a:t>.</a:t>
            </a:r>
          </a:p>
          <a:p>
            <a:r>
              <a:rPr lang="hr-HR" sz="1800" dirty="0" smtClean="0"/>
              <a:t>Troškovi </a:t>
            </a:r>
            <a:r>
              <a:rPr lang="hr-HR" sz="1800" dirty="0"/>
              <a:t>vezani uz ex-situ i </a:t>
            </a:r>
            <a:r>
              <a:rPr lang="hr-HR" sz="1800" dirty="0" err="1"/>
              <a:t>in</a:t>
            </a:r>
            <a:r>
              <a:rPr lang="hr-HR" sz="1800" dirty="0"/>
              <a:t>-situ očuvanje genetskog materijala, karakterizaciju, sakupljanje i korištenje genetskih resursa. </a:t>
            </a:r>
            <a:r>
              <a:rPr lang="hr-HR" sz="1800" dirty="0" smtClean="0"/>
              <a:t>Trošak </a:t>
            </a:r>
            <a:r>
              <a:rPr lang="hr-HR" sz="1800" dirty="0"/>
              <a:t>aktivnosti vezane uz informiranje, promoviranje i edukaciju NGO i drugih zainteresiranih dionika o važnosti, očuvanju i korištenju genetskih resursa u poljoprivredi.</a:t>
            </a:r>
          </a:p>
          <a:p>
            <a:pPr algn="just">
              <a:spcAft>
                <a:spcPts val="600"/>
              </a:spcAft>
            </a:pPr>
            <a:r>
              <a:rPr lang="hr-HR" sz="1800" b="1" dirty="0" smtClean="0">
                <a:solidFill>
                  <a:prstClr val="black"/>
                </a:solidFill>
                <a:ea typeface="Times New Roman"/>
              </a:rPr>
              <a:t>Uvjet prihvatljivosti: </a:t>
            </a:r>
            <a:r>
              <a:rPr lang="hr-HR" sz="1800" dirty="0" smtClean="0"/>
              <a:t>Fizička </a:t>
            </a:r>
            <a:r>
              <a:rPr lang="hr-HR" sz="1800" dirty="0"/>
              <a:t>ili pravna osoba (privatna ili javna) čija se djelatnost odnosi na očuvanje, razvoj i održivo korištenje biljnih genetskih </a:t>
            </a:r>
            <a:r>
              <a:rPr lang="hr-HR" sz="1800" dirty="0" smtClean="0"/>
              <a:t>resursa, korisnici </a:t>
            </a:r>
            <a:r>
              <a:rPr lang="hr-HR" sz="1800" dirty="0"/>
              <a:t>koji traže potporu za ex-situ i </a:t>
            </a:r>
            <a:r>
              <a:rPr lang="hr-HR" sz="1800" dirty="0" err="1"/>
              <a:t>in</a:t>
            </a:r>
            <a:r>
              <a:rPr lang="hr-HR" sz="1800" dirty="0"/>
              <a:t>-situ očuvanje genetskog materijala, karakterizaciju, sakupljanje i korištenje genetskih resursa moraju prilikom podnošenja Zahtjeva priložiti potvrdu od nadležne institucije o posjedovanju valjanog biljnog ili animalnog </a:t>
            </a:r>
            <a:r>
              <a:rPr lang="hr-HR" sz="1800" dirty="0" smtClean="0"/>
              <a:t>genetskog </a:t>
            </a:r>
            <a:r>
              <a:rPr lang="hr-HR" sz="1800" dirty="0"/>
              <a:t>materijala. Također imaju obvezu vođenja evidencije o svim radnjama vezano za provođenje ovog tipa </a:t>
            </a:r>
            <a:r>
              <a:rPr lang="hr-HR" sz="1800" dirty="0" smtClean="0"/>
              <a:t>operacije. korisnici </a:t>
            </a:r>
            <a:r>
              <a:rPr lang="hr-HR" sz="1800" dirty="0"/>
              <a:t>koji traže potporu za informiranje, promoviranje i edukaciju moraju dostaviti dokumentaciju nakon provedene aktivnosti kojom dokazuju broj sudionika, troškove  i izvor sredstava.</a:t>
            </a:r>
          </a:p>
          <a:p>
            <a:pPr algn="just">
              <a:spcAft>
                <a:spcPts val="600"/>
              </a:spcAft>
            </a:pPr>
            <a:endParaRPr lang="hr-HR" sz="1800" dirty="0" smtClean="0"/>
          </a:p>
          <a:p>
            <a:pPr algn="just">
              <a:spcAft>
                <a:spcPts val="600"/>
              </a:spcAft>
            </a:pPr>
            <a:endParaRPr lang="hr-HR" sz="1800" dirty="0"/>
          </a:p>
          <a:p>
            <a:pPr lvl="0" algn="just">
              <a:spcAft>
                <a:spcPts val="600"/>
              </a:spcAft>
            </a:pPr>
            <a:endParaRPr lang="hr-HR" sz="1800" dirty="0">
              <a:ea typeface="Times New Roman"/>
            </a:endParaRPr>
          </a:p>
        </p:txBody>
      </p:sp>
    </p:spTree>
    <p:extLst>
      <p:ext uri="{BB962C8B-B14F-4D97-AF65-F5344CB8AC3E}">
        <p14:creationId xmlns:p14="http://schemas.microsoft.com/office/powerpoint/2010/main" val="420247141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niOkvir 3"/>
          <p:cNvSpPr txBox="1"/>
          <p:nvPr/>
        </p:nvSpPr>
        <p:spPr>
          <a:xfrm>
            <a:off x="611560" y="2852936"/>
            <a:ext cx="7632848" cy="400110"/>
          </a:xfrm>
          <a:prstGeom prst="rect">
            <a:avLst/>
          </a:prstGeom>
          <a:noFill/>
        </p:spPr>
        <p:txBody>
          <a:bodyPr wrap="square" rtlCol="0">
            <a:spAutoFit/>
          </a:bodyPr>
          <a:lstStyle/>
          <a:p>
            <a:pPr algn="ctr"/>
            <a:r>
              <a:rPr lang="hr-HR" altLang="sr-Latn-RS" sz="2000" b="1" dirty="0" smtClean="0">
                <a:solidFill>
                  <a:schemeClr val="accent3">
                    <a:lumMod val="50000"/>
                  </a:schemeClr>
                </a:solidFill>
                <a:cs typeface="Times New Roman" pitchFamily="18" charset="0"/>
              </a:rPr>
              <a:t>MJERA 11 </a:t>
            </a:r>
            <a:r>
              <a:rPr lang="vi-VN" altLang="sr-Latn-RS" sz="2000" b="1" dirty="0" smtClean="0">
                <a:solidFill>
                  <a:schemeClr val="accent3">
                    <a:lumMod val="50000"/>
                  </a:schemeClr>
                </a:solidFill>
                <a:cs typeface="Times New Roman" pitchFamily="18" charset="0"/>
              </a:rPr>
              <a:t>- EKOLOŠKI UZGOJ</a:t>
            </a:r>
            <a:endParaRPr lang="vi-VN" altLang="sr-Latn-RS" sz="2000" b="1" dirty="0">
              <a:solidFill>
                <a:schemeClr val="accent3">
                  <a:lumMod val="50000"/>
                </a:schemeClr>
              </a:solidFill>
              <a:cs typeface="Times New Roman" pitchFamily="18" charset="0"/>
            </a:endParaRPr>
          </a:p>
        </p:txBody>
      </p:sp>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5877272"/>
            <a:ext cx="2054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7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0000" y="404664"/>
            <a:ext cx="2517775"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721746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67544" y="1052736"/>
            <a:ext cx="8460431" cy="5013175"/>
          </a:xfrm>
        </p:spPr>
        <p:txBody>
          <a:bodyPr/>
          <a:lstStyle/>
          <a:p>
            <a:pPr marL="68580" lvl="0" indent="0" eaLnBrk="1" hangingPunct="1">
              <a:buNone/>
            </a:pPr>
            <a:r>
              <a:rPr lang="vi-VN" altLang="sr-Latn-RS" b="1" dirty="0" smtClean="0">
                <a:solidFill>
                  <a:schemeClr val="accent3">
                    <a:lumMod val="50000"/>
                  </a:schemeClr>
                </a:solidFill>
                <a:cs typeface="Times New Roman" pitchFamily="18" charset="0"/>
              </a:rPr>
              <a:t>11.1</a:t>
            </a:r>
            <a:r>
              <a:rPr lang="vi-VN" altLang="sr-Latn-RS" b="1" dirty="0">
                <a:solidFill>
                  <a:schemeClr val="accent3">
                    <a:lumMod val="50000"/>
                  </a:schemeClr>
                </a:solidFill>
                <a:cs typeface="Times New Roman" pitchFamily="18" charset="0"/>
              </a:rPr>
              <a:t>. Plaćanja za prijelaz na ekološke poljoprivredne prakse i </a:t>
            </a:r>
            <a:r>
              <a:rPr lang="vi-VN" altLang="sr-Latn-RS" b="1" dirty="0" smtClean="0">
                <a:solidFill>
                  <a:schemeClr val="accent3">
                    <a:lumMod val="50000"/>
                  </a:schemeClr>
                </a:solidFill>
                <a:cs typeface="Times New Roman" pitchFamily="18" charset="0"/>
              </a:rPr>
              <a:t>metode</a:t>
            </a:r>
            <a:endParaRPr lang="hr-HR" altLang="sr-Latn-RS" b="1" dirty="0" smtClean="0">
              <a:solidFill>
                <a:schemeClr val="accent3">
                  <a:lumMod val="50000"/>
                </a:schemeClr>
              </a:solidFill>
              <a:cs typeface="Times New Roman" pitchFamily="18" charset="0"/>
            </a:endParaRPr>
          </a:p>
          <a:p>
            <a:pPr algn="just">
              <a:spcBef>
                <a:spcPts val="1200"/>
              </a:spcBef>
              <a:spcAft>
                <a:spcPts val="600"/>
              </a:spcAft>
            </a:pPr>
            <a:r>
              <a:rPr lang="en-GB" sz="1600" b="1" dirty="0" smtClean="0">
                <a:ea typeface="Times New Roman"/>
              </a:rPr>
              <a:t>Korisnici</a:t>
            </a:r>
            <a:r>
              <a:rPr lang="hr-HR" sz="1600" b="1" dirty="0" smtClean="0">
                <a:ea typeface="Times New Roman"/>
              </a:rPr>
              <a:t>: </a:t>
            </a:r>
            <a:r>
              <a:rPr lang="hr-HR" sz="1600" dirty="0" smtClean="0">
                <a:ea typeface="Times New Roman"/>
              </a:rPr>
              <a:t>poljoprivrednici </a:t>
            </a:r>
            <a:r>
              <a:rPr lang="hr-HR" sz="1600" dirty="0">
                <a:ea typeface="Times New Roman"/>
              </a:rPr>
              <a:t>ili </a:t>
            </a:r>
            <a:r>
              <a:rPr lang="hr-HR" sz="1600" dirty="0" smtClean="0">
                <a:ea typeface="Times New Roman"/>
              </a:rPr>
              <a:t>grupe poljoprivrednika, upisani u </a:t>
            </a:r>
            <a:r>
              <a:rPr lang="hr-HR" sz="1600" dirty="0">
                <a:ea typeface="Times New Roman"/>
              </a:rPr>
              <a:t>Upisnik </a:t>
            </a:r>
            <a:r>
              <a:rPr lang="hr-HR" sz="1600" dirty="0" smtClean="0">
                <a:ea typeface="Times New Roman"/>
              </a:rPr>
              <a:t>PG, </a:t>
            </a:r>
          </a:p>
          <a:p>
            <a:pPr algn="just">
              <a:spcBef>
                <a:spcPts val="1200"/>
              </a:spcBef>
              <a:spcAft>
                <a:spcPts val="600"/>
              </a:spcAft>
            </a:pPr>
            <a:r>
              <a:rPr lang="hr-HR" sz="1600" dirty="0" smtClean="0">
                <a:ea typeface="Times New Roman"/>
              </a:rPr>
              <a:t>koriste </a:t>
            </a:r>
            <a:r>
              <a:rPr lang="hr-HR" sz="1600" dirty="0">
                <a:ea typeface="Times New Roman"/>
              </a:rPr>
              <a:t>zemljište upisano u ARKOD te prelaze na </a:t>
            </a:r>
            <a:r>
              <a:rPr lang="hr-HR" sz="1600" dirty="0" smtClean="0">
                <a:ea typeface="Times New Roman"/>
              </a:rPr>
              <a:t>ekološku proizvodnju. </a:t>
            </a:r>
            <a:endParaRPr lang="hr-HR" sz="1600" b="1" dirty="0" smtClean="0">
              <a:ea typeface="Calibri"/>
            </a:endParaRPr>
          </a:p>
          <a:p>
            <a:pPr algn="just">
              <a:spcAft>
                <a:spcPts val="0"/>
              </a:spcAft>
            </a:pPr>
            <a:r>
              <a:rPr lang="hr-HR" sz="1600" b="1" dirty="0" smtClean="0">
                <a:ea typeface="Calibri"/>
              </a:rPr>
              <a:t>Potpora :</a:t>
            </a:r>
            <a:endParaRPr lang="hr-HR" sz="1600" dirty="0">
              <a:ea typeface="Calibri"/>
            </a:endParaRPr>
          </a:p>
        </p:txBody>
      </p:sp>
      <p:graphicFrame>
        <p:nvGraphicFramePr>
          <p:cNvPr id="2" name="Table 1"/>
          <p:cNvGraphicFramePr>
            <a:graphicFrameLocks noGrp="1"/>
          </p:cNvGraphicFramePr>
          <p:nvPr>
            <p:extLst>
              <p:ext uri="{D42A27DB-BD31-4B8C-83A1-F6EECF244321}">
                <p14:modId xmlns:p14="http://schemas.microsoft.com/office/powerpoint/2010/main" val="3057892476"/>
              </p:ext>
            </p:extLst>
          </p:nvPr>
        </p:nvGraphicFramePr>
        <p:xfrm>
          <a:off x="611560" y="3501008"/>
          <a:ext cx="6624736" cy="2376265"/>
        </p:xfrm>
        <a:graphic>
          <a:graphicData uri="http://schemas.openxmlformats.org/drawingml/2006/table">
            <a:tbl>
              <a:tblPr firstRow="1" firstCol="1" bandRow="1"/>
              <a:tblGrid>
                <a:gridCol w="3434179"/>
                <a:gridCol w="3190557"/>
              </a:tblGrid>
              <a:tr h="475253">
                <a:tc>
                  <a:txBody>
                    <a:bodyPr/>
                    <a:lstStyle/>
                    <a:p>
                      <a:pPr algn="just">
                        <a:spcAft>
                          <a:spcPts val="600"/>
                        </a:spcAft>
                      </a:pPr>
                      <a:r>
                        <a:rPr lang="hr-HR" sz="1800">
                          <a:effectLst/>
                          <a:latin typeface="Times New Roman" panose="02020603050405020304" pitchFamily="18" charset="0"/>
                          <a:ea typeface="Times New Roman" panose="02020603050405020304" pitchFamily="18" charset="0"/>
                        </a:rPr>
                        <a:t>Usjev</a:t>
                      </a:r>
                      <a:endParaRPr lang="hr-HR"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600"/>
                        </a:spcAft>
                      </a:pPr>
                      <a:r>
                        <a:rPr lang="hr-HR" sz="1800" dirty="0">
                          <a:effectLst/>
                          <a:latin typeface="Times New Roman" panose="02020603050405020304" pitchFamily="18" charset="0"/>
                          <a:ea typeface="Times New Roman" panose="02020603050405020304" pitchFamily="18" charset="0"/>
                        </a:rPr>
                        <a:t>Potpora €/ha</a:t>
                      </a:r>
                      <a:endParaRPr lang="hr-HR"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5253">
                <a:tc>
                  <a:txBody>
                    <a:bodyPr/>
                    <a:lstStyle/>
                    <a:p>
                      <a:pPr algn="just">
                        <a:spcAft>
                          <a:spcPts val="600"/>
                        </a:spcAft>
                      </a:pPr>
                      <a:r>
                        <a:rPr lang="hr-HR" sz="1800">
                          <a:effectLst/>
                          <a:latin typeface="Times New Roman" panose="02020603050405020304" pitchFamily="18" charset="0"/>
                          <a:ea typeface="Times New Roman" panose="02020603050405020304" pitchFamily="18" charset="0"/>
                        </a:rPr>
                        <a:t>Ratarske kulture</a:t>
                      </a:r>
                      <a:endParaRPr lang="hr-HR"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600"/>
                        </a:spcAft>
                      </a:pPr>
                      <a:r>
                        <a:rPr lang="hr-HR" sz="1800">
                          <a:effectLst/>
                          <a:latin typeface="Times New Roman" panose="02020603050405020304" pitchFamily="18" charset="0"/>
                          <a:ea typeface="Times New Roman" panose="02020603050405020304" pitchFamily="18" charset="0"/>
                        </a:rPr>
                        <a:t>351,83 + 20%</a:t>
                      </a:r>
                      <a:endParaRPr lang="hr-HR"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5253">
                <a:tc>
                  <a:txBody>
                    <a:bodyPr/>
                    <a:lstStyle/>
                    <a:p>
                      <a:pPr algn="just">
                        <a:spcAft>
                          <a:spcPts val="600"/>
                        </a:spcAft>
                      </a:pPr>
                      <a:r>
                        <a:rPr lang="hr-HR" sz="1800">
                          <a:effectLst/>
                          <a:latin typeface="Times New Roman" panose="02020603050405020304" pitchFamily="18" charset="0"/>
                          <a:ea typeface="Times New Roman" panose="02020603050405020304" pitchFamily="18" charset="0"/>
                        </a:rPr>
                        <a:t>Voćnjaci i vinogradi</a:t>
                      </a:r>
                      <a:endParaRPr lang="hr-HR"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600"/>
                        </a:spcAft>
                      </a:pPr>
                      <a:r>
                        <a:rPr lang="hr-HR" sz="1800">
                          <a:effectLst/>
                          <a:latin typeface="Times New Roman" panose="02020603050405020304" pitchFamily="18" charset="0"/>
                          <a:ea typeface="Times New Roman" panose="02020603050405020304" pitchFamily="18" charset="0"/>
                        </a:rPr>
                        <a:t>887,78 + 20%</a:t>
                      </a:r>
                      <a:endParaRPr lang="hr-HR"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5253">
                <a:tc>
                  <a:txBody>
                    <a:bodyPr/>
                    <a:lstStyle/>
                    <a:p>
                      <a:pPr algn="just">
                        <a:spcAft>
                          <a:spcPts val="600"/>
                        </a:spcAft>
                      </a:pPr>
                      <a:r>
                        <a:rPr lang="hr-HR" sz="1800">
                          <a:effectLst/>
                          <a:latin typeface="Times New Roman" panose="02020603050405020304" pitchFamily="18" charset="0"/>
                          <a:ea typeface="Times New Roman" panose="02020603050405020304" pitchFamily="18" charset="0"/>
                        </a:rPr>
                        <a:t>Povrće </a:t>
                      </a:r>
                      <a:endParaRPr lang="hr-HR"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600"/>
                        </a:spcAft>
                      </a:pPr>
                      <a:r>
                        <a:rPr lang="hr-HR" sz="1800">
                          <a:effectLst/>
                          <a:latin typeface="Times New Roman" panose="02020603050405020304" pitchFamily="18" charset="0"/>
                          <a:ea typeface="Times New Roman" panose="02020603050405020304" pitchFamily="18" charset="0"/>
                        </a:rPr>
                        <a:t>746,64 + 20%</a:t>
                      </a:r>
                      <a:endParaRPr lang="hr-HR"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5253">
                <a:tc>
                  <a:txBody>
                    <a:bodyPr/>
                    <a:lstStyle/>
                    <a:p>
                      <a:pPr algn="just">
                        <a:spcAft>
                          <a:spcPts val="600"/>
                        </a:spcAft>
                      </a:pPr>
                      <a:r>
                        <a:rPr lang="hr-HR" sz="1800">
                          <a:effectLst/>
                          <a:latin typeface="Times New Roman" panose="02020603050405020304" pitchFamily="18" charset="0"/>
                          <a:ea typeface="Times New Roman" panose="02020603050405020304" pitchFamily="18" charset="0"/>
                        </a:rPr>
                        <a:t>Trajni travnjaci</a:t>
                      </a:r>
                      <a:endParaRPr lang="hr-HR"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600"/>
                        </a:spcAft>
                      </a:pPr>
                      <a:r>
                        <a:rPr lang="hr-HR" sz="1800" dirty="0">
                          <a:effectLst/>
                          <a:latin typeface="Times New Roman" panose="02020603050405020304" pitchFamily="18" charset="0"/>
                          <a:ea typeface="Times New Roman" panose="02020603050405020304" pitchFamily="18" charset="0"/>
                        </a:rPr>
                        <a:t>264,28 + 20%</a:t>
                      </a:r>
                      <a:endParaRPr lang="hr-HR"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5335550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67544" y="908720"/>
            <a:ext cx="8229600" cy="5472608"/>
          </a:xfrm>
        </p:spPr>
        <p:txBody>
          <a:bodyPr/>
          <a:lstStyle/>
          <a:p>
            <a:pPr marL="68580" lvl="0" indent="0" eaLnBrk="1" hangingPunct="1">
              <a:buNone/>
            </a:pPr>
            <a:r>
              <a:rPr lang="vi-VN" altLang="sr-Latn-RS" b="1" dirty="0" smtClean="0">
                <a:solidFill>
                  <a:schemeClr val="accent3">
                    <a:lumMod val="50000"/>
                  </a:schemeClr>
                </a:solidFill>
                <a:cs typeface="Times New Roman" pitchFamily="18" charset="0"/>
              </a:rPr>
              <a:t>11.2</a:t>
            </a:r>
            <a:r>
              <a:rPr lang="hr-HR" altLang="sr-Latn-RS" b="1" dirty="0" smtClean="0">
                <a:solidFill>
                  <a:schemeClr val="accent3">
                    <a:lumMod val="50000"/>
                  </a:schemeClr>
                </a:solidFill>
                <a:cs typeface="Times New Roman" pitchFamily="18" charset="0"/>
              </a:rPr>
              <a:t>.</a:t>
            </a:r>
            <a:r>
              <a:rPr lang="vi-VN" altLang="sr-Latn-RS" b="1" dirty="0" smtClean="0">
                <a:solidFill>
                  <a:schemeClr val="accent3">
                    <a:lumMod val="50000"/>
                  </a:schemeClr>
                </a:solidFill>
                <a:cs typeface="Times New Roman" pitchFamily="18" charset="0"/>
              </a:rPr>
              <a:t> Plaćanja </a:t>
            </a:r>
            <a:r>
              <a:rPr lang="vi-VN" altLang="sr-Latn-RS" b="1" dirty="0">
                <a:solidFill>
                  <a:schemeClr val="accent3">
                    <a:lumMod val="50000"/>
                  </a:schemeClr>
                </a:solidFill>
                <a:cs typeface="Times New Roman" pitchFamily="18" charset="0"/>
              </a:rPr>
              <a:t>za održavanje ekoloških poljoprivrednih praksi i metoda</a:t>
            </a:r>
          </a:p>
          <a:p>
            <a:pPr algn="just">
              <a:spcBef>
                <a:spcPts val="1200"/>
              </a:spcBef>
              <a:spcAft>
                <a:spcPts val="600"/>
              </a:spcAft>
            </a:pPr>
            <a:r>
              <a:rPr lang="en-GB" sz="1600" b="1" dirty="0" smtClean="0">
                <a:ea typeface="Times New Roman"/>
              </a:rPr>
              <a:t>Korisnici</a:t>
            </a:r>
            <a:r>
              <a:rPr lang="hr-HR" sz="1600" b="1" dirty="0" smtClean="0">
                <a:ea typeface="Times New Roman"/>
              </a:rPr>
              <a:t>: </a:t>
            </a:r>
            <a:r>
              <a:rPr lang="hr-HR" sz="1600" dirty="0" smtClean="0">
                <a:ea typeface="Times New Roman"/>
              </a:rPr>
              <a:t>poljoprivrednici </a:t>
            </a:r>
            <a:r>
              <a:rPr lang="hr-HR" sz="1600" dirty="0">
                <a:ea typeface="Times New Roman"/>
              </a:rPr>
              <a:t>ili  grupe </a:t>
            </a:r>
            <a:r>
              <a:rPr lang="hr-HR" sz="1600" dirty="0" smtClean="0">
                <a:ea typeface="Times New Roman"/>
              </a:rPr>
              <a:t>poljoprivrednika, upisani </a:t>
            </a:r>
            <a:r>
              <a:rPr lang="hr-HR" sz="1600" dirty="0">
                <a:ea typeface="Times New Roman"/>
              </a:rPr>
              <a:t>u Upisnik </a:t>
            </a:r>
            <a:r>
              <a:rPr lang="hr-HR" sz="1600" dirty="0" smtClean="0">
                <a:ea typeface="Times New Roman"/>
              </a:rPr>
              <a:t>PG, koji koriste </a:t>
            </a:r>
            <a:r>
              <a:rPr lang="hr-HR" sz="1600" dirty="0">
                <a:ea typeface="Times New Roman"/>
              </a:rPr>
              <a:t>zemljište upisano u </a:t>
            </a:r>
            <a:r>
              <a:rPr lang="hr-HR" sz="1600" dirty="0" smtClean="0">
                <a:ea typeface="Times New Roman"/>
              </a:rPr>
              <a:t>ARKOD, </a:t>
            </a:r>
            <a:r>
              <a:rPr lang="hr-HR" sz="1600" dirty="0">
                <a:ea typeface="Times New Roman"/>
              </a:rPr>
              <a:t>te </a:t>
            </a:r>
            <a:r>
              <a:rPr lang="hr-HR" sz="1600" dirty="0" smtClean="0">
                <a:ea typeface="Times New Roman"/>
              </a:rPr>
              <a:t>nastavljaju </a:t>
            </a:r>
            <a:r>
              <a:rPr lang="hr-HR" sz="1600" dirty="0">
                <a:ea typeface="Times New Roman"/>
              </a:rPr>
              <a:t>ekološku </a:t>
            </a:r>
            <a:r>
              <a:rPr lang="hr-HR" sz="1600" dirty="0" smtClean="0">
                <a:ea typeface="Times New Roman"/>
              </a:rPr>
              <a:t>proizvodnju.  </a:t>
            </a:r>
            <a:endParaRPr lang="hr-HR" sz="1600" dirty="0">
              <a:ea typeface="Times New Roman"/>
            </a:endParaRPr>
          </a:p>
          <a:p>
            <a:r>
              <a:rPr lang="hr-HR" sz="1600" b="1" dirty="0" smtClean="0"/>
              <a:t>Potpora:</a:t>
            </a:r>
            <a:endParaRPr lang="hr-HR" sz="1600" b="1" dirty="0"/>
          </a:p>
          <a:p>
            <a:endParaRPr lang="hr-HR" dirty="0"/>
          </a:p>
        </p:txBody>
      </p:sp>
      <p:graphicFrame>
        <p:nvGraphicFramePr>
          <p:cNvPr id="2" name="Table 1"/>
          <p:cNvGraphicFramePr>
            <a:graphicFrameLocks noGrp="1"/>
          </p:cNvGraphicFramePr>
          <p:nvPr>
            <p:extLst>
              <p:ext uri="{D42A27DB-BD31-4B8C-83A1-F6EECF244321}">
                <p14:modId xmlns:p14="http://schemas.microsoft.com/office/powerpoint/2010/main" val="2957446183"/>
              </p:ext>
            </p:extLst>
          </p:nvPr>
        </p:nvGraphicFramePr>
        <p:xfrm>
          <a:off x="611560" y="3140968"/>
          <a:ext cx="6912768" cy="2304255"/>
        </p:xfrm>
        <a:graphic>
          <a:graphicData uri="http://schemas.openxmlformats.org/drawingml/2006/table">
            <a:tbl>
              <a:tblPr firstRow="1" firstCol="1" bandRow="1"/>
              <a:tblGrid>
                <a:gridCol w="3583491"/>
                <a:gridCol w="3329277"/>
              </a:tblGrid>
              <a:tr h="460851">
                <a:tc>
                  <a:txBody>
                    <a:bodyPr/>
                    <a:lstStyle/>
                    <a:p>
                      <a:pPr algn="just">
                        <a:spcAft>
                          <a:spcPts val="600"/>
                        </a:spcAft>
                      </a:pPr>
                      <a:r>
                        <a:rPr lang="hr-HR" sz="1800" dirty="0">
                          <a:effectLst/>
                          <a:latin typeface="Times New Roman" panose="02020603050405020304" pitchFamily="18" charset="0"/>
                          <a:ea typeface="Times New Roman" panose="02020603050405020304" pitchFamily="18" charset="0"/>
                        </a:rPr>
                        <a:t>Usjev</a:t>
                      </a:r>
                      <a:endParaRPr lang="hr-HR"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600"/>
                        </a:spcAft>
                      </a:pPr>
                      <a:r>
                        <a:rPr lang="hr-HR" sz="1800">
                          <a:effectLst/>
                          <a:latin typeface="Times New Roman" panose="02020603050405020304" pitchFamily="18" charset="0"/>
                          <a:ea typeface="Times New Roman" panose="02020603050405020304" pitchFamily="18" charset="0"/>
                        </a:rPr>
                        <a:t>Potpora €/ha</a:t>
                      </a:r>
                      <a:endParaRPr lang="hr-HR"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0851">
                <a:tc>
                  <a:txBody>
                    <a:bodyPr/>
                    <a:lstStyle/>
                    <a:p>
                      <a:pPr algn="just">
                        <a:spcAft>
                          <a:spcPts val="600"/>
                        </a:spcAft>
                      </a:pPr>
                      <a:r>
                        <a:rPr lang="hr-HR" sz="1800">
                          <a:effectLst/>
                          <a:latin typeface="Times New Roman" panose="02020603050405020304" pitchFamily="18" charset="0"/>
                          <a:ea typeface="Times New Roman" panose="02020603050405020304" pitchFamily="18" charset="0"/>
                        </a:rPr>
                        <a:t>Ratarske kulture</a:t>
                      </a:r>
                      <a:endParaRPr lang="hr-HR"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600"/>
                        </a:spcAft>
                      </a:pPr>
                      <a:r>
                        <a:rPr lang="hr-HR" sz="1800">
                          <a:effectLst/>
                          <a:latin typeface="Times New Roman" panose="02020603050405020304" pitchFamily="18" charset="0"/>
                          <a:ea typeface="Times New Roman" panose="02020603050405020304" pitchFamily="18" charset="0"/>
                        </a:rPr>
                        <a:t>351,83</a:t>
                      </a:r>
                      <a:endParaRPr lang="hr-HR"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0851">
                <a:tc>
                  <a:txBody>
                    <a:bodyPr/>
                    <a:lstStyle/>
                    <a:p>
                      <a:pPr algn="just">
                        <a:spcAft>
                          <a:spcPts val="600"/>
                        </a:spcAft>
                      </a:pPr>
                      <a:r>
                        <a:rPr lang="hr-HR" sz="1800">
                          <a:effectLst/>
                          <a:latin typeface="Times New Roman" panose="02020603050405020304" pitchFamily="18" charset="0"/>
                          <a:ea typeface="Times New Roman" panose="02020603050405020304" pitchFamily="18" charset="0"/>
                        </a:rPr>
                        <a:t>Voćnjaci i vinogradi</a:t>
                      </a:r>
                      <a:endParaRPr lang="hr-HR"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600"/>
                        </a:spcAft>
                      </a:pPr>
                      <a:r>
                        <a:rPr lang="hr-HR" sz="1800">
                          <a:effectLst/>
                          <a:latin typeface="Times New Roman" panose="02020603050405020304" pitchFamily="18" charset="0"/>
                          <a:ea typeface="Times New Roman" panose="02020603050405020304" pitchFamily="18" charset="0"/>
                        </a:rPr>
                        <a:t>887,78</a:t>
                      </a:r>
                      <a:endParaRPr lang="hr-HR"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0851">
                <a:tc>
                  <a:txBody>
                    <a:bodyPr/>
                    <a:lstStyle/>
                    <a:p>
                      <a:pPr algn="just">
                        <a:spcAft>
                          <a:spcPts val="600"/>
                        </a:spcAft>
                      </a:pPr>
                      <a:r>
                        <a:rPr lang="hr-HR" sz="1800">
                          <a:effectLst/>
                          <a:latin typeface="Times New Roman" panose="02020603050405020304" pitchFamily="18" charset="0"/>
                          <a:ea typeface="Times New Roman" panose="02020603050405020304" pitchFamily="18" charset="0"/>
                        </a:rPr>
                        <a:t>Povrće </a:t>
                      </a:r>
                      <a:endParaRPr lang="hr-HR"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600"/>
                        </a:spcAft>
                      </a:pPr>
                      <a:r>
                        <a:rPr lang="hr-HR" sz="1800">
                          <a:effectLst/>
                          <a:latin typeface="Times New Roman" panose="02020603050405020304" pitchFamily="18" charset="0"/>
                          <a:ea typeface="Times New Roman" panose="02020603050405020304" pitchFamily="18" charset="0"/>
                        </a:rPr>
                        <a:t>746,64</a:t>
                      </a:r>
                      <a:endParaRPr lang="hr-HR"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0851">
                <a:tc>
                  <a:txBody>
                    <a:bodyPr/>
                    <a:lstStyle/>
                    <a:p>
                      <a:pPr algn="just">
                        <a:spcAft>
                          <a:spcPts val="600"/>
                        </a:spcAft>
                      </a:pPr>
                      <a:r>
                        <a:rPr lang="hr-HR" sz="1800" dirty="0">
                          <a:effectLst/>
                          <a:latin typeface="Times New Roman" panose="02020603050405020304" pitchFamily="18" charset="0"/>
                          <a:ea typeface="Times New Roman" panose="02020603050405020304" pitchFamily="18" charset="0"/>
                        </a:rPr>
                        <a:t>Trajni travnjaci</a:t>
                      </a:r>
                      <a:endParaRPr lang="hr-HR"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600"/>
                        </a:spcAft>
                      </a:pPr>
                      <a:r>
                        <a:rPr lang="hr-HR" sz="1800" dirty="0">
                          <a:effectLst/>
                          <a:latin typeface="Times New Roman" panose="02020603050405020304" pitchFamily="18" charset="0"/>
                          <a:ea typeface="Times New Roman" panose="02020603050405020304" pitchFamily="18" charset="0"/>
                        </a:rPr>
                        <a:t>264,28</a:t>
                      </a:r>
                      <a:endParaRPr lang="hr-HR"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3527778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slov 1"/>
          <p:cNvSpPr>
            <a:spLocks noGrp="1"/>
          </p:cNvSpPr>
          <p:nvPr>
            <p:ph type="title"/>
          </p:nvPr>
        </p:nvSpPr>
        <p:spPr>
          <a:xfrm>
            <a:off x="1043608" y="2780928"/>
            <a:ext cx="6888683" cy="1008112"/>
          </a:xfrm>
        </p:spPr>
        <p:txBody>
          <a:bodyPr/>
          <a:lstStyle/>
          <a:p>
            <a:pPr algn="ctr"/>
            <a:r>
              <a:rPr lang="hr-HR" altLang="sr-Latn-RS" sz="1800" b="1" dirty="0">
                <a:solidFill>
                  <a:schemeClr val="accent3">
                    <a:lumMod val="50000"/>
                  </a:schemeClr>
                </a:solidFill>
                <a:cs typeface="Times New Roman" pitchFamily="18" charset="0"/>
              </a:rPr>
              <a:t>MJERA 13 - </a:t>
            </a:r>
            <a:r>
              <a:rPr lang="hr-HR" sz="1800" b="1" dirty="0">
                <a:solidFill>
                  <a:schemeClr val="accent3">
                    <a:lumMod val="50000"/>
                  </a:schemeClr>
                </a:solidFill>
                <a:cs typeface="Times New Roman" pitchFamily="18" charset="0"/>
              </a:rPr>
              <a:t>PLAĆANJA POVEZANA S PODRUČJIMA S PRIRODNIM OGRANIČENJIMA ILI OSTALIM POSEBNIM OGRANIČENJIMA </a:t>
            </a:r>
            <a:endParaRPr lang="hr-HR" sz="1800" b="1" dirty="0">
              <a:solidFill>
                <a:schemeClr val="accent3">
                  <a:lumMod val="50000"/>
                </a:schemeClr>
              </a:solidFill>
            </a:endParaRPr>
          </a:p>
        </p:txBody>
      </p:sp>
      <p:pic>
        <p:nvPicPr>
          <p:cNvPr id="337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5877272"/>
            <a:ext cx="2054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332656"/>
            <a:ext cx="2517775"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15621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sz="3600" dirty="0" smtClean="0">
                <a:latin typeface="+mn-lt"/>
                <a:ea typeface="Verdana" panose="020B0604030504040204" pitchFamily="34" charset="0"/>
                <a:cs typeface="Verdana" panose="020B0604030504040204" pitchFamily="34" charset="0"/>
              </a:rPr>
              <a:t>PROGRAM </a:t>
            </a:r>
            <a:r>
              <a:rPr lang="hr-HR" sz="3600" dirty="0">
                <a:latin typeface="+mn-lt"/>
                <a:ea typeface="Verdana" panose="020B0604030504040204" pitchFamily="34" charset="0"/>
                <a:cs typeface="Verdana" panose="020B0604030504040204" pitchFamily="34" charset="0"/>
              </a:rPr>
              <a:t>RURALNOG RAZVOJA </a:t>
            </a:r>
            <a:r>
              <a:rPr lang="hr-HR" sz="3600" dirty="0" smtClean="0">
                <a:latin typeface="+mn-lt"/>
                <a:ea typeface="Verdana" panose="020B0604030504040204" pitchFamily="34" charset="0"/>
                <a:cs typeface="Verdana" panose="020B0604030504040204" pitchFamily="34" charset="0"/>
              </a:rPr>
              <a:t>RH 2014</a:t>
            </a:r>
            <a:r>
              <a:rPr lang="hr-HR" sz="3600" dirty="0">
                <a:latin typeface="+mn-lt"/>
                <a:ea typeface="Verdana" panose="020B0604030504040204" pitchFamily="34" charset="0"/>
                <a:cs typeface="Verdana" panose="020B0604030504040204" pitchFamily="34" charset="0"/>
              </a:rPr>
              <a:t>.-2020.</a:t>
            </a:r>
            <a:r>
              <a:rPr lang="hr-HR" sz="4000" dirty="0">
                <a:latin typeface="+mn-lt"/>
                <a:ea typeface="Verdana" panose="020B0604030504040204" pitchFamily="34" charset="0"/>
                <a:cs typeface="Verdana" panose="020B0604030504040204" pitchFamily="34" charset="0"/>
              </a:rPr>
              <a:t/>
            </a:r>
            <a:br>
              <a:rPr lang="hr-HR" sz="4000" dirty="0">
                <a:latin typeface="+mn-lt"/>
                <a:ea typeface="Verdana" panose="020B0604030504040204" pitchFamily="34" charset="0"/>
                <a:cs typeface="Verdana" panose="020B0604030504040204" pitchFamily="34" charset="0"/>
              </a:rPr>
            </a:br>
            <a:endParaRPr lang="hr-HR" sz="4000" dirty="0">
              <a:latin typeface="+mn-lt"/>
              <a:ea typeface="Verdana" panose="020B0604030504040204" pitchFamily="34" charset="0"/>
              <a:cs typeface="Verdana" panose="020B0604030504040204" pitchFamily="34" charset="0"/>
            </a:endParaRPr>
          </a:p>
        </p:txBody>
      </p:sp>
      <p:sp>
        <p:nvSpPr>
          <p:cNvPr id="3" name="Content Placeholder 2"/>
          <p:cNvSpPr>
            <a:spLocks noGrp="1"/>
          </p:cNvSpPr>
          <p:nvPr>
            <p:ph idx="1"/>
          </p:nvPr>
        </p:nvSpPr>
        <p:spPr>
          <a:xfrm>
            <a:off x="475374" y="1152203"/>
            <a:ext cx="8229600" cy="5517232"/>
          </a:xfrm>
        </p:spPr>
        <p:txBody>
          <a:bodyPr>
            <a:noAutofit/>
          </a:bodyPr>
          <a:lstStyle/>
          <a:p>
            <a:endParaRPr lang="hr-HR" sz="1600" dirty="0" smtClean="0">
              <a:latin typeface="Verdana" panose="020B0604030504040204" pitchFamily="34" charset="0"/>
              <a:ea typeface="Verdana" panose="020B0604030504040204" pitchFamily="34" charset="0"/>
              <a:cs typeface="Verdana" panose="020B0604030504040204" pitchFamily="34" charset="0"/>
            </a:endParaRPr>
          </a:p>
          <a:p>
            <a:pPr marL="68580" indent="0">
              <a:buNone/>
            </a:pPr>
            <a:r>
              <a:rPr lang="vi-VN" sz="1400" dirty="0" smtClean="0">
                <a:latin typeface="Verdana" panose="020B0604030504040204" pitchFamily="34" charset="0"/>
                <a:ea typeface="Verdana" panose="020B0604030504040204" pitchFamily="34" charset="0"/>
                <a:cs typeface="Verdana" panose="020B0604030504040204" pitchFamily="34" charset="0"/>
              </a:rPr>
              <a:t>Iz </a:t>
            </a:r>
            <a:r>
              <a:rPr lang="vi-VN" sz="1400" dirty="0">
                <a:latin typeface="Verdana" panose="020B0604030504040204" pitchFamily="34" charset="0"/>
                <a:ea typeface="Verdana" panose="020B0604030504040204" pitchFamily="34" charset="0"/>
                <a:cs typeface="Verdana" panose="020B0604030504040204" pitchFamily="34" charset="0"/>
              </a:rPr>
              <a:t>ponuđenog paketa mjera, RH </a:t>
            </a:r>
            <a:r>
              <a:rPr lang="vi-VN" sz="1400" dirty="0" smtClean="0">
                <a:latin typeface="Verdana" panose="020B0604030504040204" pitchFamily="34" charset="0"/>
                <a:ea typeface="Verdana" panose="020B0604030504040204" pitchFamily="34" charset="0"/>
                <a:cs typeface="Verdana" panose="020B0604030504040204" pitchFamily="34" charset="0"/>
              </a:rPr>
              <a:t>odlučila </a:t>
            </a:r>
            <a:r>
              <a:rPr lang="vi-VN" sz="1400" dirty="0">
                <a:latin typeface="Verdana" panose="020B0604030504040204" pitchFamily="34" charset="0"/>
                <a:ea typeface="Verdana" panose="020B0604030504040204" pitchFamily="34" charset="0"/>
                <a:cs typeface="Verdana" panose="020B0604030504040204" pitchFamily="34" charset="0"/>
              </a:rPr>
              <a:t>na </a:t>
            </a:r>
            <a:r>
              <a:rPr lang="vi-VN" sz="1400" dirty="0" smtClean="0">
                <a:latin typeface="Verdana" panose="020B0604030504040204" pitchFamily="34" charset="0"/>
                <a:ea typeface="Verdana" panose="020B0604030504040204" pitchFamily="34" charset="0"/>
                <a:cs typeface="Verdana" panose="020B0604030504040204" pitchFamily="34" charset="0"/>
              </a:rPr>
              <a:t>provedbu</a:t>
            </a:r>
            <a:r>
              <a:rPr lang="hr-HR" sz="1400" dirty="0" smtClean="0">
                <a:latin typeface="Century Gothic" panose="020B0502020202020204" pitchFamily="34" charset="0"/>
                <a:ea typeface="Verdana" panose="020B0604030504040204" pitchFamily="34" charset="0"/>
                <a:cs typeface="Verdana" panose="020B0604030504040204" pitchFamily="34" charset="0"/>
              </a:rPr>
              <a:t> </a:t>
            </a:r>
            <a:r>
              <a:rPr lang="vi-VN" sz="1400" u="sng" dirty="0" smtClean="0">
                <a:latin typeface="Verdana" panose="020B0604030504040204" pitchFamily="34" charset="0"/>
                <a:ea typeface="Verdana" panose="020B0604030504040204" pitchFamily="34" charset="0"/>
                <a:cs typeface="Verdana" panose="020B0604030504040204" pitchFamily="34" charset="0"/>
              </a:rPr>
              <a:t>16 mjera</a:t>
            </a:r>
            <a:r>
              <a:rPr lang="hr-HR" sz="1400" u="sng" dirty="0" smtClean="0">
                <a:latin typeface="Century Gothic" panose="020B0502020202020204" pitchFamily="34" charset="0"/>
                <a:ea typeface="Verdana" panose="020B0604030504040204" pitchFamily="34" charset="0"/>
                <a:cs typeface="Verdana" panose="020B0604030504040204" pitchFamily="34" charset="0"/>
              </a:rPr>
              <a:t>:</a:t>
            </a:r>
            <a:endParaRPr lang="vi-VN" sz="1400" u="sng" dirty="0">
              <a:latin typeface="Verdana" panose="020B0604030504040204" pitchFamily="34" charset="0"/>
              <a:ea typeface="Verdana" panose="020B0604030504040204" pitchFamily="34" charset="0"/>
              <a:cs typeface="Verdana" panose="020B0604030504040204" pitchFamily="34" charset="0"/>
            </a:endParaRPr>
          </a:p>
          <a:p>
            <a:r>
              <a:rPr lang="hr-HR" sz="1400" dirty="0">
                <a:latin typeface="Century Gothic" panose="020B0502020202020204" pitchFamily="34" charset="0"/>
                <a:ea typeface="Verdana" panose="020B0604030504040204" pitchFamily="34" charset="0"/>
                <a:cs typeface="Verdana" panose="020B0604030504040204" pitchFamily="34" charset="0"/>
              </a:rPr>
              <a:t>MJERA 1: </a:t>
            </a:r>
            <a:r>
              <a:rPr lang="hr-HR" sz="1400" dirty="0" smtClean="0">
                <a:latin typeface="Century Gothic" panose="020B0502020202020204" pitchFamily="34" charset="0"/>
                <a:ea typeface="Verdana" panose="020B0604030504040204" pitchFamily="34" charset="0"/>
                <a:cs typeface="Verdana" panose="020B0604030504040204" pitchFamily="34" charset="0"/>
              </a:rPr>
              <a:t>Prenošenje znanja i aktivnosti informiranja</a:t>
            </a:r>
          </a:p>
          <a:p>
            <a:r>
              <a:rPr lang="hr-HR" sz="1400" dirty="0" smtClean="0">
                <a:latin typeface="Century Gothic" panose="020B0502020202020204" pitchFamily="34" charset="0"/>
                <a:ea typeface="Verdana" panose="020B0604030504040204" pitchFamily="34" charset="0"/>
                <a:cs typeface="Verdana" panose="020B0604030504040204" pitchFamily="34" charset="0"/>
              </a:rPr>
              <a:t>MJERA </a:t>
            </a:r>
            <a:r>
              <a:rPr lang="hr-HR" sz="1400" dirty="0">
                <a:latin typeface="Century Gothic" panose="020B0502020202020204" pitchFamily="34" charset="0"/>
                <a:ea typeface="Verdana" panose="020B0604030504040204" pitchFamily="34" charset="0"/>
                <a:cs typeface="Verdana" panose="020B0604030504040204" pitchFamily="34" charset="0"/>
              </a:rPr>
              <a:t>2: </a:t>
            </a:r>
            <a:r>
              <a:rPr lang="hr-HR" sz="1400" dirty="0" smtClean="0">
                <a:latin typeface="Century Gothic" panose="020B0502020202020204" pitchFamily="34" charset="0"/>
                <a:ea typeface="Verdana" panose="020B0604030504040204" pitchFamily="34" charset="0"/>
                <a:cs typeface="Verdana" panose="020B0604030504040204" pitchFamily="34" charset="0"/>
              </a:rPr>
              <a:t>Savjetodavne službe, službe za upravljanje PG i pomoć PG</a:t>
            </a:r>
          </a:p>
          <a:p>
            <a:r>
              <a:rPr lang="hr-HR" sz="1400" dirty="0" smtClean="0">
                <a:latin typeface="Century Gothic" panose="020B0502020202020204" pitchFamily="34" charset="0"/>
                <a:ea typeface="Verdana" panose="020B0604030504040204" pitchFamily="34" charset="0"/>
                <a:cs typeface="Verdana" panose="020B0604030504040204" pitchFamily="34" charset="0"/>
              </a:rPr>
              <a:t>MJERA </a:t>
            </a:r>
            <a:r>
              <a:rPr lang="hr-HR" sz="1400" dirty="0">
                <a:latin typeface="Century Gothic" panose="020B0502020202020204" pitchFamily="34" charset="0"/>
                <a:ea typeface="Verdana" panose="020B0604030504040204" pitchFamily="34" charset="0"/>
                <a:cs typeface="Verdana" panose="020B0604030504040204" pitchFamily="34" charset="0"/>
              </a:rPr>
              <a:t>3: </a:t>
            </a:r>
            <a:r>
              <a:rPr lang="hr-HR" sz="1400" dirty="0" smtClean="0">
                <a:latin typeface="Century Gothic" panose="020B0502020202020204" pitchFamily="34" charset="0"/>
                <a:ea typeface="Verdana" panose="020B0604030504040204" pitchFamily="34" charset="0"/>
                <a:cs typeface="Verdana" panose="020B0604030504040204" pitchFamily="34" charset="0"/>
              </a:rPr>
              <a:t>Programi kvalitete za poljoprivredne proizvode i hranU</a:t>
            </a:r>
          </a:p>
          <a:p>
            <a:r>
              <a:rPr lang="hr-HR" sz="1400" b="1" dirty="0" smtClean="0">
                <a:solidFill>
                  <a:srgbClr val="FF0000"/>
                </a:solidFill>
                <a:latin typeface="Century Gothic" panose="020B0502020202020204" pitchFamily="34" charset="0"/>
                <a:ea typeface="Verdana" panose="020B0604030504040204" pitchFamily="34" charset="0"/>
                <a:cs typeface="Verdana" panose="020B0604030504040204" pitchFamily="34" charset="0"/>
              </a:rPr>
              <a:t>MJERA </a:t>
            </a:r>
            <a:r>
              <a:rPr lang="hr-HR" sz="1400" b="1" dirty="0">
                <a:solidFill>
                  <a:srgbClr val="FF0000"/>
                </a:solidFill>
                <a:latin typeface="Century Gothic" panose="020B0502020202020204" pitchFamily="34" charset="0"/>
                <a:ea typeface="Verdana" panose="020B0604030504040204" pitchFamily="34" charset="0"/>
                <a:cs typeface="Verdana" panose="020B0604030504040204" pitchFamily="34" charset="0"/>
              </a:rPr>
              <a:t>4 - </a:t>
            </a:r>
            <a:r>
              <a:rPr lang="hr-HR" sz="1400" b="1" dirty="0" smtClean="0">
                <a:solidFill>
                  <a:srgbClr val="FF0000"/>
                </a:solidFill>
                <a:latin typeface="Century Gothic" panose="020B0502020202020204" pitchFamily="34" charset="0"/>
                <a:ea typeface="Verdana" panose="020B0604030504040204" pitchFamily="34" charset="0"/>
                <a:cs typeface="Verdana" panose="020B0604030504040204" pitchFamily="34" charset="0"/>
              </a:rPr>
              <a:t>Ulaganja u fizičku imovinu </a:t>
            </a:r>
          </a:p>
          <a:p>
            <a:r>
              <a:rPr lang="hr-HR" sz="1400" dirty="0" smtClean="0">
                <a:solidFill>
                  <a:srgbClr val="FF0000"/>
                </a:solidFill>
                <a:latin typeface="Century Gothic" panose="020B0502020202020204" pitchFamily="34" charset="0"/>
                <a:ea typeface="Verdana" panose="020B0604030504040204" pitchFamily="34" charset="0"/>
                <a:cs typeface="Verdana" panose="020B0604030504040204" pitchFamily="34" charset="0"/>
              </a:rPr>
              <a:t>MJERA </a:t>
            </a:r>
            <a:r>
              <a:rPr lang="hr-HR" sz="1400" dirty="0">
                <a:solidFill>
                  <a:srgbClr val="FF0000"/>
                </a:solidFill>
                <a:latin typeface="Century Gothic" panose="020B0502020202020204" pitchFamily="34" charset="0"/>
                <a:ea typeface="Verdana" panose="020B0604030504040204" pitchFamily="34" charset="0"/>
                <a:cs typeface="Verdana" panose="020B0604030504040204" pitchFamily="34" charset="0"/>
              </a:rPr>
              <a:t>5 - </a:t>
            </a:r>
            <a:r>
              <a:rPr lang="hr-HR" sz="1400" dirty="0" smtClean="0">
                <a:solidFill>
                  <a:srgbClr val="FF0000"/>
                </a:solidFill>
                <a:latin typeface="Century Gothic" panose="020B0502020202020204" pitchFamily="34" charset="0"/>
                <a:ea typeface="Verdana" panose="020B0604030504040204" pitchFamily="34" charset="0"/>
                <a:cs typeface="Verdana" panose="020B0604030504040204" pitchFamily="34" charset="0"/>
              </a:rPr>
              <a:t>Obnavljanje  poljoprivrednog proizvodnog potencijala narušenog elementarnim nepogodama i katastrofalnim događajima te uvođenje odgovarajućih preventivnih </a:t>
            </a:r>
            <a:r>
              <a:rPr lang="hr-HR" sz="1400" dirty="0">
                <a:solidFill>
                  <a:srgbClr val="FF0000"/>
                </a:solidFill>
                <a:latin typeface="Century Gothic" panose="020B0502020202020204" pitchFamily="34" charset="0"/>
                <a:ea typeface="Verdana" panose="020B0604030504040204" pitchFamily="34" charset="0"/>
                <a:cs typeface="Verdana" panose="020B0604030504040204" pitchFamily="34" charset="0"/>
              </a:rPr>
              <a:t>aktivnosti </a:t>
            </a:r>
            <a:endParaRPr lang="hr-HR" sz="1400" dirty="0" smtClean="0">
              <a:solidFill>
                <a:srgbClr val="FF0000"/>
              </a:solidFill>
              <a:latin typeface="Century Gothic" panose="020B0502020202020204" pitchFamily="34" charset="0"/>
              <a:ea typeface="Verdana" panose="020B0604030504040204" pitchFamily="34" charset="0"/>
              <a:cs typeface="Verdana" panose="020B0604030504040204" pitchFamily="34" charset="0"/>
            </a:endParaRPr>
          </a:p>
          <a:p>
            <a:r>
              <a:rPr lang="hr-HR" sz="1400" b="1" dirty="0" smtClean="0">
                <a:solidFill>
                  <a:srgbClr val="FF0000"/>
                </a:solidFill>
                <a:latin typeface="Century Gothic" panose="020B0502020202020204" pitchFamily="34" charset="0"/>
                <a:ea typeface="Verdana" panose="020B0604030504040204" pitchFamily="34" charset="0"/>
                <a:cs typeface="Verdana" panose="020B0604030504040204" pitchFamily="34" charset="0"/>
              </a:rPr>
              <a:t>MJERA </a:t>
            </a:r>
            <a:r>
              <a:rPr lang="hr-HR" sz="1400" b="1" dirty="0">
                <a:solidFill>
                  <a:srgbClr val="FF0000"/>
                </a:solidFill>
                <a:latin typeface="Century Gothic" panose="020B0502020202020204" pitchFamily="34" charset="0"/>
                <a:ea typeface="Verdana" panose="020B0604030504040204" pitchFamily="34" charset="0"/>
                <a:cs typeface="Verdana" panose="020B0604030504040204" pitchFamily="34" charset="0"/>
              </a:rPr>
              <a:t>6 -  </a:t>
            </a:r>
            <a:r>
              <a:rPr lang="hr-HR" sz="1400" b="1" dirty="0" smtClean="0">
                <a:solidFill>
                  <a:srgbClr val="FF0000"/>
                </a:solidFill>
                <a:latin typeface="Century Gothic" panose="020B0502020202020204" pitchFamily="34" charset="0"/>
                <a:ea typeface="Verdana" panose="020B0604030504040204" pitchFamily="34" charset="0"/>
                <a:cs typeface="Verdana" panose="020B0604030504040204" pitchFamily="34" charset="0"/>
              </a:rPr>
              <a:t>Razvoj poljoprivrednih gospodarstva i poslovanja </a:t>
            </a:r>
          </a:p>
          <a:p>
            <a:r>
              <a:rPr lang="hr-HR" sz="1400" dirty="0">
                <a:solidFill>
                  <a:srgbClr val="FF0000"/>
                </a:solidFill>
                <a:latin typeface="Century Gothic" panose="020B0502020202020204" pitchFamily="34" charset="0"/>
                <a:ea typeface="Verdana" panose="020B0604030504040204" pitchFamily="34" charset="0"/>
                <a:cs typeface="Verdana" panose="020B0604030504040204" pitchFamily="34" charset="0"/>
              </a:rPr>
              <a:t>MJERA 7 - Temeljne usluge i obnova sela u ruralnim područjima </a:t>
            </a:r>
            <a:endParaRPr lang="hr-HR" sz="1400" dirty="0" smtClean="0">
              <a:latin typeface="Century Gothic" panose="020B0502020202020204" pitchFamily="34" charset="0"/>
              <a:ea typeface="Verdana" panose="020B0604030504040204" pitchFamily="34" charset="0"/>
              <a:cs typeface="Verdana" panose="020B0604030504040204" pitchFamily="34" charset="0"/>
            </a:endParaRPr>
          </a:p>
          <a:p>
            <a:r>
              <a:rPr lang="hr-HR" sz="1400" dirty="0">
                <a:latin typeface="Century Gothic" panose="020B0502020202020204" pitchFamily="34" charset="0"/>
                <a:ea typeface="Verdana" panose="020B0604030504040204" pitchFamily="34" charset="0"/>
                <a:cs typeface="Verdana" panose="020B0604030504040204" pitchFamily="34" charset="0"/>
              </a:rPr>
              <a:t>MJERA 8 - </a:t>
            </a:r>
            <a:r>
              <a:rPr lang="hr-HR" sz="1400" dirty="0" smtClean="0">
                <a:latin typeface="Century Gothic" panose="020B0502020202020204" pitchFamily="34" charset="0"/>
                <a:ea typeface="Verdana" panose="020B0604030504040204" pitchFamily="34" charset="0"/>
                <a:cs typeface="Verdana" panose="020B0604030504040204" pitchFamily="34" charset="0"/>
              </a:rPr>
              <a:t>Ulaganja u razvoj šumskih područja i poboljšanje isplativosti šuma </a:t>
            </a:r>
          </a:p>
          <a:p>
            <a:r>
              <a:rPr lang="hr-HR" sz="1400" dirty="0">
                <a:latin typeface="Century Gothic" panose="020B0502020202020204" pitchFamily="34" charset="0"/>
                <a:ea typeface="Verdana" panose="020B0604030504040204" pitchFamily="34" charset="0"/>
                <a:cs typeface="Verdana" panose="020B0604030504040204" pitchFamily="34" charset="0"/>
              </a:rPr>
              <a:t>MJERA 9 - </a:t>
            </a:r>
            <a:r>
              <a:rPr lang="hr-HR" sz="1400" dirty="0" smtClean="0">
                <a:latin typeface="Century Gothic" panose="020B0502020202020204" pitchFamily="34" charset="0"/>
                <a:ea typeface="Verdana" panose="020B0604030504040204" pitchFamily="34" charset="0"/>
                <a:cs typeface="Verdana" panose="020B0604030504040204" pitchFamily="34" charset="0"/>
              </a:rPr>
              <a:t>Uspostavljanje skupina i Organizacija proizvođača</a:t>
            </a:r>
          </a:p>
          <a:p>
            <a:r>
              <a:rPr lang="sv-SE" sz="1400" dirty="0">
                <a:solidFill>
                  <a:srgbClr val="C00000"/>
                </a:solidFill>
                <a:latin typeface="Century Gothic" panose="020B0502020202020204" pitchFamily="34" charset="0"/>
                <a:ea typeface="Verdana" panose="020B0604030504040204" pitchFamily="34" charset="0"/>
                <a:cs typeface="Verdana" panose="020B0604030504040204" pitchFamily="34" charset="0"/>
              </a:rPr>
              <a:t>MJERA 10 - </a:t>
            </a:r>
            <a:r>
              <a:rPr lang="sv-SE" sz="1400" dirty="0" smtClean="0">
                <a:solidFill>
                  <a:srgbClr val="C00000"/>
                </a:solidFill>
                <a:latin typeface="Century Gothic" panose="020B0502020202020204" pitchFamily="34" charset="0"/>
                <a:ea typeface="Verdana" panose="020B0604030504040204" pitchFamily="34" charset="0"/>
                <a:cs typeface="Verdana" panose="020B0604030504040204" pitchFamily="34" charset="0"/>
              </a:rPr>
              <a:t>Poljoprivreda, okoliš i klimatski uvjeti</a:t>
            </a:r>
            <a:endParaRPr lang="hr-HR" sz="1400" dirty="0" smtClean="0">
              <a:solidFill>
                <a:srgbClr val="C00000"/>
              </a:solidFill>
              <a:latin typeface="Century Gothic" panose="020B0502020202020204" pitchFamily="34" charset="0"/>
              <a:ea typeface="Verdana" panose="020B0604030504040204" pitchFamily="34" charset="0"/>
              <a:cs typeface="Verdana" panose="020B0604030504040204" pitchFamily="34" charset="0"/>
            </a:endParaRPr>
          </a:p>
          <a:p>
            <a:r>
              <a:rPr lang="sv-SE" sz="1400" dirty="0">
                <a:solidFill>
                  <a:srgbClr val="C00000"/>
                </a:solidFill>
                <a:latin typeface="Century Gothic" panose="020B0502020202020204" pitchFamily="34" charset="0"/>
                <a:ea typeface="Verdana" panose="020B0604030504040204" pitchFamily="34" charset="0"/>
                <a:cs typeface="Verdana" panose="020B0604030504040204" pitchFamily="34" charset="0"/>
              </a:rPr>
              <a:t>MJERA 11 - </a:t>
            </a:r>
            <a:r>
              <a:rPr lang="sv-SE" sz="1400" dirty="0" smtClean="0">
                <a:solidFill>
                  <a:srgbClr val="C00000"/>
                </a:solidFill>
                <a:latin typeface="Century Gothic" panose="020B0502020202020204" pitchFamily="34" charset="0"/>
                <a:ea typeface="Verdana" panose="020B0604030504040204" pitchFamily="34" charset="0"/>
                <a:cs typeface="Verdana" panose="020B0604030504040204" pitchFamily="34" charset="0"/>
              </a:rPr>
              <a:t>Ekološki uzgoj</a:t>
            </a:r>
          </a:p>
          <a:p>
            <a:r>
              <a:rPr lang="sv-SE" sz="1400" dirty="0" smtClean="0">
                <a:latin typeface="Century Gothic" panose="020B0502020202020204" pitchFamily="34" charset="0"/>
                <a:ea typeface="Verdana" panose="020B0604030504040204" pitchFamily="34" charset="0"/>
                <a:cs typeface="Verdana" panose="020B0604030504040204" pitchFamily="34" charset="0"/>
              </a:rPr>
              <a:t>MJERA </a:t>
            </a:r>
            <a:r>
              <a:rPr lang="sv-SE" sz="1400" dirty="0">
                <a:latin typeface="Century Gothic" panose="020B0502020202020204" pitchFamily="34" charset="0"/>
                <a:ea typeface="Verdana" panose="020B0604030504040204" pitchFamily="34" charset="0"/>
                <a:cs typeface="Verdana" panose="020B0604030504040204" pitchFamily="34" charset="0"/>
              </a:rPr>
              <a:t>13 - </a:t>
            </a:r>
            <a:r>
              <a:rPr lang="sv-SE" sz="1400" dirty="0" smtClean="0">
                <a:latin typeface="Century Gothic" panose="020B0502020202020204" pitchFamily="34" charset="0"/>
                <a:ea typeface="Verdana" panose="020B0604030504040204" pitchFamily="34" charset="0"/>
                <a:cs typeface="Verdana" panose="020B0604030504040204" pitchFamily="34" charset="0"/>
              </a:rPr>
              <a:t>Plaćanja povezana s područjima s prirodnim ograničenjima ili ostalim posebnim ograničenjima </a:t>
            </a:r>
          </a:p>
          <a:p>
            <a:r>
              <a:rPr lang="hr-HR" sz="1400" dirty="0" smtClean="0">
                <a:latin typeface="Century Gothic" panose="020B0502020202020204" pitchFamily="34" charset="0"/>
                <a:ea typeface="Verdana" panose="020B0604030504040204" pitchFamily="34" charset="0"/>
                <a:cs typeface="Verdana" panose="020B0604030504040204" pitchFamily="34" charset="0"/>
              </a:rPr>
              <a:t>MJERA </a:t>
            </a:r>
            <a:r>
              <a:rPr lang="hr-HR" sz="1400" dirty="0">
                <a:latin typeface="Century Gothic" panose="020B0502020202020204" pitchFamily="34" charset="0"/>
                <a:ea typeface="Verdana" panose="020B0604030504040204" pitchFamily="34" charset="0"/>
                <a:cs typeface="Verdana" panose="020B0604030504040204" pitchFamily="34" charset="0"/>
              </a:rPr>
              <a:t>16 – </a:t>
            </a:r>
            <a:r>
              <a:rPr lang="hr-HR" sz="1400" dirty="0" smtClean="0">
                <a:latin typeface="Century Gothic" panose="020B0502020202020204" pitchFamily="34" charset="0"/>
                <a:ea typeface="Verdana" panose="020B0604030504040204" pitchFamily="34" charset="0"/>
                <a:cs typeface="Verdana" panose="020B0604030504040204" pitchFamily="34" charset="0"/>
              </a:rPr>
              <a:t>Suradnja </a:t>
            </a:r>
          </a:p>
          <a:p>
            <a:r>
              <a:rPr lang="hr-HR" sz="1400" dirty="0">
                <a:solidFill>
                  <a:srgbClr val="C00000"/>
                </a:solidFill>
                <a:latin typeface="Century Gothic" panose="020B0502020202020204" pitchFamily="34" charset="0"/>
                <a:ea typeface="Verdana" panose="020B0604030504040204" pitchFamily="34" charset="0"/>
                <a:cs typeface="Verdana" panose="020B0604030504040204" pitchFamily="34" charset="0"/>
              </a:rPr>
              <a:t>MJERA 17 – </a:t>
            </a:r>
            <a:r>
              <a:rPr lang="hr-HR" sz="1400" dirty="0" smtClean="0">
                <a:solidFill>
                  <a:srgbClr val="C00000"/>
                </a:solidFill>
                <a:latin typeface="Century Gothic" panose="020B0502020202020204" pitchFamily="34" charset="0"/>
                <a:ea typeface="Verdana" panose="020B0604030504040204" pitchFamily="34" charset="0"/>
                <a:cs typeface="Verdana" panose="020B0604030504040204" pitchFamily="34" charset="0"/>
              </a:rPr>
              <a:t>Upravljanje rizicima MJERA 19 LEADER</a:t>
            </a:r>
          </a:p>
          <a:p>
            <a:r>
              <a:rPr lang="hr-HR" sz="1400" dirty="0">
                <a:latin typeface="Century Gothic" panose="020B0502020202020204" pitchFamily="34" charset="0"/>
                <a:ea typeface="Verdana" panose="020B0604030504040204" pitchFamily="34" charset="0"/>
                <a:cs typeface="Verdana" panose="020B0604030504040204" pitchFamily="34" charset="0"/>
              </a:rPr>
              <a:t>MJERA   20 - </a:t>
            </a:r>
            <a:r>
              <a:rPr lang="hr-HR" sz="1400" dirty="0" smtClean="0">
                <a:latin typeface="Century Gothic" panose="020B0502020202020204" pitchFamily="34" charset="0"/>
                <a:ea typeface="Verdana" panose="020B0604030504040204" pitchFamily="34" charset="0"/>
                <a:cs typeface="Verdana" panose="020B0604030504040204" pitchFamily="34" charset="0"/>
              </a:rPr>
              <a:t>Tehnička pomoć</a:t>
            </a:r>
          </a:p>
        </p:txBody>
      </p:sp>
    </p:spTree>
    <p:extLst>
      <p:ext uri="{BB962C8B-B14F-4D97-AF65-F5344CB8AC3E}">
        <p14:creationId xmlns:p14="http://schemas.microsoft.com/office/powerpoint/2010/main" val="241380789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zervirano mjesto sadržaja 2"/>
          <p:cNvSpPr>
            <a:spLocks noGrp="1"/>
          </p:cNvSpPr>
          <p:nvPr>
            <p:ph idx="1"/>
          </p:nvPr>
        </p:nvSpPr>
        <p:spPr>
          <a:xfrm>
            <a:off x="683568" y="1196752"/>
            <a:ext cx="7488832" cy="4608512"/>
          </a:xfrm>
        </p:spPr>
        <p:txBody>
          <a:bodyPr rtlCol="0">
            <a:normAutofit lnSpcReduction="10000"/>
          </a:bodyPr>
          <a:lstStyle/>
          <a:p>
            <a:pPr eaLnBrk="1" fontAlgn="auto" hangingPunct="1">
              <a:spcAft>
                <a:spcPts val="0"/>
              </a:spcAft>
              <a:buFont typeface="Arial" pitchFamily="34" charset="0"/>
              <a:buNone/>
              <a:defRPr/>
            </a:pPr>
            <a:r>
              <a:rPr lang="hr-HR" sz="1600" b="1" dirty="0" smtClean="0">
                <a:cs typeface="Times New Roman" pitchFamily="18" charset="0"/>
              </a:rPr>
              <a:t>Korisnici: </a:t>
            </a:r>
            <a:r>
              <a:rPr lang="vi-VN" sz="1600" dirty="0" smtClean="0">
                <a:cs typeface="Times New Roman" pitchFamily="18" charset="0"/>
              </a:rPr>
              <a:t>aktivni </a:t>
            </a:r>
            <a:r>
              <a:rPr lang="vi-VN" sz="1600" dirty="0">
                <a:cs typeface="Times New Roman" pitchFamily="18" charset="0"/>
              </a:rPr>
              <a:t>poljoprivrednici sukladno definiciji aktivnog poljoprivrednika u članku 9. Uredbe (EU) o izravnim plaćanjima br. </a:t>
            </a:r>
            <a:r>
              <a:rPr lang="vi-VN" sz="1600" dirty="0" smtClean="0">
                <a:cs typeface="Times New Roman" pitchFamily="18" charset="0"/>
              </a:rPr>
              <a:t>1307/2013</a:t>
            </a:r>
            <a:endParaRPr lang="hr-HR" sz="1600" dirty="0">
              <a:cs typeface="Times New Roman" pitchFamily="18" charset="0"/>
            </a:endParaRPr>
          </a:p>
          <a:p>
            <a:pPr eaLnBrk="1" fontAlgn="auto" hangingPunct="1">
              <a:spcAft>
                <a:spcPts val="0"/>
              </a:spcAft>
              <a:buFont typeface="Arial" pitchFamily="34" charset="0"/>
              <a:buNone/>
              <a:defRPr/>
            </a:pPr>
            <a:endParaRPr lang="hr-HR" dirty="0" smtClean="0">
              <a:cs typeface="Times New Roman" pitchFamily="18" charset="0"/>
            </a:endParaRPr>
          </a:p>
          <a:p>
            <a:pPr eaLnBrk="1" fontAlgn="auto" hangingPunct="1">
              <a:spcAft>
                <a:spcPts val="0"/>
              </a:spcAft>
              <a:buFont typeface="Arial" pitchFamily="34" charset="0"/>
              <a:buNone/>
              <a:defRPr/>
            </a:pPr>
            <a:r>
              <a:rPr lang="hr-HR" sz="1600" b="1" dirty="0" smtClean="0">
                <a:cs typeface="Times New Roman" pitchFamily="18" charset="0"/>
              </a:rPr>
              <a:t>OPERACIJE I IZNOSI POTPORA: </a:t>
            </a:r>
          </a:p>
          <a:p>
            <a:pPr eaLnBrk="1" fontAlgn="auto" hangingPunct="1">
              <a:spcAft>
                <a:spcPts val="0"/>
              </a:spcAft>
              <a:buFont typeface="Arial" pitchFamily="34" charset="0"/>
              <a:buNone/>
              <a:defRPr/>
            </a:pPr>
            <a:endParaRPr lang="hr-HR" sz="1600" dirty="0" smtClean="0">
              <a:cs typeface="Times New Roman" pitchFamily="18" charset="0"/>
            </a:endParaRPr>
          </a:p>
          <a:p>
            <a:pPr eaLnBrk="1" fontAlgn="auto" hangingPunct="1">
              <a:spcAft>
                <a:spcPts val="0"/>
              </a:spcAft>
              <a:buFont typeface="Arial" pitchFamily="34" charset="0"/>
              <a:buNone/>
              <a:defRPr/>
            </a:pPr>
            <a:r>
              <a:rPr lang="hr-HR" sz="1600" b="1" dirty="0" smtClean="0">
                <a:cs typeface="Times New Roman" pitchFamily="18" charset="0"/>
              </a:rPr>
              <a:t>13.1. Očuvanje poljoprivrede na gorsko planinskim područjima </a:t>
            </a:r>
          </a:p>
          <a:p>
            <a:pPr eaLnBrk="1" fontAlgn="auto" hangingPunct="1">
              <a:spcAft>
                <a:spcPts val="0"/>
              </a:spcAft>
              <a:buFont typeface="Arial" pitchFamily="34" charset="0"/>
              <a:buNone/>
              <a:defRPr/>
            </a:pPr>
            <a:r>
              <a:rPr lang="hr-HR" sz="1600" dirty="0" smtClean="0">
                <a:cs typeface="Times New Roman" pitchFamily="18" charset="0"/>
              </a:rPr>
              <a:t>Visina potpore: </a:t>
            </a:r>
            <a:r>
              <a:rPr lang="hr-HR" sz="1600" dirty="0">
                <a:cs typeface="Times New Roman" pitchFamily="18" charset="0"/>
              </a:rPr>
              <a:t>226 </a:t>
            </a:r>
            <a:r>
              <a:rPr lang="hr-HR" sz="1600" dirty="0" smtClean="0">
                <a:cs typeface="Times New Roman" pitchFamily="18" charset="0"/>
              </a:rPr>
              <a:t>eura/ha</a:t>
            </a:r>
          </a:p>
          <a:p>
            <a:pPr eaLnBrk="1" fontAlgn="auto" hangingPunct="1">
              <a:spcAft>
                <a:spcPts val="0"/>
              </a:spcAft>
              <a:buFont typeface="Arial" pitchFamily="34" charset="0"/>
              <a:buNone/>
              <a:defRPr/>
            </a:pPr>
            <a:endParaRPr lang="hr-HR" sz="1600" dirty="0" smtClean="0">
              <a:cs typeface="Times New Roman" pitchFamily="18" charset="0"/>
            </a:endParaRPr>
          </a:p>
          <a:p>
            <a:pPr eaLnBrk="1" fontAlgn="auto" hangingPunct="1">
              <a:spcAft>
                <a:spcPts val="0"/>
              </a:spcAft>
              <a:buFont typeface="Arial" pitchFamily="34" charset="0"/>
              <a:buNone/>
              <a:defRPr/>
            </a:pPr>
            <a:r>
              <a:rPr lang="hr-HR" sz="1600" b="1" dirty="0" smtClean="0">
                <a:cs typeface="Times New Roman" pitchFamily="18" charset="0"/>
              </a:rPr>
              <a:t>13.2. Očuvanje poljoprivrede na područjima s prirodnim ograničenjima u poljoprivredi </a:t>
            </a:r>
          </a:p>
          <a:p>
            <a:pPr marL="68580" indent="0" algn="just">
              <a:spcAft>
                <a:spcPts val="600"/>
              </a:spcAft>
              <a:buNone/>
            </a:pPr>
            <a:r>
              <a:rPr lang="hr-HR" sz="1600" dirty="0">
                <a:cs typeface="Times New Roman" pitchFamily="18" charset="0"/>
              </a:rPr>
              <a:t>Visina </a:t>
            </a:r>
            <a:r>
              <a:rPr lang="hr-HR" sz="1600" dirty="0" smtClean="0">
                <a:cs typeface="Times New Roman" pitchFamily="18" charset="0"/>
              </a:rPr>
              <a:t>potpore:</a:t>
            </a:r>
            <a:r>
              <a:rPr lang="hr-HR" sz="1600" dirty="0" smtClean="0">
                <a:latin typeface="Times New Roman" panose="02020603050405020304" pitchFamily="18" charset="0"/>
                <a:ea typeface="Adobe Gothic Std B" panose="020B0800000000000000" pitchFamily="34" charset="-128"/>
              </a:rPr>
              <a:t>194 </a:t>
            </a:r>
            <a:r>
              <a:rPr lang="hr-HR" sz="1600" dirty="0" err="1">
                <a:latin typeface="Times New Roman" panose="02020603050405020304" pitchFamily="18" charset="0"/>
                <a:ea typeface="Adobe Gothic Std B" panose="020B0800000000000000" pitchFamily="34" charset="-128"/>
              </a:rPr>
              <a:t>eur</a:t>
            </a:r>
            <a:r>
              <a:rPr lang="hr-HR" sz="1600" dirty="0">
                <a:latin typeface="Times New Roman" panose="02020603050405020304" pitchFamily="18" charset="0"/>
                <a:ea typeface="Adobe Gothic Std B" panose="020B0800000000000000" pitchFamily="34" charset="-128"/>
              </a:rPr>
              <a:t>/ha</a:t>
            </a:r>
            <a:endParaRPr lang="hr-HR" sz="1400" dirty="0">
              <a:latin typeface="Times New Roman" panose="02020603050405020304" pitchFamily="18" charset="0"/>
              <a:ea typeface="Times New Roman" panose="02020603050405020304" pitchFamily="18" charset="0"/>
            </a:endParaRPr>
          </a:p>
          <a:p>
            <a:pPr eaLnBrk="1" fontAlgn="auto" hangingPunct="1">
              <a:spcAft>
                <a:spcPts val="0"/>
              </a:spcAft>
              <a:buFont typeface="Arial" pitchFamily="34" charset="0"/>
              <a:buNone/>
              <a:defRPr/>
            </a:pPr>
            <a:endParaRPr lang="hr-HR" sz="1600" dirty="0" smtClean="0">
              <a:cs typeface="Times New Roman" pitchFamily="18" charset="0"/>
            </a:endParaRPr>
          </a:p>
          <a:p>
            <a:pPr eaLnBrk="1" fontAlgn="auto" hangingPunct="1">
              <a:spcAft>
                <a:spcPts val="0"/>
              </a:spcAft>
              <a:buFont typeface="Arial" pitchFamily="34" charset="0"/>
              <a:buNone/>
              <a:defRPr/>
            </a:pPr>
            <a:r>
              <a:rPr lang="hr-HR" sz="1600" b="1" dirty="0" smtClean="0">
                <a:cs typeface="Times New Roman" pitchFamily="18" charset="0"/>
              </a:rPr>
              <a:t>13.3. Očuvanje poljoprivrede na područjima sa specifičnim ograničenjima u poljoprivredi </a:t>
            </a:r>
          </a:p>
          <a:p>
            <a:pPr marL="68580" indent="0" algn="just">
              <a:spcAft>
                <a:spcPts val="600"/>
              </a:spcAft>
              <a:buNone/>
            </a:pPr>
            <a:r>
              <a:rPr lang="hr-HR" sz="1600" dirty="0">
                <a:cs typeface="Times New Roman" pitchFamily="18" charset="0"/>
              </a:rPr>
              <a:t>Visina </a:t>
            </a:r>
            <a:r>
              <a:rPr lang="hr-HR" sz="1600" dirty="0" smtClean="0">
                <a:cs typeface="Times New Roman" pitchFamily="18" charset="0"/>
              </a:rPr>
              <a:t>potpore:</a:t>
            </a:r>
            <a:r>
              <a:rPr lang="hr-HR" sz="1600" dirty="0" smtClean="0">
                <a:latin typeface="Times New Roman" panose="02020603050405020304" pitchFamily="18" charset="0"/>
                <a:ea typeface="Calibri" panose="020F0502020204030204" pitchFamily="34" charset="0"/>
              </a:rPr>
              <a:t>89 </a:t>
            </a:r>
            <a:r>
              <a:rPr lang="hr-HR" sz="1600" dirty="0">
                <a:latin typeface="Times New Roman" panose="02020603050405020304" pitchFamily="18" charset="0"/>
                <a:ea typeface="Calibri" panose="020F0502020204030204" pitchFamily="34" charset="0"/>
              </a:rPr>
              <a:t>€/ha</a:t>
            </a:r>
            <a:endParaRPr lang="hr-HR" sz="1400" dirty="0">
              <a:latin typeface="Times New Roman" panose="02020603050405020304" pitchFamily="18" charset="0"/>
              <a:ea typeface="Times New Roman" panose="02020603050405020304" pitchFamily="18" charset="0"/>
            </a:endParaRPr>
          </a:p>
          <a:p>
            <a:pPr eaLnBrk="1" fontAlgn="auto" hangingPunct="1">
              <a:spcAft>
                <a:spcPts val="0"/>
              </a:spcAft>
              <a:buFont typeface="Arial" pitchFamily="34" charset="0"/>
              <a:buNone/>
              <a:defRPr/>
            </a:pPr>
            <a:endParaRPr lang="hr-HR" dirty="0" smtClean="0">
              <a:cs typeface="Times New Roman" pitchFamily="18" charset="0"/>
            </a:endParaRPr>
          </a:p>
          <a:p>
            <a:pPr eaLnBrk="1" fontAlgn="auto" hangingPunct="1">
              <a:spcAft>
                <a:spcPts val="0"/>
              </a:spcAft>
              <a:buFont typeface="Arial" pitchFamily="34" charset="0"/>
              <a:buNone/>
              <a:defRPr/>
            </a:pPr>
            <a:endParaRPr lang="hr-HR" dirty="0" smtClean="0">
              <a:cs typeface="Times New Roman" pitchFamily="18" charset="0"/>
            </a:endParaRPr>
          </a:p>
          <a:p>
            <a:pPr eaLnBrk="1" fontAlgn="auto" hangingPunct="1">
              <a:spcAft>
                <a:spcPts val="0"/>
              </a:spcAft>
              <a:buFont typeface="Arial" pitchFamily="34" charset="0"/>
              <a:buNone/>
              <a:defRPr/>
            </a:pPr>
            <a:endParaRPr lang="hr-HR" dirty="0" smtClean="0">
              <a:cs typeface="Times New Roman" pitchFamily="18" charset="0"/>
            </a:endParaRPr>
          </a:p>
          <a:p>
            <a:pPr eaLnBrk="1" fontAlgn="auto" hangingPunct="1">
              <a:spcAft>
                <a:spcPts val="0"/>
              </a:spcAft>
              <a:buFont typeface="Arial" pitchFamily="34" charset="0"/>
              <a:buNone/>
              <a:defRPr/>
            </a:pPr>
            <a:endParaRPr lang="hr-HR" dirty="0" smtClean="0"/>
          </a:p>
        </p:txBody>
      </p:sp>
    </p:spTree>
    <p:extLst>
      <p:ext uri="{BB962C8B-B14F-4D97-AF65-F5344CB8AC3E}">
        <p14:creationId xmlns:p14="http://schemas.microsoft.com/office/powerpoint/2010/main" val="211924871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323528" y="990020"/>
            <a:ext cx="8621811" cy="5247292"/>
          </a:xfrm>
        </p:spPr>
        <p:txBody>
          <a:bodyPr>
            <a:normAutofit lnSpcReduction="10000"/>
          </a:bodyPr>
          <a:lstStyle/>
          <a:p>
            <a:pPr lvl="0" eaLnBrk="1" fontAlgn="auto" hangingPunct="1">
              <a:spcAft>
                <a:spcPts val="0"/>
              </a:spcAft>
              <a:defRPr/>
            </a:pPr>
            <a:endParaRPr lang="hr-HR" sz="1600" b="1" dirty="0" smtClean="0">
              <a:solidFill>
                <a:schemeClr val="accent3">
                  <a:lumMod val="50000"/>
                </a:schemeClr>
              </a:solidFill>
              <a:cs typeface="Times New Roman" pitchFamily="18" charset="0"/>
            </a:endParaRPr>
          </a:p>
          <a:p>
            <a:pPr marL="68580" lvl="0" indent="0" eaLnBrk="1" fontAlgn="auto" hangingPunct="1">
              <a:spcAft>
                <a:spcPts val="0"/>
              </a:spcAft>
              <a:buNone/>
              <a:defRPr/>
            </a:pPr>
            <a:r>
              <a:rPr lang="hr-HR" sz="1600" b="1" dirty="0" smtClean="0">
                <a:solidFill>
                  <a:schemeClr val="accent3">
                    <a:lumMod val="50000"/>
                  </a:schemeClr>
                </a:solidFill>
                <a:cs typeface="Times New Roman" pitchFamily="18" charset="0"/>
              </a:rPr>
              <a:t>16.1</a:t>
            </a:r>
            <a:r>
              <a:rPr lang="hr-HR" sz="1600" b="1" dirty="0">
                <a:solidFill>
                  <a:schemeClr val="accent3">
                    <a:lumMod val="50000"/>
                  </a:schemeClr>
                </a:solidFill>
                <a:cs typeface="Times New Roman" pitchFamily="18" charset="0"/>
              </a:rPr>
              <a:t>. Uspostava i rad operativnih skupina unutar EIP-a</a:t>
            </a:r>
          </a:p>
          <a:p>
            <a:pPr lvl="0" eaLnBrk="1" fontAlgn="auto" hangingPunct="1">
              <a:spcAft>
                <a:spcPts val="0"/>
              </a:spcAft>
              <a:defRPr/>
            </a:pPr>
            <a:r>
              <a:rPr lang="hr-HR" sz="1600" b="1" dirty="0">
                <a:solidFill>
                  <a:prstClr val="black"/>
                </a:solidFill>
                <a:cs typeface="Times New Roman" pitchFamily="18" charset="0"/>
              </a:rPr>
              <a:t>Korisnici: </a:t>
            </a:r>
            <a:r>
              <a:rPr lang="hr-HR" sz="1600" dirty="0">
                <a:solidFill>
                  <a:prstClr val="black"/>
                </a:solidFill>
                <a:cs typeface="Times New Roman" pitchFamily="18" charset="0"/>
              </a:rPr>
              <a:t>operativne skupine iz poljoprivrednog i šumarskog sektora </a:t>
            </a:r>
          </a:p>
          <a:p>
            <a:pPr lvl="0" eaLnBrk="1" fontAlgn="auto" hangingPunct="1">
              <a:spcAft>
                <a:spcPts val="0"/>
              </a:spcAft>
              <a:defRPr/>
            </a:pPr>
            <a:r>
              <a:rPr lang="hr-HR" sz="1600" dirty="0">
                <a:solidFill>
                  <a:prstClr val="black"/>
                </a:solidFill>
              </a:rPr>
              <a:t>Intenzitet potpore: do 100%</a:t>
            </a:r>
          </a:p>
          <a:p>
            <a:pPr marL="68580" lvl="0" indent="0" eaLnBrk="1" fontAlgn="auto" hangingPunct="1">
              <a:spcAft>
                <a:spcPts val="0"/>
              </a:spcAft>
              <a:buNone/>
              <a:defRPr/>
            </a:pPr>
            <a:r>
              <a:rPr lang="hr-HR" sz="1600" b="1" dirty="0">
                <a:solidFill>
                  <a:schemeClr val="accent3">
                    <a:lumMod val="50000"/>
                  </a:schemeClr>
                </a:solidFill>
                <a:cs typeface="Times New Roman" pitchFamily="18" charset="0"/>
              </a:rPr>
              <a:t>16.2. Pilot projekti i razvoj novih proizvoda, postupaka, procesa i tehnologija u poljoprivredno-prehrambenom i šumarskom sektoru</a:t>
            </a:r>
          </a:p>
          <a:p>
            <a:pPr lvl="0" eaLnBrk="1" fontAlgn="auto" hangingPunct="1">
              <a:spcAft>
                <a:spcPts val="0"/>
              </a:spcAft>
              <a:defRPr/>
            </a:pPr>
            <a:r>
              <a:rPr lang="hr-HR" sz="1600" b="1" dirty="0">
                <a:solidFill>
                  <a:prstClr val="black"/>
                </a:solidFill>
                <a:cs typeface="Times New Roman" pitchFamily="18" charset="0"/>
              </a:rPr>
              <a:t>Korisnici: </a:t>
            </a:r>
            <a:r>
              <a:rPr lang="hr-HR" sz="1600" dirty="0">
                <a:solidFill>
                  <a:prstClr val="black"/>
                </a:solidFill>
                <a:cs typeface="Times New Roman" pitchFamily="18" charset="0"/>
              </a:rPr>
              <a:t>pravne i fizičke osobe iz poljoprivrednog i šumarskog sektora </a:t>
            </a:r>
          </a:p>
          <a:p>
            <a:pPr lvl="0" eaLnBrk="1" fontAlgn="auto" hangingPunct="1">
              <a:spcAft>
                <a:spcPts val="0"/>
              </a:spcAft>
              <a:defRPr/>
            </a:pPr>
            <a:r>
              <a:rPr lang="hr-HR" sz="1600" dirty="0">
                <a:solidFill>
                  <a:prstClr val="black"/>
                </a:solidFill>
              </a:rPr>
              <a:t>Intenzitet potpore: do 100%</a:t>
            </a:r>
          </a:p>
          <a:p>
            <a:pPr marL="68580" indent="0">
              <a:buNone/>
            </a:pPr>
            <a:r>
              <a:rPr lang="hr-HR" sz="1600" b="1" dirty="0">
                <a:solidFill>
                  <a:schemeClr val="accent3">
                    <a:lumMod val="50000"/>
                  </a:schemeClr>
                </a:solidFill>
              </a:rPr>
              <a:t>16.4. Uspostava i razvoj kratkih lanaca opskrbe i lokalnih tržišta</a:t>
            </a:r>
          </a:p>
          <a:p>
            <a:r>
              <a:rPr lang="hr-HR" sz="1600" b="1" dirty="0"/>
              <a:t>Korisnici: </a:t>
            </a:r>
            <a:r>
              <a:rPr lang="hr-HR" sz="1600" dirty="0">
                <a:solidFill>
                  <a:prstClr val="black"/>
                </a:solidFill>
                <a:cs typeface="Times New Roman" pitchFamily="18" charset="0"/>
              </a:rPr>
              <a:t>pravne i fizičke osobe iz poljoprivrednog i šumarskog sektora </a:t>
            </a:r>
            <a:endParaRPr lang="hr-HR" sz="1600" dirty="0"/>
          </a:p>
          <a:p>
            <a:r>
              <a:rPr lang="hr-HR" sz="1600" dirty="0"/>
              <a:t>Intenzitet potpore: do 100%</a:t>
            </a:r>
          </a:p>
          <a:p>
            <a:pPr marL="68580" indent="0">
              <a:buNone/>
            </a:pPr>
            <a:r>
              <a:rPr lang="hr-HR" sz="1600" b="1" dirty="0">
                <a:solidFill>
                  <a:schemeClr val="accent3">
                    <a:lumMod val="50000"/>
                  </a:schemeClr>
                </a:solidFill>
              </a:rPr>
              <a:t>16.8. Izrada šumskogospodarskih i </a:t>
            </a:r>
            <a:r>
              <a:rPr lang="hr-HR" sz="1600" b="1" dirty="0" err="1">
                <a:solidFill>
                  <a:schemeClr val="accent3">
                    <a:lumMod val="50000"/>
                  </a:schemeClr>
                </a:solidFill>
              </a:rPr>
              <a:t>lovnogospodarskih</a:t>
            </a:r>
            <a:r>
              <a:rPr lang="hr-HR" sz="1600" b="1" dirty="0">
                <a:solidFill>
                  <a:schemeClr val="accent3">
                    <a:lumMod val="50000"/>
                  </a:schemeClr>
                </a:solidFill>
              </a:rPr>
              <a:t> planova ili drugih relevantnih dokumenata</a:t>
            </a:r>
          </a:p>
          <a:p>
            <a:r>
              <a:rPr lang="hr-HR" sz="1600" b="1" dirty="0"/>
              <a:t>Korisnici: </a:t>
            </a:r>
            <a:r>
              <a:rPr lang="hr-HR" sz="1600" dirty="0"/>
              <a:t>znanstveno-nastavne i znanstvene institucije iz sektora šumarstva i srodnih područja, pravni subjekti koji gospodare šumama i šumskim zemljištem u privatnom vlasništvu i/ili vlasništvu Republike Hrvatske, strukovne asocijacije iz sektora šumarstva, </a:t>
            </a:r>
            <a:r>
              <a:rPr lang="hr-HR" sz="1600" dirty="0" err="1"/>
              <a:t>šumoposjednici</a:t>
            </a:r>
            <a:r>
              <a:rPr lang="hr-HR" sz="1600" dirty="0"/>
              <a:t> i udruge </a:t>
            </a:r>
            <a:r>
              <a:rPr lang="hr-HR" sz="1600" dirty="0" err="1"/>
              <a:t>šumoposjednika</a:t>
            </a:r>
            <a:r>
              <a:rPr lang="hr-HR" sz="1600" dirty="0"/>
              <a:t>, obrti, trgovačka društva, mikro, mala i srednja poduzeća, </a:t>
            </a:r>
            <a:r>
              <a:rPr lang="hr-HR" sz="1600" dirty="0" err="1"/>
              <a:t>lovoovlaštenici</a:t>
            </a:r>
            <a:endParaRPr lang="hr-HR" sz="1600" dirty="0"/>
          </a:p>
          <a:p>
            <a:pPr lvl="0"/>
            <a:r>
              <a:rPr lang="hr-HR" sz="1600" dirty="0">
                <a:solidFill>
                  <a:prstClr val="black"/>
                </a:solidFill>
              </a:rPr>
              <a:t>Intenzitet potpore: do 100%</a:t>
            </a:r>
          </a:p>
          <a:p>
            <a:endParaRPr lang="hr-HR" dirty="0"/>
          </a:p>
        </p:txBody>
      </p:sp>
      <p:sp>
        <p:nvSpPr>
          <p:cNvPr id="5" name="Pravokutnik 4"/>
          <p:cNvSpPr/>
          <p:nvPr/>
        </p:nvSpPr>
        <p:spPr>
          <a:xfrm>
            <a:off x="467544" y="620688"/>
            <a:ext cx="6984776" cy="369332"/>
          </a:xfrm>
          <a:prstGeom prst="rect">
            <a:avLst/>
          </a:prstGeom>
        </p:spPr>
        <p:txBody>
          <a:bodyPr wrap="square">
            <a:spAutoFit/>
          </a:bodyPr>
          <a:lstStyle/>
          <a:p>
            <a:pPr eaLnBrk="1" fontAlgn="auto" hangingPunct="1">
              <a:spcAft>
                <a:spcPts val="0"/>
              </a:spcAft>
              <a:buFont typeface="Arial" pitchFamily="34" charset="0"/>
              <a:buNone/>
              <a:defRPr/>
            </a:pPr>
            <a:r>
              <a:rPr lang="hr-HR" sz="1800" b="1" dirty="0" smtClean="0">
                <a:solidFill>
                  <a:schemeClr val="accent3">
                    <a:lumMod val="50000"/>
                  </a:schemeClr>
                </a:solidFill>
                <a:latin typeface="+mn-lt"/>
                <a:cs typeface="Times New Roman" pitchFamily="18" charset="0"/>
              </a:rPr>
              <a:t>MJERA 16 – SURADNJA  </a:t>
            </a:r>
          </a:p>
        </p:txBody>
      </p:sp>
    </p:spTree>
    <p:extLst>
      <p:ext uri="{BB962C8B-B14F-4D97-AF65-F5344CB8AC3E}">
        <p14:creationId xmlns:p14="http://schemas.microsoft.com/office/powerpoint/2010/main" val="399994922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67544" y="1916832"/>
            <a:ext cx="8496944" cy="4824536"/>
          </a:xfrm>
        </p:spPr>
        <p:txBody>
          <a:bodyPr>
            <a:normAutofit/>
          </a:bodyPr>
          <a:lstStyle/>
          <a:p>
            <a:pPr lvl="0" eaLnBrk="1" fontAlgn="auto" hangingPunct="1">
              <a:spcAft>
                <a:spcPts val="0"/>
              </a:spcAft>
              <a:defRPr/>
            </a:pPr>
            <a:r>
              <a:rPr lang="hr-HR" b="1" dirty="0" smtClean="0">
                <a:solidFill>
                  <a:schemeClr val="accent3">
                    <a:lumMod val="50000"/>
                  </a:schemeClr>
                </a:solidFill>
                <a:cs typeface="Times New Roman" pitchFamily="18" charset="0"/>
              </a:rPr>
              <a:t>17.1. Osiguranje usjeva, životinja i biljaka</a:t>
            </a:r>
          </a:p>
          <a:p>
            <a:pPr algn="just">
              <a:spcAft>
                <a:spcPts val="600"/>
              </a:spcAft>
            </a:pPr>
            <a:endParaRPr lang="hr-HR" sz="800" b="1" dirty="0" smtClean="0"/>
          </a:p>
          <a:p>
            <a:pPr algn="just">
              <a:spcAft>
                <a:spcPts val="600"/>
              </a:spcAft>
            </a:pPr>
            <a:r>
              <a:rPr lang="hr-HR" sz="1600" b="1" dirty="0" smtClean="0"/>
              <a:t>Korisnici: </a:t>
            </a:r>
            <a:r>
              <a:rPr lang="hr-HR" sz="1600" dirty="0" smtClean="0">
                <a:ea typeface="Times New Roman"/>
              </a:rPr>
              <a:t>poljoprivredna gospodarstva - pravne i fizičke osobe, vlasnici šuma, </a:t>
            </a:r>
            <a:r>
              <a:rPr lang="hr-HR" sz="1600" dirty="0" err="1" smtClean="0">
                <a:ea typeface="Times New Roman"/>
              </a:rPr>
              <a:t>šumoposjednici</a:t>
            </a:r>
            <a:r>
              <a:rPr lang="hr-HR" sz="1600" dirty="0" smtClean="0">
                <a:ea typeface="Times New Roman"/>
              </a:rPr>
              <a:t>, </a:t>
            </a:r>
            <a:r>
              <a:rPr lang="hr-HR" sz="1600" dirty="0" err="1" smtClean="0">
                <a:ea typeface="Times New Roman"/>
              </a:rPr>
              <a:t>lovovovlaštenici</a:t>
            </a:r>
            <a:r>
              <a:rPr lang="hr-HR" sz="1600" dirty="0" smtClean="0">
                <a:ea typeface="Times New Roman"/>
              </a:rPr>
              <a:t> i njihove udruge koje su u svojstvu osiguranika svoju proizvodnju, infrastrukturu i divljač osigurali policom osiguranja od šteta</a:t>
            </a:r>
          </a:p>
          <a:p>
            <a:pPr algn="just">
              <a:spcAft>
                <a:spcPts val="600"/>
              </a:spcAft>
            </a:pPr>
            <a:endParaRPr lang="hr-HR" sz="800" dirty="0" smtClean="0">
              <a:ea typeface="Times New Roman"/>
            </a:endParaRPr>
          </a:p>
          <a:p>
            <a:pPr lvl="0">
              <a:spcBef>
                <a:spcPct val="0"/>
              </a:spcBef>
              <a:buClr>
                <a:srgbClr val="FF0000"/>
              </a:buClr>
              <a:tabLst>
                <a:tab pos="88900" algn="l"/>
              </a:tabLst>
            </a:pPr>
            <a:r>
              <a:rPr lang="hr-HR" sz="1600" b="1" dirty="0" smtClean="0">
                <a:ea typeface="Times New Roman"/>
              </a:rPr>
              <a:t>Prihvatljivo ulaganje:</a:t>
            </a:r>
          </a:p>
          <a:p>
            <a:pPr lvl="0">
              <a:spcBef>
                <a:spcPct val="0"/>
              </a:spcBef>
              <a:buClr>
                <a:srgbClr val="FF0000"/>
              </a:buClr>
              <a:tabLst>
                <a:tab pos="88900" algn="l"/>
              </a:tabLst>
            </a:pPr>
            <a:r>
              <a:rPr lang="hr-HR" altLang="sr-Latn-RS" sz="1600" dirty="0" smtClean="0">
                <a:solidFill>
                  <a:srgbClr val="000000"/>
                </a:solidFill>
                <a:ea typeface="Times New Roman" pitchFamily="18" charset="0"/>
                <a:cs typeface="Arial" pitchFamily="34" charset="0"/>
              </a:rPr>
              <a:t>TROŠAK PLAĆANJA POLICE OSIGURANJA</a:t>
            </a:r>
          </a:p>
          <a:p>
            <a:pPr lvl="0">
              <a:spcBef>
                <a:spcPct val="0"/>
              </a:spcBef>
              <a:tabLst>
                <a:tab pos="88900" algn="l"/>
              </a:tabLst>
            </a:pPr>
            <a:endParaRPr lang="hr-HR" altLang="sr-Latn-RS" sz="1600" dirty="0" smtClean="0">
              <a:solidFill>
                <a:srgbClr val="000000"/>
              </a:solidFill>
              <a:ea typeface="Times New Roman" pitchFamily="18" charset="0"/>
              <a:cs typeface="Arial" pitchFamily="34" charset="0"/>
            </a:endParaRPr>
          </a:p>
          <a:p>
            <a:pPr marL="285750" lvl="0" indent="-285750">
              <a:spcBef>
                <a:spcPct val="0"/>
              </a:spcBef>
              <a:buFont typeface="Wingdings" panose="05000000000000000000" pitchFamily="2" charset="2"/>
              <a:buChar char="§"/>
              <a:tabLst>
                <a:tab pos="88900" algn="l"/>
              </a:tabLst>
            </a:pPr>
            <a:r>
              <a:rPr lang="hr-HR" altLang="sr-Latn-RS" sz="1600" dirty="0" smtClean="0">
                <a:solidFill>
                  <a:srgbClr val="000000"/>
                </a:solidFill>
                <a:ea typeface="Times New Roman" pitchFamily="18" charset="0"/>
                <a:cs typeface="Arial" pitchFamily="34" charset="0"/>
              </a:rPr>
              <a:t> maksimalan iznos plaćene/ih premije/a police/a osiguranja po korisniku iznosi 75.000,00 EUR-a</a:t>
            </a:r>
          </a:p>
          <a:p>
            <a:pPr algn="just">
              <a:lnSpc>
                <a:spcPts val="1440"/>
              </a:lnSpc>
              <a:spcAft>
                <a:spcPts val="600"/>
              </a:spcAft>
            </a:pPr>
            <a:endParaRPr lang="hr-HR" sz="800" dirty="0">
              <a:ea typeface="Times New Roman"/>
            </a:endParaRPr>
          </a:p>
          <a:p>
            <a:pPr algn="just">
              <a:lnSpc>
                <a:spcPts val="1440"/>
              </a:lnSpc>
              <a:spcAft>
                <a:spcPts val="600"/>
              </a:spcAft>
            </a:pPr>
            <a:r>
              <a:rPr lang="hr-HR" sz="1600" b="1" dirty="0" smtClean="0">
                <a:ea typeface="Times New Roman"/>
              </a:rPr>
              <a:t>Polica osiguranja može pokriti gubitke prouzročene:</a:t>
            </a:r>
          </a:p>
          <a:p>
            <a:pPr marL="285750" indent="-285750" algn="just">
              <a:lnSpc>
                <a:spcPts val="1440"/>
              </a:lnSpc>
              <a:spcBef>
                <a:spcPts val="0"/>
              </a:spcBef>
              <a:spcAft>
                <a:spcPts val="0"/>
              </a:spcAft>
              <a:buFont typeface="Wingdings" panose="05000000000000000000" pitchFamily="2" charset="2"/>
              <a:buChar char="§"/>
            </a:pPr>
            <a:r>
              <a:rPr lang="hr-HR" sz="1600" dirty="0">
                <a:ea typeface="Times New Roman"/>
              </a:rPr>
              <a:t>nepovoljnim klimatskim prilikama, </a:t>
            </a:r>
          </a:p>
          <a:p>
            <a:pPr marL="285750" indent="-285750" algn="just">
              <a:lnSpc>
                <a:spcPts val="1440"/>
              </a:lnSpc>
              <a:spcBef>
                <a:spcPts val="0"/>
              </a:spcBef>
              <a:spcAft>
                <a:spcPts val="0"/>
              </a:spcAft>
              <a:buFont typeface="Wingdings" panose="05000000000000000000" pitchFamily="2" charset="2"/>
              <a:buChar char="§"/>
            </a:pPr>
            <a:r>
              <a:rPr lang="hr-HR" sz="1600" dirty="0">
                <a:ea typeface="Times New Roman"/>
              </a:rPr>
              <a:t>bolešću životinja ili biljaka, </a:t>
            </a:r>
          </a:p>
          <a:p>
            <a:pPr marL="285750" indent="-285750" algn="just">
              <a:lnSpc>
                <a:spcPts val="1440"/>
              </a:lnSpc>
              <a:spcBef>
                <a:spcPts val="0"/>
              </a:spcBef>
              <a:spcAft>
                <a:spcPts val="0"/>
              </a:spcAft>
              <a:buFont typeface="Wingdings" panose="05000000000000000000" pitchFamily="2" charset="2"/>
              <a:buChar char="§"/>
            </a:pPr>
            <a:r>
              <a:rPr lang="hr-HR" sz="1600" dirty="0">
                <a:ea typeface="Times New Roman"/>
              </a:rPr>
              <a:t>napadom štetnika,  </a:t>
            </a:r>
          </a:p>
          <a:p>
            <a:pPr marL="285750" indent="-285750" algn="just">
              <a:lnSpc>
                <a:spcPts val="1440"/>
              </a:lnSpc>
              <a:spcBef>
                <a:spcPts val="0"/>
              </a:spcBef>
              <a:spcAft>
                <a:spcPts val="0"/>
              </a:spcAft>
              <a:buFont typeface="Wingdings" panose="05000000000000000000" pitchFamily="2" charset="2"/>
              <a:buChar char="§"/>
            </a:pPr>
            <a:r>
              <a:rPr lang="hr-HR" sz="1600" dirty="0">
                <a:ea typeface="Times New Roman"/>
              </a:rPr>
              <a:t>ekološkim incidentom </a:t>
            </a:r>
          </a:p>
          <a:p>
            <a:pPr algn="just">
              <a:lnSpc>
                <a:spcPts val="1440"/>
              </a:lnSpc>
              <a:spcBef>
                <a:spcPts val="0"/>
              </a:spcBef>
              <a:spcAft>
                <a:spcPts val="0"/>
              </a:spcAft>
            </a:pPr>
            <a:endParaRPr lang="hr-HR" sz="1600" dirty="0" smtClean="0">
              <a:ea typeface="Times New Roman"/>
            </a:endParaRPr>
          </a:p>
          <a:p>
            <a:pPr algn="just">
              <a:lnSpc>
                <a:spcPts val="1440"/>
              </a:lnSpc>
              <a:spcBef>
                <a:spcPts val="0"/>
              </a:spcBef>
              <a:spcAft>
                <a:spcPts val="0"/>
              </a:spcAft>
            </a:pPr>
            <a:r>
              <a:rPr lang="hr-HR" sz="1600" b="1" dirty="0" smtClean="0">
                <a:ea typeface="Times New Roman"/>
              </a:rPr>
              <a:t>Potpora:</a:t>
            </a:r>
            <a:r>
              <a:rPr lang="hr-HR" sz="1600" b="1" dirty="0" smtClean="0">
                <a:solidFill>
                  <a:srgbClr val="000000"/>
                </a:solidFill>
                <a:ea typeface="Times New Roman"/>
              </a:rPr>
              <a:t> </a:t>
            </a:r>
            <a:r>
              <a:rPr lang="hr-HR" sz="1600" dirty="0" smtClean="0">
                <a:solidFill>
                  <a:srgbClr val="000000"/>
                </a:solidFill>
                <a:ea typeface="Times New Roman"/>
              </a:rPr>
              <a:t>do 65% vrijednosti plaćene </a:t>
            </a:r>
            <a:r>
              <a:rPr lang="hr-HR" sz="1600" dirty="0" smtClean="0">
                <a:ea typeface="Times New Roman"/>
              </a:rPr>
              <a:t>godišnje premije/a police/a osiguranja </a:t>
            </a:r>
          </a:p>
          <a:p>
            <a:pPr algn="just">
              <a:lnSpc>
                <a:spcPts val="1440"/>
              </a:lnSpc>
              <a:spcBef>
                <a:spcPts val="0"/>
              </a:spcBef>
              <a:spcAft>
                <a:spcPts val="0"/>
              </a:spcAft>
            </a:pPr>
            <a:endParaRPr lang="hr-HR" sz="1600" dirty="0" smtClean="0">
              <a:ea typeface="Times New Roman"/>
            </a:endParaRPr>
          </a:p>
          <a:p>
            <a:pPr algn="just">
              <a:spcAft>
                <a:spcPts val="600"/>
              </a:spcAft>
            </a:pPr>
            <a:endParaRPr lang="hr-HR" sz="1600" dirty="0">
              <a:ea typeface="Times New Roman"/>
            </a:endParaRPr>
          </a:p>
          <a:p>
            <a:endParaRPr lang="hr-HR" sz="1600" dirty="0"/>
          </a:p>
        </p:txBody>
      </p:sp>
      <p:sp>
        <p:nvSpPr>
          <p:cNvPr id="5" name="Pravokutnik 4"/>
          <p:cNvSpPr/>
          <p:nvPr/>
        </p:nvSpPr>
        <p:spPr>
          <a:xfrm>
            <a:off x="539552" y="836712"/>
            <a:ext cx="6984776" cy="400110"/>
          </a:xfrm>
          <a:prstGeom prst="rect">
            <a:avLst/>
          </a:prstGeom>
        </p:spPr>
        <p:txBody>
          <a:bodyPr wrap="square">
            <a:spAutoFit/>
          </a:bodyPr>
          <a:lstStyle/>
          <a:p>
            <a:pPr eaLnBrk="1" fontAlgn="auto" hangingPunct="1">
              <a:spcAft>
                <a:spcPts val="0"/>
              </a:spcAft>
              <a:buFont typeface="Arial" pitchFamily="34" charset="0"/>
              <a:buNone/>
              <a:defRPr/>
            </a:pPr>
            <a:r>
              <a:rPr lang="hr-HR" sz="2000" b="1" dirty="0" smtClean="0">
                <a:solidFill>
                  <a:schemeClr val="accent3">
                    <a:lumMod val="50000"/>
                  </a:schemeClr>
                </a:solidFill>
                <a:latin typeface="+mn-lt"/>
                <a:cs typeface="Times New Roman" pitchFamily="18" charset="0"/>
              </a:rPr>
              <a:t>MJERA 17 – UPRAVLJANJE RIZICIMA  </a:t>
            </a:r>
          </a:p>
        </p:txBody>
      </p:sp>
    </p:spTree>
    <p:extLst>
      <p:ext uri="{BB962C8B-B14F-4D97-AF65-F5344CB8AC3E}">
        <p14:creationId xmlns:p14="http://schemas.microsoft.com/office/powerpoint/2010/main" val="46867636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E:\prezentacije\2014\PREZENTACIJA PRR 08_14\VOĆARSTVO PRR 8_2014\neimenovanoeur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6613" y="3076575"/>
            <a:ext cx="3427635" cy="3292924"/>
          </a:xfrm>
          <a:prstGeom prst="rect">
            <a:avLst/>
          </a:prstGeom>
          <a:noFill/>
          <a:extLst>
            <a:ext uri="{909E8E84-426E-40DD-AFC4-6F175D3DCCD1}">
              <a14:hiddenFill xmlns:a14="http://schemas.microsoft.com/office/drawing/2010/main">
                <a:solidFill>
                  <a:srgbClr val="FFFFFF"/>
                </a:solidFill>
              </a14:hiddenFill>
            </a:ext>
          </a:extLst>
        </p:spPr>
      </p:pic>
      <p:sp>
        <p:nvSpPr>
          <p:cNvPr id="4" name="Rezervirano mjesto sadržaja 2"/>
          <p:cNvSpPr>
            <a:spLocks noGrp="1"/>
          </p:cNvSpPr>
          <p:nvPr>
            <p:ph idx="1"/>
          </p:nvPr>
        </p:nvSpPr>
        <p:spPr>
          <a:xfrm>
            <a:off x="395536" y="980728"/>
            <a:ext cx="8496944" cy="5733256"/>
          </a:xfrm>
        </p:spPr>
        <p:txBody>
          <a:bodyPr/>
          <a:lstStyle/>
          <a:p>
            <a:pPr lvl="0" eaLnBrk="1" fontAlgn="auto" hangingPunct="1">
              <a:spcBef>
                <a:spcPct val="0"/>
              </a:spcBef>
              <a:spcAft>
                <a:spcPts val="0"/>
              </a:spcAft>
              <a:defRPr/>
            </a:pPr>
            <a:r>
              <a:rPr lang="hr-HR" sz="2000" b="1" dirty="0">
                <a:solidFill>
                  <a:schemeClr val="accent3">
                    <a:lumMod val="50000"/>
                  </a:schemeClr>
                </a:solidFill>
                <a:effectLst>
                  <a:outerShdw blurRad="38100" dist="38100" dir="2700000" algn="tl">
                    <a:srgbClr val="000000">
                      <a:alpha val="43137"/>
                    </a:srgbClr>
                  </a:outerShdw>
                </a:effectLst>
                <a:cs typeface="Times New Roman" pitchFamily="18" charset="0"/>
              </a:rPr>
              <a:t>MJERA 18 – </a:t>
            </a:r>
            <a:r>
              <a:rPr lang="hr-HR" sz="2000" b="1" dirty="0" smtClean="0">
                <a:solidFill>
                  <a:schemeClr val="accent3">
                    <a:lumMod val="50000"/>
                  </a:schemeClr>
                </a:solidFill>
                <a:effectLst>
                  <a:outerShdw blurRad="38100" dist="38100" dir="2700000" algn="tl">
                    <a:srgbClr val="000000">
                      <a:alpha val="43137"/>
                    </a:srgbClr>
                  </a:outerShdw>
                </a:effectLst>
                <a:cs typeface="Times New Roman" pitchFamily="18" charset="0"/>
              </a:rPr>
              <a:t>FINANCIRANJE DOPUNSKIH NACIONALNIH </a:t>
            </a:r>
          </a:p>
          <a:p>
            <a:pPr lvl="0" eaLnBrk="1" fontAlgn="auto" hangingPunct="1">
              <a:spcBef>
                <a:spcPct val="0"/>
              </a:spcBef>
              <a:spcAft>
                <a:spcPts val="0"/>
              </a:spcAft>
              <a:defRPr/>
            </a:pPr>
            <a:r>
              <a:rPr lang="hr-HR" sz="2000" b="1" dirty="0" smtClean="0">
                <a:solidFill>
                  <a:schemeClr val="accent3">
                    <a:lumMod val="50000"/>
                  </a:schemeClr>
                </a:solidFill>
                <a:effectLst>
                  <a:outerShdw blurRad="38100" dist="38100" dir="2700000" algn="tl">
                    <a:srgbClr val="000000">
                      <a:alpha val="43137"/>
                    </a:srgbClr>
                  </a:outerShdw>
                </a:effectLst>
                <a:cs typeface="Times New Roman" pitchFamily="18" charset="0"/>
              </a:rPr>
              <a:t>IZRAVNIH PLAĆANJA ZA REPUBLIKU HRVATSKU </a:t>
            </a:r>
          </a:p>
          <a:p>
            <a:pPr algn="just">
              <a:spcBef>
                <a:spcPts val="600"/>
              </a:spcBef>
              <a:spcAft>
                <a:spcPts val="0"/>
              </a:spcAft>
            </a:pPr>
            <a:endParaRPr lang="hr-HR" sz="1400" b="1" dirty="0" smtClean="0">
              <a:solidFill>
                <a:prstClr val="black"/>
              </a:solidFill>
            </a:endParaRPr>
          </a:p>
          <a:p>
            <a:pPr algn="just">
              <a:spcBef>
                <a:spcPts val="600"/>
              </a:spcBef>
              <a:spcAft>
                <a:spcPts val="0"/>
              </a:spcAft>
            </a:pPr>
            <a:r>
              <a:rPr lang="hr-HR" sz="1400" b="1" dirty="0" smtClean="0">
                <a:solidFill>
                  <a:prstClr val="black"/>
                </a:solidFill>
              </a:rPr>
              <a:t>Intenzitet </a:t>
            </a:r>
            <a:r>
              <a:rPr lang="hr-HR" sz="1400" b="1" dirty="0">
                <a:solidFill>
                  <a:prstClr val="black"/>
                </a:solidFill>
              </a:rPr>
              <a:t>potpore: </a:t>
            </a:r>
            <a:r>
              <a:rPr lang="hr-HR" sz="1400" dirty="0" smtClean="0">
                <a:solidFill>
                  <a:prstClr val="black"/>
                </a:solidFill>
                <a:cs typeface="Times New Roman" pitchFamily="18" charset="0"/>
              </a:rPr>
              <a:t>2014. – 2016. - </a:t>
            </a:r>
            <a:r>
              <a:rPr lang="hr-HR" sz="1400" b="1" dirty="0" smtClean="0">
                <a:solidFill>
                  <a:prstClr val="black"/>
                </a:solidFill>
                <a:effectLst>
                  <a:outerShdw blurRad="38100" dist="38100" dir="2700000" algn="tl">
                    <a:srgbClr val="000000">
                      <a:alpha val="43137"/>
                    </a:srgbClr>
                  </a:outerShdw>
                </a:effectLst>
                <a:cs typeface="Times New Roman" pitchFamily="18" charset="0"/>
              </a:rPr>
              <a:t>139.875.000 €</a:t>
            </a:r>
            <a:endParaRPr lang="hr-HR" sz="1400" b="1" dirty="0">
              <a:effectLst>
                <a:outerShdw blurRad="38100" dist="38100" dir="2700000" algn="tl">
                  <a:srgbClr val="000000">
                    <a:alpha val="43137"/>
                  </a:srgbClr>
                </a:outerShdw>
              </a:effectLst>
            </a:endParaRPr>
          </a:p>
          <a:p>
            <a:pPr lvl="0" eaLnBrk="1" fontAlgn="auto" hangingPunct="1">
              <a:spcAft>
                <a:spcPts val="0"/>
              </a:spcAft>
              <a:defRPr/>
            </a:pPr>
            <a:endParaRPr lang="hr-HR" sz="1400" b="1" dirty="0" smtClean="0"/>
          </a:p>
          <a:p>
            <a:pPr lvl="0" eaLnBrk="1" fontAlgn="auto" hangingPunct="1">
              <a:spcAft>
                <a:spcPts val="0"/>
              </a:spcAft>
              <a:defRPr/>
            </a:pPr>
            <a:r>
              <a:rPr lang="hr-HR" sz="1400" b="1" dirty="0" smtClean="0"/>
              <a:t>Korisnici</a:t>
            </a:r>
            <a:r>
              <a:rPr lang="hr-HR" sz="1400" b="1" dirty="0"/>
              <a:t>: </a:t>
            </a:r>
            <a:r>
              <a:rPr lang="hr-HR" sz="1400" dirty="0" smtClean="0"/>
              <a:t>poljoprivrednici prihvatljivi za ostvarivanje dopunskih izravnih plaćanja sukladno članku 19. Uredbe EU br. 1307/2013.</a:t>
            </a:r>
            <a:endParaRPr lang="hr-HR" sz="1400" dirty="0"/>
          </a:p>
          <a:p>
            <a:pPr lvl="0" eaLnBrk="1" fontAlgn="auto" hangingPunct="1">
              <a:spcBef>
                <a:spcPct val="0"/>
              </a:spcBef>
              <a:spcAft>
                <a:spcPts val="0"/>
              </a:spcAft>
              <a:defRPr/>
            </a:pPr>
            <a:endParaRPr lang="hr-HR" sz="2000" b="1" dirty="0">
              <a:solidFill>
                <a:srgbClr val="9BBB59">
                  <a:lumMod val="50000"/>
                </a:srgbClr>
              </a:solidFill>
              <a:cs typeface="Times New Roman" pitchFamily="18" charset="0"/>
            </a:endParaRPr>
          </a:p>
        </p:txBody>
      </p:sp>
      <p:sp>
        <p:nvSpPr>
          <p:cNvPr id="5" name="Left Arrow 11">
            <a:hlinkClick r:id="rId3" action="ppaction://hlinksldjump"/>
          </p:cNvPr>
          <p:cNvSpPr/>
          <p:nvPr/>
        </p:nvSpPr>
        <p:spPr>
          <a:xfrm>
            <a:off x="8748464" y="6450725"/>
            <a:ext cx="220698" cy="216024"/>
          </a:xfrm>
          <a:prstGeom prst="leftArrow">
            <a:avLst/>
          </a:prstGeom>
          <a:solidFill>
            <a:schemeClr val="accent4">
              <a:lumMod val="75000"/>
            </a:schemeClr>
          </a:solidFill>
          <a:ln w="12700">
            <a:solidFill>
              <a:schemeClr val="accent5">
                <a:lumMod val="50000"/>
              </a:schemeClr>
            </a:solid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328692950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avokutnik 4"/>
          <p:cNvSpPr/>
          <p:nvPr/>
        </p:nvSpPr>
        <p:spPr>
          <a:xfrm>
            <a:off x="611560" y="3084929"/>
            <a:ext cx="7776864" cy="461665"/>
          </a:xfrm>
          <a:prstGeom prst="rect">
            <a:avLst/>
          </a:prstGeom>
        </p:spPr>
        <p:txBody>
          <a:bodyPr wrap="square">
            <a:spAutoFit/>
          </a:bodyPr>
          <a:lstStyle/>
          <a:p>
            <a:pPr algn="ctr" eaLnBrk="1" fontAlgn="auto" hangingPunct="1">
              <a:spcAft>
                <a:spcPts val="0"/>
              </a:spcAft>
              <a:buFont typeface="Arial" pitchFamily="34" charset="0"/>
              <a:buNone/>
              <a:defRPr/>
            </a:pPr>
            <a:r>
              <a:rPr lang="hr-HR" sz="2400" b="1" dirty="0" smtClean="0">
                <a:solidFill>
                  <a:srgbClr val="FF0000"/>
                </a:solidFill>
                <a:latin typeface="+mn-lt"/>
                <a:cs typeface="Times New Roman" pitchFamily="18" charset="0"/>
              </a:rPr>
              <a:t>MJERA 19 – LEADER</a:t>
            </a: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5877272"/>
            <a:ext cx="2054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8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332656"/>
            <a:ext cx="2517775"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654477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67544" y="908720"/>
            <a:ext cx="8496944" cy="5328592"/>
          </a:xfrm>
        </p:spPr>
        <p:txBody>
          <a:bodyPr>
            <a:normAutofit/>
          </a:bodyPr>
          <a:lstStyle/>
          <a:p>
            <a:pPr marL="68580" lvl="0" indent="0" eaLnBrk="1" fontAlgn="auto" hangingPunct="1">
              <a:spcAft>
                <a:spcPts val="0"/>
              </a:spcAft>
              <a:buNone/>
              <a:defRPr/>
            </a:pPr>
            <a:r>
              <a:rPr lang="hr-HR" b="1" dirty="0" smtClean="0">
                <a:solidFill>
                  <a:schemeClr val="accent3">
                    <a:lumMod val="50000"/>
                  </a:schemeClr>
                </a:solidFill>
                <a:cs typeface="Times New Roman" pitchFamily="18" charset="0"/>
              </a:rPr>
              <a:t>19.1. Pripremna pomoć</a:t>
            </a:r>
          </a:p>
          <a:p>
            <a:pPr algn="just">
              <a:spcAft>
                <a:spcPts val="600"/>
              </a:spcAft>
            </a:pPr>
            <a:endParaRPr lang="hr-HR" sz="1100" b="1" dirty="0">
              <a:solidFill>
                <a:schemeClr val="accent3">
                  <a:lumMod val="50000"/>
                </a:schemeClr>
              </a:solidFill>
              <a:cs typeface="Times New Roman" pitchFamily="18" charset="0"/>
            </a:endParaRPr>
          </a:p>
          <a:p>
            <a:pPr algn="just">
              <a:spcAft>
                <a:spcPts val="600"/>
              </a:spcAft>
            </a:pPr>
            <a:r>
              <a:rPr lang="hr-HR" sz="1600" b="1" dirty="0" smtClean="0"/>
              <a:t>Korisnik: </a:t>
            </a:r>
            <a:r>
              <a:rPr lang="hr-HR" sz="1600" dirty="0" smtClean="0">
                <a:ea typeface="Times New Roman"/>
              </a:rPr>
              <a:t>lokalna akcijska grupa (LAG)</a:t>
            </a:r>
          </a:p>
          <a:p>
            <a:pPr algn="just">
              <a:spcAft>
                <a:spcPts val="600"/>
              </a:spcAft>
            </a:pPr>
            <a:r>
              <a:rPr lang="hr-HR" sz="1600" b="1" dirty="0" smtClean="0">
                <a:ea typeface="Times New Roman"/>
              </a:rPr>
              <a:t>Prihvatljivo ulaganje: </a:t>
            </a:r>
            <a:r>
              <a:rPr lang="hr-HR" sz="1600" dirty="0" smtClean="0">
                <a:ea typeface="Times New Roman"/>
              </a:rPr>
              <a:t>izgradnja kapaciteta, umrežavanje, treninzi, izrada studija za područje LAG-a, administrativni troškovi (samo ukoliko ne prima potporu iz razdoblja 2007-2013)- sve prihvatljive aktivnosti provode se u svrhu izrade </a:t>
            </a:r>
            <a:r>
              <a:rPr lang="hr-HR" sz="1600" u="sng" dirty="0" smtClean="0">
                <a:ea typeface="Times New Roman"/>
              </a:rPr>
              <a:t>lokalne razvojne strategije</a:t>
            </a:r>
          </a:p>
          <a:p>
            <a:pPr algn="just">
              <a:spcAft>
                <a:spcPts val="600"/>
              </a:spcAft>
            </a:pPr>
            <a:r>
              <a:rPr lang="hr-HR" sz="1600" b="1" dirty="0" smtClean="0">
                <a:ea typeface="Times New Roman"/>
              </a:rPr>
              <a:t>Uvjeti prihvatljivosti: </a:t>
            </a:r>
            <a:r>
              <a:rPr lang="hr-HR" sz="1600" dirty="0" smtClean="0">
                <a:ea typeface="Times New Roman"/>
              </a:rPr>
              <a:t>LAG mora obuhvaćati jasno definirano i zemljopisno kontinuirano područje s 10.000- 150.000 stanovnika uključujući naselja s maksimalno 25.000 stanovnika</a:t>
            </a:r>
            <a:endParaRPr lang="hr-HR" sz="1600" dirty="0">
              <a:ea typeface="Times New Roman"/>
            </a:endParaRPr>
          </a:p>
          <a:p>
            <a:pPr algn="just">
              <a:spcAft>
                <a:spcPts val="600"/>
              </a:spcAft>
            </a:pPr>
            <a:r>
              <a:rPr lang="hr-HR" sz="1600" b="1" dirty="0" smtClean="0">
                <a:ea typeface="Times New Roman"/>
              </a:rPr>
              <a:t>Visina potpore:</a:t>
            </a:r>
            <a:r>
              <a:rPr lang="hr-HR" sz="1600" b="1" dirty="0" smtClean="0">
                <a:solidFill>
                  <a:srgbClr val="000000"/>
                </a:solidFill>
                <a:ea typeface="Times New Roman"/>
              </a:rPr>
              <a:t>  </a:t>
            </a:r>
            <a:r>
              <a:rPr lang="hr-HR" sz="1600" dirty="0" smtClean="0">
                <a:solidFill>
                  <a:srgbClr val="000000"/>
                </a:solidFill>
                <a:ea typeface="Times New Roman"/>
              </a:rPr>
              <a:t>do 150.000 EUR-a </a:t>
            </a:r>
          </a:p>
          <a:p>
            <a:pPr algn="just">
              <a:spcAft>
                <a:spcPts val="600"/>
              </a:spcAft>
            </a:pPr>
            <a:r>
              <a:rPr lang="hr-HR" sz="1600" b="1" dirty="0" smtClean="0">
                <a:solidFill>
                  <a:srgbClr val="000000"/>
                </a:solidFill>
                <a:ea typeface="Times New Roman"/>
              </a:rPr>
              <a:t>Intenzitet potpore: </a:t>
            </a:r>
            <a:r>
              <a:rPr lang="hr-HR" sz="1600" dirty="0" smtClean="0">
                <a:solidFill>
                  <a:srgbClr val="000000"/>
                </a:solidFill>
                <a:ea typeface="Times New Roman"/>
              </a:rPr>
              <a:t>do 100 % prihvatljivih troškova</a:t>
            </a:r>
          </a:p>
          <a:p>
            <a:pPr marL="68580" lvl="0" indent="0" eaLnBrk="1" fontAlgn="auto" hangingPunct="1">
              <a:spcAft>
                <a:spcPts val="0"/>
              </a:spcAft>
              <a:buNone/>
              <a:defRPr/>
            </a:pPr>
            <a:r>
              <a:rPr lang="hr-HR" b="1" dirty="0" smtClean="0">
                <a:solidFill>
                  <a:schemeClr val="accent3">
                    <a:lumMod val="50000"/>
                  </a:schemeClr>
                </a:solidFill>
                <a:cs typeface="Times New Roman" pitchFamily="18" charset="0"/>
              </a:rPr>
              <a:t>19.2. Provedba operacija unutar CLLD strategije</a:t>
            </a:r>
          </a:p>
          <a:p>
            <a:pPr lvl="0" eaLnBrk="1" fontAlgn="auto" hangingPunct="1">
              <a:spcAft>
                <a:spcPts val="0"/>
              </a:spcAft>
              <a:defRPr/>
            </a:pPr>
            <a:endParaRPr lang="hr-HR" sz="1100" b="1" dirty="0">
              <a:solidFill>
                <a:srgbClr val="9BBB59">
                  <a:lumMod val="50000"/>
                </a:srgbClr>
              </a:solidFill>
              <a:cs typeface="Times New Roman" pitchFamily="18" charset="0"/>
            </a:endParaRPr>
          </a:p>
          <a:p>
            <a:pPr lvl="0" algn="just">
              <a:spcAft>
                <a:spcPts val="600"/>
              </a:spcAft>
            </a:pPr>
            <a:r>
              <a:rPr lang="hr-HR" sz="1600" b="1" dirty="0">
                <a:solidFill>
                  <a:prstClr val="black"/>
                </a:solidFill>
              </a:rPr>
              <a:t>Korisnici: </a:t>
            </a:r>
            <a:r>
              <a:rPr lang="hr-HR" sz="1600" dirty="0" smtClean="0">
                <a:solidFill>
                  <a:prstClr val="black"/>
                </a:solidFill>
              </a:rPr>
              <a:t>odabrani LAG, ali i </a:t>
            </a:r>
            <a:r>
              <a:rPr lang="hr-HR" sz="1600" dirty="0" smtClean="0">
                <a:solidFill>
                  <a:prstClr val="black"/>
                </a:solidFill>
                <a:ea typeface="Times New Roman"/>
              </a:rPr>
              <a:t>nosioci projekta na području LAG-a koji su podnijeli prijavu LAG-u za odabir i sufinanciranje projekta</a:t>
            </a:r>
          </a:p>
          <a:p>
            <a:pPr lvl="0" algn="just">
              <a:spcAft>
                <a:spcPts val="600"/>
              </a:spcAft>
            </a:pPr>
            <a:endParaRPr lang="hr-HR" sz="1600" dirty="0" smtClean="0">
              <a:solidFill>
                <a:prstClr val="black"/>
              </a:solidFill>
              <a:ea typeface="Times New Roman"/>
            </a:endParaRPr>
          </a:p>
          <a:p>
            <a:pPr lvl="0" eaLnBrk="1" fontAlgn="auto" hangingPunct="1">
              <a:spcAft>
                <a:spcPts val="0"/>
              </a:spcAft>
              <a:defRPr/>
            </a:pPr>
            <a:endParaRPr lang="hr-HR" b="1" dirty="0">
              <a:solidFill>
                <a:srgbClr val="9BBB59">
                  <a:lumMod val="50000"/>
                </a:srgbClr>
              </a:solidFill>
              <a:cs typeface="Times New Roman" pitchFamily="18" charset="0"/>
            </a:endParaRPr>
          </a:p>
          <a:p>
            <a:pPr algn="just">
              <a:lnSpc>
                <a:spcPts val="1440"/>
              </a:lnSpc>
              <a:spcBef>
                <a:spcPts val="0"/>
              </a:spcBef>
              <a:spcAft>
                <a:spcPts val="0"/>
              </a:spcAft>
            </a:pPr>
            <a:endParaRPr lang="hr-HR" sz="1600" dirty="0" smtClean="0">
              <a:ea typeface="Times New Roman"/>
            </a:endParaRPr>
          </a:p>
          <a:p>
            <a:pPr algn="just">
              <a:spcAft>
                <a:spcPts val="600"/>
              </a:spcAft>
            </a:pPr>
            <a:endParaRPr lang="hr-HR" sz="1600" dirty="0">
              <a:ea typeface="Times New Roman"/>
            </a:endParaRPr>
          </a:p>
          <a:p>
            <a:endParaRPr lang="hr-HR" sz="1600" dirty="0"/>
          </a:p>
        </p:txBody>
      </p:sp>
    </p:spTree>
    <p:extLst>
      <p:ext uri="{BB962C8B-B14F-4D97-AF65-F5344CB8AC3E}">
        <p14:creationId xmlns:p14="http://schemas.microsoft.com/office/powerpoint/2010/main" val="168316879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67544" y="836712"/>
            <a:ext cx="8496944" cy="5904656"/>
          </a:xfrm>
        </p:spPr>
        <p:txBody>
          <a:bodyPr/>
          <a:lstStyle/>
          <a:p>
            <a:pPr algn="just">
              <a:spcAft>
                <a:spcPts val="600"/>
              </a:spcAft>
            </a:pPr>
            <a:r>
              <a:rPr lang="hr-HR" sz="1600" b="1" dirty="0">
                <a:ea typeface="Times New Roman"/>
              </a:rPr>
              <a:t>Prihvatljivo ulaganje: </a:t>
            </a:r>
            <a:r>
              <a:rPr lang="hr-HR" sz="1600" dirty="0" smtClean="0">
                <a:ea typeface="Times New Roman"/>
              </a:rPr>
              <a:t>projekti koji se provode na području LAG-a, u skladu s 		PRR 2014-2020 i lokalnom razvojnom strategijom LAG-a</a:t>
            </a:r>
          </a:p>
          <a:p>
            <a:pPr algn="just">
              <a:spcAft>
                <a:spcPts val="600"/>
              </a:spcAft>
            </a:pPr>
            <a:r>
              <a:rPr lang="hr-HR" sz="1600" b="1" dirty="0" smtClean="0">
                <a:ea typeface="Times New Roman"/>
              </a:rPr>
              <a:t>Uvjeti </a:t>
            </a:r>
            <a:r>
              <a:rPr lang="hr-HR" sz="1600" b="1" dirty="0">
                <a:ea typeface="Times New Roman"/>
              </a:rPr>
              <a:t>prihvatljivosti: </a:t>
            </a:r>
            <a:r>
              <a:rPr lang="hr-HR" sz="1600" dirty="0" smtClean="0">
                <a:ea typeface="Times New Roman"/>
              </a:rPr>
              <a:t>nosioci projekta moraju imati prebivalište na području LAG-a, 		a projekt se mora provoditi na području LAG-a</a:t>
            </a:r>
          </a:p>
          <a:p>
            <a:pPr algn="just">
              <a:spcAft>
                <a:spcPts val="600"/>
              </a:spcAft>
            </a:pPr>
            <a:r>
              <a:rPr lang="hr-HR" sz="1600" b="1" dirty="0" smtClean="0">
                <a:ea typeface="Times New Roman"/>
              </a:rPr>
              <a:t>Visina </a:t>
            </a:r>
            <a:r>
              <a:rPr lang="hr-HR" sz="1600" b="1" dirty="0">
                <a:ea typeface="Times New Roman"/>
              </a:rPr>
              <a:t>potpore:</a:t>
            </a:r>
            <a:r>
              <a:rPr lang="hr-HR" sz="1600" b="1" dirty="0">
                <a:solidFill>
                  <a:srgbClr val="000000"/>
                </a:solidFill>
                <a:ea typeface="Times New Roman"/>
              </a:rPr>
              <a:t>  </a:t>
            </a:r>
            <a:r>
              <a:rPr lang="hr-HR" sz="1600" dirty="0">
                <a:solidFill>
                  <a:srgbClr val="000000"/>
                </a:solidFill>
                <a:ea typeface="Times New Roman"/>
              </a:rPr>
              <a:t>do </a:t>
            </a:r>
            <a:r>
              <a:rPr lang="hr-HR" sz="1600" dirty="0" smtClean="0">
                <a:solidFill>
                  <a:srgbClr val="000000"/>
                </a:solidFill>
                <a:ea typeface="Times New Roman"/>
              </a:rPr>
              <a:t>5.000.000 EUR-a </a:t>
            </a:r>
            <a:endParaRPr lang="hr-HR" sz="1600" dirty="0">
              <a:solidFill>
                <a:srgbClr val="000000"/>
              </a:solidFill>
              <a:ea typeface="Times New Roman"/>
            </a:endParaRPr>
          </a:p>
          <a:p>
            <a:pPr algn="just">
              <a:spcAft>
                <a:spcPts val="600"/>
              </a:spcAft>
            </a:pPr>
            <a:r>
              <a:rPr lang="hr-HR" sz="1600" b="1" dirty="0">
                <a:solidFill>
                  <a:srgbClr val="000000"/>
                </a:solidFill>
                <a:ea typeface="Times New Roman"/>
              </a:rPr>
              <a:t>Intenzitet potpore: </a:t>
            </a:r>
            <a:r>
              <a:rPr lang="hr-HR" sz="1600" dirty="0" smtClean="0">
                <a:solidFill>
                  <a:srgbClr val="000000"/>
                </a:solidFill>
                <a:ea typeface="Times New Roman"/>
              </a:rPr>
              <a:t>ovisno o odabranom projektu u skladu s PRR 2014-2020 i lokalnom razvojnom		 strategijom LAG-a</a:t>
            </a:r>
          </a:p>
          <a:p>
            <a:pPr algn="just">
              <a:spcAft>
                <a:spcPts val="600"/>
              </a:spcAft>
            </a:pPr>
            <a:endParaRPr lang="hr-HR" sz="1600" dirty="0">
              <a:solidFill>
                <a:srgbClr val="000000"/>
              </a:solidFill>
              <a:ea typeface="Times New Roman"/>
            </a:endParaRPr>
          </a:p>
          <a:p>
            <a:pPr lvl="0" eaLnBrk="1" fontAlgn="auto" hangingPunct="1">
              <a:spcAft>
                <a:spcPts val="0"/>
              </a:spcAft>
              <a:defRPr/>
            </a:pPr>
            <a:r>
              <a:rPr lang="hr-HR" sz="1600" b="1" dirty="0" smtClean="0">
                <a:solidFill>
                  <a:srgbClr val="9BBB59">
                    <a:lumMod val="50000"/>
                  </a:srgbClr>
                </a:solidFill>
                <a:cs typeface="Times New Roman" pitchFamily="18" charset="0"/>
              </a:rPr>
              <a:t>19.3. Priprema i provedba aktivnosti suradnje LAG-a</a:t>
            </a:r>
            <a:endParaRPr lang="hr-HR" sz="1600" b="1" dirty="0">
              <a:solidFill>
                <a:srgbClr val="9BBB59">
                  <a:lumMod val="50000"/>
                </a:srgbClr>
              </a:solidFill>
              <a:cs typeface="Times New Roman" pitchFamily="18" charset="0"/>
            </a:endParaRPr>
          </a:p>
          <a:p>
            <a:pPr lvl="0" eaLnBrk="1" fontAlgn="auto" hangingPunct="1">
              <a:spcAft>
                <a:spcPts val="0"/>
              </a:spcAft>
              <a:defRPr/>
            </a:pPr>
            <a:endParaRPr lang="hr-HR" sz="1100" b="1" dirty="0">
              <a:solidFill>
                <a:srgbClr val="9BBB59">
                  <a:lumMod val="50000"/>
                </a:srgbClr>
              </a:solidFill>
              <a:cs typeface="Times New Roman" pitchFamily="18" charset="0"/>
            </a:endParaRPr>
          </a:p>
          <a:p>
            <a:pPr lvl="0" algn="just">
              <a:spcAft>
                <a:spcPts val="600"/>
              </a:spcAft>
            </a:pPr>
            <a:r>
              <a:rPr lang="hr-HR" sz="1600" b="1" dirty="0">
                <a:solidFill>
                  <a:prstClr val="black"/>
                </a:solidFill>
              </a:rPr>
              <a:t>Korisnici: </a:t>
            </a:r>
            <a:r>
              <a:rPr lang="hr-HR" sz="1600" dirty="0">
                <a:solidFill>
                  <a:prstClr val="black"/>
                </a:solidFill>
              </a:rPr>
              <a:t>odabrani </a:t>
            </a:r>
            <a:r>
              <a:rPr lang="hr-HR" sz="1600" dirty="0" smtClean="0">
                <a:solidFill>
                  <a:prstClr val="black"/>
                </a:solidFill>
              </a:rPr>
              <a:t>LAG i nosioci projekta suradnje s područja LAG-a</a:t>
            </a:r>
          </a:p>
          <a:p>
            <a:pPr lvl="0" algn="just">
              <a:spcAft>
                <a:spcPts val="600"/>
              </a:spcAft>
            </a:pPr>
            <a:r>
              <a:rPr lang="hr-HR" sz="1600" b="1" dirty="0">
                <a:solidFill>
                  <a:prstClr val="black"/>
                </a:solidFill>
                <a:ea typeface="Times New Roman"/>
              </a:rPr>
              <a:t>Prihvatljivo ulaganje: </a:t>
            </a:r>
            <a:r>
              <a:rPr lang="hr-HR" sz="1600" dirty="0" smtClean="0">
                <a:solidFill>
                  <a:prstClr val="black"/>
                </a:solidFill>
                <a:ea typeface="Times New Roman"/>
              </a:rPr>
              <a:t>tehnička priprema i provedba međuteritorijalnih i transnacionalnih projekta suradnje</a:t>
            </a:r>
          </a:p>
          <a:p>
            <a:pPr lvl="0" algn="just">
              <a:spcAft>
                <a:spcPts val="600"/>
              </a:spcAft>
            </a:pPr>
            <a:r>
              <a:rPr lang="hr-HR" sz="1600" b="1" dirty="0" smtClean="0">
                <a:solidFill>
                  <a:prstClr val="black"/>
                </a:solidFill>
                <a:ea typeface="Times New Roman"/>
              </a:rPr>
              <a:t>Uvjeti </a:t>
            </a:r>
            <a:r>
              <a:rPr lang="hr-HR" sz="1600" b="1" dirty="0">
                <a:solidFill>
                  <a:prstClr val="black"/>
                </a:solidFill>
                <a:ea typeface="Times New Roman"/>
              </a:rPr>
              <a:t>prihvatljivosti: </a:t>
            </a:r>
            <a:r>
              <a:rPr lang="hr-HR" sz="1600" dirty="0" smtClean="0">
                <a:solidFill>
                  <a:prstClr val="black"/>
                </a:solidFill>
                <a:ea typeface="Times New Roman"/>
              </a:rPr>
              <a:t>projektna ideja suradnje mora biti naznačena u LRS, a LAG-ovi moraju biti odabrani</a:t>
            </a:r>
            <a:r>
              <a:rPr lang="hr-HR" sz="1600" dirty="0">
                <a:solidFill>
                  <a:prstClr val="black"/>
                </a:solidFill>
                <a:ea typeface="Times New Roman"/>
              </a:rPr>
              <a:t>	</a:t>
            </a:r>
            <a:endParaRPr lang="hr-HR" sz="1600" dirty="0" smtClean="0">
              <a:solidFill>
                <a:prstClr val="black"/>
              </a:solidFill>
              <a:ea typeface="Times New Roman"/>
            </a:endParaRPr>
          </a:p>
          <a:p>
            <a:pPr lvl="0" algn="just">
              <a:spcAft>
                <a:spcPts val="600"/>
              </a:spcAft>
            </a:pPr>
            <a:r>
              <a:rPr lang="hr-HR" sz="1600" b="1" dirty="0" smtClean="0">
                <a:solidFill>
                  <a:prstClr val="black"/>
                </a:solidFill>
                <a:ea typeface="Times New Roman"/>
              </a:rPr>
              <a:t>Visina </a:t>
            </a:r>
            <a:r>
              <a:rPr lang="hr-HR" sz="1600" b="1" dirty="0">
                <a:solidFill>
                  <a:prstClr val="black"/>
                </a:solidFill>
                <a:ea typeface="Times New Roman"/>
              </a:rPr>
              <a:t>potpore:</a:t>
            </a:r>
            <a:r>
              <a:rPr lang="hr-HR" sz="1600" b="1" dirty="0">
                <a:solidFill>
                  <a:srgbClr val="000000"/>
                </a:solidFill>
                <a:ea typeface="Times New Roman"/>
              </a:rPr>
              <a:t>  </a:t>
            </a:r>
            <a:r>
              <a:rPr lang="hr-HR" sz="1600" dirty="0">
                <a:solidFill>
                  <a:srgbClr val="000000"/>
                </a:solidFill>
                <a:ea typeface="Times New Roman"/>
              </a:rPr>
              <a:t>do </a:t>
            </a:r>
            <a:r>
              <a:rPr lang="hr-HR" sz="1600" dirty="0" smtClean="0">
                <a:solidFill>
                  <a:srgbClr val="000000"/>
                </a:solidFill>
                <a:ea typeface="Times New Roman"/>
              </a:rPr>
              <a:t>150.000 </a:t>
            </a:r>
            <a:r>
              <a:rPr lang="hr-HR" sz="1600" dirty="0">
                <a:solidFill>
                  <a:srgbClr val="000000"/>
                </a:solidFill>
                <a:ea typeface="Times New Roman"/>
              </a:rPr>
              <a:t>EUR-a /LAG-u </a:t>
            </a:r>
          </a:p>
          <a:p>
            <a:pPr lvl="0" algn="just">
              <a:spcAft>
                <a:spcPts val="600"/>
              </a:spcAft>
            </a:pPr>
            <a:r>
              <a:rPr lang="hr-HR" sz="1600" b="1" dirty="0">
                <a:solidFill>
                  <a:srgbClr val="000000"/>
                </a:solidFill>
                <a:ea typeface="Times New Roman"/>
              </a:rPr>
              <a:t>Intenzitet potpore: </a:t>
            </a:r>
            <a:r>
              <a:rPr lang="hr-HR" sz="1600" dirty="0" smtClean="0">
                <a:solidFill>
                  <a:srgbClr val="000000"/>
                </a:solidFill>
                <a:ea typeface="Times New Roman"/>
              </a:rPr>
              <a:t>do 100 %</a:t>
            </a:r>
            <a:endParaRPr lang="hr-HR" sz="1600" dirty="0">
              <a:solidFill>
                <a:srgbClr val="000000"/>
              </a:solidFill>
              <a:ea typeface="Times New Roman"/>
            </a:endParaRPr>
          </a:p>
          <a:p>
            <a:pPr lvl="0" algn="just">
              <a:spcAft>
                <a:spcPts val="600"/>
              </a:spcAft>
            </a:pPr>
            <a:endParaRPr lang="hr-HR" sz="1600" dirty="0">
              <a:solidFill>
                <a:srgbClr val="000000"/>
              </a:solidFill>
              <a:ea typeface="Times New Roman"/>
            </a:endParaRPr>
          </a:p>
          <a:p>
            <a:pPr algn="just">
              <a:spcAft>
                <a:spcPts val="600"/>
              </a:spcAft>
            </a:pPr>
            <a:endParaRPr lang="hr-HR" sz="1600" u="sng" dirty="0">
              <a:ea typeface="Times New Roman"/>
            </a:endParaRPr>
          </a:p>
          <a:p>
            <a:pPr lvl="0" algn="just">
              <a:spcAft>
                <a:spcPts val="600"/>
              </a:spcAft>
            </a:pPr>
            <a:endParaRPr lang="hr-HR" sz="1600" dirty="0" smtClean="0">
              <a:solidFill>
                <a:prstClr val="black"/>
              </a:solidFill>
              <a:ea typeface="Times New Roman"/>
            </a:endParaRPr>
          </a:p>
          <a:p>
            <a:pPr lvl="0" eaLnBrk="1" fontAlgn="auto" hangingPunct="1">
              <a:spcAft>
                <a:spcPts val="0"/>
              </a:spcAft>
              <a:defRPr/>
            </a:pPr>
            <a:endParaRPr lang="hr-HR" b="1" dirty="0">
              <a:solidFill>
                <a:srgbClr val="9BBB59">
                  <a:lumMod val="50000"/>
                </a:srgbClr>
              </a:solidFill>
              <a:cs typeface="Times New Roman" pitchFamily="18" charset="0"/>
            </a:endParaRPr>
          </a:p>
          <a:p>
            <a:pPr algn="just">
              <a:lnSpc>
                <a:spcPts val="1440"/>
              </a:lnSpc>
              <a:spcBef>
                <a:spcPts val="0"/>
              </a:spcBef>
              <a:spcAft>
                <a:spcPts val="0"/>
              </a:spcAft>
            </a:pPr>
            <a:endParaRPr lang="hr-HR" sz="1600" dirty="0" smtClean="0">
              <a:ea typeface="Times New Roman"/>
            </a:endParaRPr>
          </a:p>
          <a:p>
            <a:pPr algn="just">
              <a:spcAft>
                <a:spcPts val="600"/>
              </a:spcAft>
            </a:pPr>
            <a:endParaRPr lang="hr-HR" sz="1600" dirty="0">
              <a:ea typeface="Times New Roman"/>
            </a:endParaRPr>
          </a:p>
          <a:p>
            <a:endParaRPr lang="hr-HR" sz="1600" dirty="0"/>
          </a:p>
        </p:txBody>
      </p:sp>
    </p:spTree>
    <p:extLst>
      <p:ext uri="{BB962C8B-B14F-4D97-AF65-F5344CB8AC3E}">
        <p14:creationId xmlns:p14="http://schemas.microsoft.com/office/powerpoint/2010/main" val="182244690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639763" y="1052737"/>
            <a:ext cx="8229600" cy="4320952"/>
          </a:xfrm>
        </p:spPr>
        <p:txBody>
          <a:bodyPr/>
          <a:lstStyle/>
          <a:p>
            <a:pPr lvl="0" eaLnBrk="1" fontAlgn="auto" hangingPunct="1">
              <a:spcAft>
                <a:spcPts val="0"/>
              </a:spcAft>
              <a:defRPr/>
            </a:pPr>
            <a:r>
              <a:rPr lang="hr-HR" sz="1600" b="1" dirty="0" smtClean="0">
                <a:solidFill>
                  <a:srgbClr val="9BBB59">
                    <a:lumMod val="50000"/>
                  </a:srgbClr>
                </a:solidFill>
                <a:cs typeface="Times New Roman" pitchFamily="18" charset="0"/>
              </a:rPr>
              <a:t>19.4. Tekući troškovi i animacija</a:t>
            </a:r>
            <a:endParaRPr lang="hr-HR" sz="1600" b="1" dirty="0">
              <a:solidFill>
                <a:srgbClr val="9BBB59">
                  <a:lumMod val="50000"/>
                </a:srgbClr>
              </a:solidFill>
              <a:cs typeface="Times New Roman" pitchFamily="18" charset="0"/>
            </a:endParaRPr>
          </a:p>
          <a:p>
            <a:pPr lvl="0" eaLnBrk="1" fontAlgn="auto" hangingPunct="1">
              <a:spcAft>
                <a:spcPts val="0"/>
              </a:spcAft>
              <a:defRPr/>
            </a:pPr>
            <a:endParaRPr lang="hr-HR" sz="1100" b="1" dirty="0">
              <a:solidFill>
                <a:srgbClr val="9BBB59">
                  <a:lumMod val="50000"/>
                </a:srgbClr>
              </a:solidFill>
              <a:cs typeface="Times New Roman" pitchFamily="18" charset="0"/>
            </a:endParaRPr>
          </a:p>
          <a:p>
            <a:pPr lvl="0" algn="just">
              <a:spcAft>
                <a:spcPts val="600"/>
              </a:spcAft>
            </a:pPr>
            <a:r>
              <a:rPr lang="hr-HR" sz="1600" b="1" dirty="0">
                <a:solidFill>
                  <a:prstClr val="black"/>
                </a:solidFill>
              </a:rPr>
              <a:t>Korisnici: </a:t>
            </a:r>
            <a:r>
              <a:rPr lang="hr-HR" sz="1600" dirty="0">
                <a:solidFill>
                  <a:prstClr val="black"/>
                </a:solidFill>
              </a:rPr>
              <a:t>odabrani LAG </a:t>
            </a:r>
          </a:p>
          <a:p>
            <a:pPr lvl="0" algn="just">
              <a:spcAft>
                <a:spcPts val="600"/>
              </a:spcAft>
            </a:pPr>
            <a:r>
              <a:rPr lang="hr-HR" sz="1600" b="1" dirty="0" smtClean="0">
                <a:solidFill>
                  <a:prstClr val="black"/>
                </a:solidFill>
                <a:ea typeface="Times New Roman"/>
              </a:rPr>
              <a:t>Prihvatljivo </a:t>
            </a:r>
            <a:r>
              <a:rPr lang="hr-HR" sz="1600" b="1" dirty="0">
                <a:solidFill>
                  <a:prstClr val="black"/>
                </a:solidFill>
                <a:ea typeface="Times New Roman"/>
              </a:rPr>
              <a:t>ulaganje: </a:t>
            </a:r>
            <a:r>
              <a:rPr lang="hr-HR" sz="1600" dirty="0" smtClean="0">
                <a:solidFill>
                  <a:prstClr val="black"/>
                </a:solidFill>
                <a:ea typeface="Times New Roman"/>
              </a:rPr>
              <a:t>administrativni troškovi i troškovi animacije lokalnih dionika</a:t>
            </a:r>
            <a:endParaRPr lang="hr-HR" sz="1600" dirty="0">
              <a:solidFill>
                <a:prstClr val="black"/>
              </a:solidFill>
              <a:ea typeface="Times New Roman"/>
            </a:endParaRPr>
          </a:p>
          <a:p>
            <a:pPr lvl="0" algn="just">
              <a:spcAft>
                <a:spcPts val="600"/>
              </a:spcAft>
            </a:pPr>
            <a:r>
              <a:rPr lang="hr-HR" sz="1600" b="1" dirty="0">
                <a:solidFill>
                  <a:prstClr val="black"/>
                </a:solidFill>
                <a:ea typeface="Times New Roman"/>
              </a:rPr>
              <a:t>Uvjeti prihvatljivosti: </a:t>
            </a:r>
            <a:r>
              <a:rPr lang="hr-HR" sz="1600" dirty="0" smtClean="0">
                <a:solidFill>
                  <a:prstClr val="black"/>
                </a:solidFill>
                <a:ea typeface="Times New Roman"/>
              </a:rPr>
              <a:t>LAG mora biti odabran</a:t>
            </a:r>
            <a:endParaRPr lang="hr-HR" sz="1600" dirty="0">
              <a:solidFill>
                <a:prstClr val="black"/>
              </a:solidFill>
              <a:ea typeface="Times New Roman"/>
            </a:endParaRPr>
          </a:p>
          <a:p>
            <a:pPr lvl="0" algn="just">
              <a:spcAft>
                <a:spcPts val="600"/>
              </a:spcAft>
            </a:pPr>
            <a:r>
              <a:rPr lang="hr-HR" sz="1600" b="1" dirty="0">
                <a:solidFill>
                  <a:prstClr val="black"/>
                </a:solidFill>
                <a:ea typeface="Times New Roman"/>
              </a:rPr>
              <a:t>Visina potpore:</a:t>
            </a:r>
            <a:r>
              <a:rPr lang="hr-HR" sz="1600" b="1" dirty="0">
                <a:solidFill>
                  <a:srgbClr val="000000"/>
                </a:solidFill>
                <a:ea typeface="Times New Roman"/>
              </a:rPr>
              <a:t>  </a:t>
            </a:r>
            <a:r>
              <a:rPr lang="hr-HR" sz="1600" dirty="0">
                <a:solidFill>
                  <a:srgbClr val="000000"/>
                </a:solidFill>
                <a:ea typeface="Times New Roman"/>
              </a:rPr>
              <a:t>do </a:t>
            </a:r>
            <a:r>
              <a:rPr lang="hr-HR" sz="1600" dirty="0" smtClean="0">
                <a:solidFill>
                  <a:srgbClr val="000000"/>
                </a:solidFill>
                <a:ea typeface="Times New Roman"/>
              </a:rPr>
              <a:t>25 % od ukupno dodijeljenog iznosa za provedbu aktivnosti (19.2+19.3)</a:t>
            </a:r>
            <a:endParaRPr lang="hr-HR" sz="1600" dirty="0">
              <a:solidFill>
                <a:srgbClr val="000000"/>
              </a:solidFill>
              <a:ea typeface="Times New Roman"/>
            </a:endParaRPr>
          </a:p>
          <a:p>
            <a:pPr lvl="0" algn="just">
              <a:spcAft>
                <a:spcPts val="600"/>
              </a:spcAft>
            </a:pPr>
            <a:r>
              <a:rPr lang="hr-HR" sz="1600" b="1" dirty="0">
                <a:solidFill>
                  <a:srgbClr val="000000"/>
                </a:solidFill>
                <a:ea typeface="Times New Roman"/>
              </a:rPr>
              <a:t>Intenzitet potpore: </a:t>
            </a:r>
            <a:r>
              <a:rPr lang="hr-HR" sz="1600" dirty="0">
                <a:solidFill>
                  <a:srgbClr val="000000"/>
                </a:solidFill>
                <a:ea typeface="Times New Roman"/>
              </a:rPr>
              <a:t>do 100 %</a:t>
            </a:r>
          </a:p>
        </p:txBody>
      </p:sp>
    </p:spTree>
    <p:extLst>
      <p:ext uri="{BB962C8B-B14F-4D97-AF65-F5344CB8AC3E}">
        <p14:creationId xmlns:p14="http://schemas.microsoft.com/office/powerpoint/2010/main" val="289576519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slov 2"/>
          <p:cNvSpPr>
            <a:spLocks noGrp="1"/>
          </p:cNvSpPr>
          <p:nvPr>
            <p:ph type="title"/>
          </p:nvPr>
        </p:nvSpPr>
        <p:spPr>
          <a:xfrm>
            <a:off x="1043608" y="692696"/>
            <a:ext cx="7024744" cy="792088"/>
          </a:xfrm>
        </p:spPr>
        <p:txBody>
          <a:bodyPr>
            <a:normAutofit fontScale="90000"/>
          </a:bodyPr>
          <a:lstStyle/>
          <a:p>
            <a:r>
              <a:rPr lang="hr-HR" b="1" dirty="0">
                <a:solidFill>
                  <a:schemeClr val="accent3">
                    <a:lumMod val="50000"/>
                  </a:schemeClr>
                </a:solidFill>
                <a:cs typeface="Times New Roman" pitchFamily="18" charset="0"/>
              </a:rPr>
              <a:t/>
            </a:r>
            <a:br>
              <a:rPr lang="hr-HR" b="1" dirty="0">
                <a:solidFill>
                  <a:schemeClr val="accent3">
                    <a:lumMod val="50000"/>
                  </a:schemeClr>
                </a:solidFill>
                <a:cs typeface="Times New Roman" pitchFamily="18" charset="0"/>
              </a:rPr>
            </a:br>
            <a:r>
              <a:rPr lang="hr-HR" b="1" dirty="0" smtClean="0">
                <a:solidFill>
                  <a:schemeClr val="accent3">
                    <a:lumMod val="50000"/>
                  </a:schemeClr>
                </a:solidFill>
                <a:cs typeface="Times New Roman" pitchFamily="18" charset="0"/>
              </a:rPr>
              <a:t/>
            </a:r>
            <a:br>
              <a:rPr lang="hr-HR" b="1" dirty="0" smtClean="0">
                <a:solidFill>
                  <a:schemeClr val="accent3">
                    <a:lumMod val="50000"/>
                  </a:schemeClr>
                </a:solidFill>
                <a:cs typeface="Times New Roman" pitchFamily="18" charset="0"/>
              </a:rPr>
            </a:br>
            <a:r>
              <a:rPr lang="hr-HR" b="1" dirty="0">
                <a:solidFill>
                  <a:schemeClr val="accent3">
                    <a:lumMod val="50000"/>
                  </a:schemeClr>
                </a:solidFill>
                <a:cs typeface="Times New Roman" pitchFamily="18" charset="0"/>
              </a:rPr>
              <a:t/>
            </a:r>
            <a:br>
              <a:rPr lang="hr-HR" b="1" dirty="0">
                <a:solidFill>
                  <a:schemeClr val="accent3">
                    <a:lumMod val="50000"/>
                  </a:schemeClr>
                </a:solidFill>
                <a:cs typeface="Times New Roman" pitchFamily="18" charset="0"/>
              </a:rPr>
            </a:br>
            <a:r>
              <a:rPr lang="hr-HR" b="1" dirty="0" smtClean="0">
                <a:solidFill>
                  <a:schemeClr val="accent3">
                    <a:lumMod val="50000"/>
                  </a:schemeClr>
                </a:solidFill>
                <a:cs typeface="Times New Roman" pitchFamily="18" charset="0"/>
              </a:rPr>
              <a:t/>
            </a:r>
            <a:br>
              <a:rPr lang="hr-HR" b="1" dirty="0" smtClean="0">
                <a:solidFill>
                  <a:schemeClr val="accent3">
                    <a:lumMod val="50000"/>
                  </a:schemeClr>
                </a:solidFill>
                <a:cs typeface="Times New Roman" pitchFamily="18" charset="0"/>
              </a:rPr>
            </a:br>
            <a:r>
              <a:rPr lang="hr-HR" b="1" dirty="0" smtClean="0">
                <a:solidFill>
                  <a:schemeClr val="accent3">
                    <a:lumMod val="50000"/>
                  </a:schemeClr>
                </a:solidFill>
                <a:cs typeface="Times New Roman" pitchFamily="18" charset="0"/>
              </a:rPr>
              <a:t>MJERA </a:t>
            </a:r>
            <a:r>
              <a:rPr lang="hr-HR" b="1" dirty="0">
                <a:solidFill>
                  <a:schemeClr val="accent3">
                    <a:lumMod val="50000"/>
                  </a:schemeClr>
                </a:solidFill>
                <a:cs typeface="Times New Roman" pitchFamily="18" charset="0"/>
              </a:rPr>
              <a:t>19 – LEADER</a:t>
            </a:r>
            <a:br>
              <a:rPr lang="hr-HR" b="1" dirty="0">
                <a:solidFill>
                  <a:schemeClr val="accent3">
                    <a:lumMod val="50000"/>
                  </a:schemeClr>
                </a:solidFill>
                <a:cs typeface="Times New Roman" pitchFamily="18" charset="0"/>
              </a:rPr>
            </a:br>
            <a:endParaRPr lang="hr-HR" dirty="0"/>
          </a:p>
        </p:txBody>
      </p:sp>
      <p:sp>
        <p:nvSpPr>
          <p:cNvPr id="4" name="Rezervirano mjesto sadržaja 3"/>
          <p:cNvSpPr>
            <a:spLocks noGrp="1"/>
          </p:cNvSpPr>
          <p:nvPr>
            <p:ph idx="1"/>
          </p:nvPr>
        </p:nvSpPr>
        <p:spPr>
          <a:xfrm>
            <a:off x="611560" y="1052736"/>
            <a:ext cx="8229600" cy="5184576"/>
          </a:xfrm>
        </p:spPr>
        <p:txBody>
          <a:bodyPr>
            <a:normAutofit/>
          </a:bodyPr>
          <a:lstStyle/>
          <a:p>
            <a:pPr marL="68580" lvl="0" indent="0" eaLnBrk="1" fontAlgn="auto" hangingPunct="1">
              <a:lnSpc>
                <a:spcPts val="1400"/>
              </a:lnSpc>
              <a:spcAft>
                <a:spcPts val="0"/>
              </a:spcAft>
              <a:buNone/>
              <a:defRPr/>
            </a:pPr>
            <a:r>
              <a:rPr lang="hr-HR" sz="1600" b="1" dirty="0">
                <a:solidFill>
                  <a:srgbClr val="9BBB59">
                    <a:lumMod val="50000"/>
                  </a:srgbClr>
                </a:solidFill>
                <a:cs typeface="Times New Roman" pitchFamily="18" charset="0"/>
              </a:rPr>
              <a:t>19.1. Pripremna pomoć</a:t>
            </a:r>
          </a:p>
          <a:p>
            <a:pPr marL="68580" lvl="0" indent="0" algn="just">
              <a:lnSpc>
                <a:spcPts val="1400"/>
              </a:lnSpc>
              <a:spcAft>
                <a:spcPts val="600"/>
              </a:spcAft>
              <a:buNone/>
            </a:pPr>
            <a:r>
              <a:rPr lang="hr-HR" sz="1600" b="1" dirty="0" smtClean="0">
                <a:solidFill>
                  <a:prstClr val="black"/>
                </a:solidFill>
              </a:rPr>
              <a:t>Korisnici</a:t>
            </a:r>
            <a:r>
              <a:rPr lang="hr-HR" sz="1600" b="1" dirty="0">
                <a:solidFill>
                  <a:prstClr val="black"/>
                </a:solidFill>
              </a:rPr>
              <a:t>: </a:t>
            </a:r>
            <a:r>
              <a:rPr lang="hr-HR" sz="1600" dirty="0">
                <a:solidFill>
                  <a:prstClr val="black"/>
                </a:solidFill>
                <a:ea typeface="Times New Roman"/>
              </a:rPr>
              <a:t>lokalna akcijska grupa (LAG</a:t>
            </a:r>
            <a:r>
              <a:rPr lang="hr-HR" sz="1600" dirty="0" smtClean="0">
                <a:solidFill>
                  <a:prstClr val="black"/>
                </a:solidFill>
                <a:ea typeface="Times New Roman"/>
              </a:rPr>
              <a:t>)</a:t>
            </a:r>
          </a:p>
          <a:p>
            <a:pPr marL="68580" lvl="0" indent="0" algn="just">
              <a:lnSpc>
                <a:spcPts val="1400"/>
              </a:lnSpc>
              <a:spcAft>
                <a:spcPts val="600"/>
              </a:spcAft>
              <a:buNone/>
            </a:pPr>
            <a:r>
              <a:rPr lang="hr-HR" sz="1600" b="1" dirty="0" smtClean="0">
                <a:solidFill>
                  <a:prstClr val="black"/>
                </a:solidFill>
                <a:ea typeface="Times New Roman"/>
              </a:rPr>
              <a:t>Visina i intenzitet potpore: </a:t>
            </a:r>
            <a:r>
              <a:rPr lang="hr-HR" sz="1600" dirty="0" smtClean="0">
                <a:solidFill>
                  <a:prstClr val="black"/>
                </a:solidFill>
                <a:ea typeface="Times New Roman"/>
              </a:rPr>
              <a:t>do 100.000 EUR-a; do 100 %</a:t>
            </a:r>
          </a:p>
          <a:p>
            <a:pPr lvl="0" algn="just">
              <a:lnSpc>
                <a:spcPts val="1400"/>
              </a:lnSpc>
              <a:spcAft>
                <a:spcPts val="600"/>
              </a:spcAft>
            </a:pPr>
            <a:endParaRPr lang="hr-HR" sz="1600" dirty="0" smtClean="0">
              <a:solidFill>
                <a:prstClr val="black"/>
              </a:solidFill>
              <a:ea typeface="Times New Roman"/>
            </a:endParaRPr>
          </a:p>
          <a:p>
            <a:pPr marL="68580" lvl="0" indent="0" eaLnBrk="1" fontAlgn="auto" hangingPunct="1">
              <a:lnSpc>
                <a:spcPts val="1400"/>
              </a:lnSpc>
              <a:spcAft>
                <a:spcPts val="0"/>
              </a:spcAft>
              <a:buNone/>
              <a:defRPr/>
            </a:pPr>
            <a:r>
              <a:rPr lang="hr-HR" sz="1600" b="1" dirty="0" smtClean="0">
                <a:solidFill>
                  <a:srgbClr val="9BBB59">
                    <a:lumMod val="50000"/>
                  </a:srgbClr>
                </a:solidFill>
                <a:cs typeface="Times New Roman" pitchFamily="18" charset="0"/>
              </a:rPr>
              <a:t>19.2</a:t>
            </a:r>
            <a:r>
              <a:rPr lang="hr-HR" sz="1600" b="1" dirty="0">
                <a:solidFill>
                  <a:srgbClr val="9BBB59">
                    <a:lumMod val="50000"/>
                  </a:srgbClr>
                </a:solidFill>
                <a:cs typeface="Times New Roman" pitchFamily="18" charset="0"/>
              </a:rPr>
              <a:t>. Provedba operacija unutar CLLD strategije</a:t>
            </a:r>
          </a:p>
          <a:p>
            <a:pPr marL="68580" lvl="0" indent="0" algn="just">
              <a:lnSpc>
                <a:spcPts val="1400"/>
              </a:lnSpc>
              <a:spcAft>
                <a:spcPts val="600"/>
              </a:spcAft>
              <a:buNone/>
            </a:pPr>
            <a:r>
              <a:rPr lang="hr-HR" sz="1600" b="1" dirty="0" smtClean="0">
                <a:solidFill>
                  <a:prstClr val="black"/>
                </a:solidFill>
              </a:rPr>
              <a:t>Korisnici</a:t>
            </a:r>
            <a:r>
              <a:rPr lang="hr-HR" sz="1600" b="1" dirty="0">
                <a:solidFill>
                  <a:prstClr val="black"/>
                </a:solidFill>
              </a:rPr>
              <a:t>: </a:t>
            </a:r>
            <a:r>
              <a:rPr lang="hr-HR" sz="1600" dirty="0">
                <a:solidFill>
                  <a:prstClr val="black"/>
                </a:solidFill>
              </a:rPr>
              <a:t>odabrani LAG, ali i </a:t>
            </a:r>
            <a:r>
              <a:rPr lang="hr-HR" sz="1600" dirty="0">
                <a:solidFill>
                  <a:prstClr val="black"/>
                </a:solidFill>
                <a:ea typeface="Times New Roman"/>
              </a:rPr>
              <a:t>nosioci projekta na području LAG-a koji su podnijeli prijavu LAG-u za odabir i sufinanciranje </a:t>
            </a:r>
            <a:r>
              <a:rPr lang="hr-HR" sz="1600" dirty="0" smtClean="0">
                <a:solidFill>
                  <a:prstClr val="black"/>
                </a:solidFill>
                <a:ea typeface="Times New Roman"/>
              </a:rPr>
              <a:t>projekta</a:t>
            </a:r>
          </a:p>
          <a:p>
            <a:pPr marL="68580" lvl="0" indent="0" algn="just">
              <a:lnSpc>
                <a:spcPts val="1400"/>
              </a:lnSpc>
              <a:spcAft>
                <a:spcPts val="600"/>
              </a:spcAft>
              <a:buNone/>
            </a:pPr>
            <a:r>
              <a:rPr lang="hr-HR" sz="1600" b="1" dirty="0">
                <a:solidFill>
                  <a:prstClr val="black"/>
                </a:solidFill>
                <a:ea typeface="Times New Roman"/>
              </a:rPr>
              <a:t>Visina i intenzitet potpore: </a:t>
            </a:r>
            <a:r>
              <a:rPr lang="hr-HR" sz="1600" dirty="0">
                <a:solidFill>
                  <a:prstClr val="black"/>
                </a:solidFill>
                <a:ea typeface="Times New Roman"/>
              </a:rPr>
              <a:t>do </a:t>
            </a:r>
            <a:r>
              <a:rPr lang="hr-HR" sz="1600" dirty="0" smtClean="0">
                <a:solidFill>
                  <a:prstClr val="black"/>
                </a:solidFill>
                <a:ea typeface="Times New Roman"/>
              </a:rPr>
              <a:t>5.000.000 </a:t>
            </a:r>
            <a:r>
              <a:rPr lang="hr-HR" sz="1600" dirty="0">
                <a:solidFill>
                  <a:prstClr val="black"/>
                </a:solidFill>
                <a:ea typeface="Times New Roman"/>
              </a:rPr>
              <a:t>EUR-a; </a:t>
            </a:r>
            <a:r>
              <a:rPr lang="hr-HR" sz="1600" dirty="0" smtClean="0">
                <a:solidFill>
                  <a:prstClr val="black"/>
                </a:solidFill>
                <a:ea typeface="Times New Roman"/>
              </a:rPr>
              <a:t>ovisno o odabranom projektu</a:t>
            </a:r>
          </a:p>
          <a:p>
            <a:pPr lvl="0" algn="just">
              <a:lnSpc>
                <a:spcPts val="1400"/>
              </a:lnSpc>
              <a:spcAft>
                <a:spcPts val="600"/>
              </a:spcAft>
            </a:pPr>
            <a:endParaRPr lang="hr-HR" sz="1600" dirty="0" smtClean="0">
              <a:solidFill>
                <a:prstClr val="black"/>
              </a:solidFill>
              <a:ea typeface="Times New Roman"/>
            </a:endParaRPr>
          </a:p>
          <a:p>
            <a:pPr marL="68580" lvl="0" indent="0" eaLnBrk="1" fontAlgn="auto" hangingPunct="1">
              <a:lnSpc>
                <a:spcPts val="1400"/>
              </a:lnSpc>
              <a:spcAft>
                <a:spcPts val="0"/>
              </a:spcAft>
              <a:buNone/>
              <a:defRPr/>
            </a:pPr>
            <a:r>
              <a:rPr lang="hr-HR" sz="1600" b="1" dirty="0">
                <a:solidFill>
                  <a:srgbClr val="9BBB59">
                    <a:lumMod val="50000"/>
                  </a:srgbClr>
                </a:solidFill>
                <a:cs typeface="Times New Roman" pitchFamily="18" charset="0"/>
              </a:rPr>
              <a:t>19.3. Priprema i provedba aktivnosti suradnje LAG-a</a:t>
            </a:r>
          </a:p>
          <a:p>
            <a:pPr marL="68580" lvl="0" indent="0" algn="just">
              <a:lnSpc>
                <a:spcPts val="1400"/>
              </a:lnSpc>
              <a:spcAft>
                <a:spcPts val="600"/>
              </a:spcAft>
              <a:buNone/>
            </a:pPr>
            <a:r>
              <a:rPr lang="hr-HR" sz="1600" b="1" dirty="0" smtClean="0">
                <a:solidFill>
                  <a:prstClr val="black"/>
                </a:solidFill>
              </a:rPr>
              <a:t>Korisnici</a:t>
            </a:r>
            <a:r>
              <a:rPr lang="hr-HR" sz="1600" b="1" dirty="0">
                <a:solidFill>
                  <a:prstClr val="black"/>
                </a:solidFill>
              </a:rPr>
              <a:t>: </a:t>
            </a:r>
            <a:r>
              <a:rPr lang="hr-HR" sz="1600" dirty="0">
                <a:solidFill>
                  <a:prstClr val="black"/>
                </a:solidFill>
              </a:rPr>
              <a:t>odabrani LAG i nosioci projekta suradnje s područja </a:t>
            </a:r>
            <a:r>
              <a:rPr lang="hr-HR" sz="1600" dirty="0" smtClean="0">
                <a:solidFill>
                  <a:prstClr val="black"/>
                </a:solidFill>
              </a:rPr>
              <a:t>LAG-a</a:t>
            </a:r>
          </a:p>
          <a:p>
            <a:pPr marL="68580" lvl="0" indent="0" algn="just">
              <a:lnSpc>
                <a:spcPts val="1400"/>
              </a:lnSpc>
              <a:spcAft>
                <a:spcPts val="600"/>
              </a:spcAft>
              <a:buNone/>
            </a:pPr>
            <a:r>
              <a:rPr lang="hr-HR" sz="1600" b="1" dirty="0">
                <a:solidFill>
                  <a:prstClr val="black"/>
                </a:solidFill>
                <a:ea typeface="Times New Roman"/>
              </a:rPr>
              <a:t>Visina i intenzitet potpore: </a:t>
            </a:r>
            <a:r>
              <a:rPr lang="hr-HR" sz="1600" dirty="0">
                <a:solidFill>
                  <a:prstClr val="black"/>
                </a:solidFill>
                <a:ea typeface="Times New Roman"/>
              </a:rPr>
              <a:t>do </a:t>
            </a:r>
            <a:r>
              <a:rPr lang="hr-HR" sz="1600" dirty="0" smtClean="0">
                <a:solidFill>
                  <a:prstClr val="black"/>
                </a:solidFill>
                <a:ea typeface="Times New Roman"/>
              </a:rPr>
              <a:t>100.000 </a:t>
            </a:r>
            <a:r>
              <a:rPr lang="hr-HR" sz="1600" dirty="0">
                <a:solidFill>
                  <a:prstClr val="black"/>
                </a:solidFill>
                <a:ea typeface="Times New Roman"/>
              </a:rPr>
              <a:t>EUR-a; do 100 </a:t>
            </a:r>
            <a:r>
              <a:rPr lang="hr-HR" sz="1600" dirty="0" smtClean="0">
                <a:solidFill>
                  <a:prstClr val="black"/>
                </a:solidFill>
                <a:ea typeface="Times New Roman"/>
              </a:rPr>
              <a:t>%</a:t>
            </a:r>
          </a:p>
          <a:p>
            <a:pPr lvl="0" algn="just">
              <a:lnSpc>
                <a:spcPts val="1400"/>
              </a:lnSpc>
              <a:spcAft>
                <a:spcPts val="600"/>
              </a:spcAft>
            </a:pPr>
            <a:endParaRPr lang="hr-HR" sz="1600" dirty="0" smtClean="0">
              <a:solidFill>
                <a:prstClr val="black"/>
              </a:solidFill>
            </a:endParaRPr>
          </a:p>
          <a:p>
            <a:pPr marL="68580" lvl="0" indent="0" eaLnBrk="1" fontAlgn="auto" hangingPunct="1">
              <a:lnSpc>
                <a:spcPts val="1400"/>
              </a:lnSpc>
              <a:spcAft>
                <a:spcPts val="0"/>
              </a:spcAft>
              <a:buNone/>
              <a:defRPr/>
            </a:pPr>
            <a:r>
              <a:rPr lang="hr-HR" sz="1600" b="1" dirty="0">
                <a:solidFill>
                  <a:srgbClr val="9BBB59">
                    <a:lumMod val="50000"/>
                  </a:srgbClr>
                </a:solidFill>
                <a:cs typeface="Times New Roman" pitchFamily="18" charset="0"/>
              </a:rPr>
              <a:t>19.4. Tekući troškovi i </a:t>
            </a:r>
            <a:r>
              <a:rPr lang="hr-HR" sz="1600" b="1" dirty="0" smtClean="0">
                <a:solidFill>
                  <a:srgbClr val="9BBB59">
                    <a:lumMod val="50000"/>
                  </a:srgbClr>
                </a:solidFill>
                <a:cs typeface="Times New Roman" pitchFamily="18" charset="0"/>
              </a:rPr>
              <a:t>animacija</a:t>
            </a:r>
            <a:endParaRPr lang="hr-HR" sz="1100" b="1" dirty="0">
              <a:solidFill>
                <a:srgbClr val="9BBB59">
                  <a:lumMod val="50000"/>
                </a:srgbClr>
              </a:solidFill>
              <a:cs typeface="Times New Roman" pitchFamily="18" charset="0"/>
            </a:endParaRPr>
          </a:p>
          <a:p>
            <a:pPr marL="68580" lvl="0" indent="0" algn="just">
              <a:lnSpc>
                <a:spcPts val="1400"/>
              </a:lnSpc>
              <a:spcAft>
                <a:spcPts val="600"/>
              </a:spcAft>
              <a:buNone/>
            </a:pPr>
            <a:r>
              <a:rPr lang="hr-HR" sz="1600" b="1" dirty="0">
                <a:solidFill>
                  <a:prstClr val="black"/>
                </a:solidFill>
              </a:rPr>
              <a:t>Korisnici: </a:t>
            </a:r>
            <a:r>
              <a:rPr lang="hr-HR" sz="1600" dirty="0">
                <a:solidFill>
                  <a:prstClr val="black"/>
                </a:solidFill>
              </a:rPr>
              <a:t>odabrani LAG </a:t>
            </a:r>
            <a:endParaRPr lang="hr-HR" sz="1600" dirty="0" smtClean="0">
              <a:solidFill>
                <a:prstClr val="black"/>
              </a:solidFill>
            </a:endParaRPr>
          </a:p>
          <a:p>
            <a:pPr marL="68580" lvl="0" indent="0" algn="just">
              <a:lnSpc>
                <a:spcPts val="1400"/>
              </a:lnSpc>
              <a:spcAft>
                <a:spcPts val="600"/>
              </a:spcAft>
              <a:buNone/>
            </a:pPr>
            <a:r>
              <a:rPr lang="hr-HR" sz="1600" b="1" dirty="0">
                <a:solidFill>
                  <a:prstClr val="black"/>
                </a:solidFill>
                <a:ea typeface="Times New Roman"/>
              </a:rPr>
              <a:t>Visina i intenzitet potpore: </a:t>
            </a:r>
            <a:r>
              <a:rPr lang="hr-HR" sz="1600" dirty="0">
                <a:solidFill>
                  <a:prstClr val="black"/>
                </a:solidFill>
                <a:ea typeface="Times New Roman"/>
              </a:rPr>
              <a:t>do </a:t>
            </a:r>
            <a:r>
              <a:rPr lang="hr-HR" sz="1600" dirty="0" smtClean="0">
                <a:solidFill>
                  <a:prstClr val="black"/>
                </a:solidFill>
                <a:ea typeface="Times New Roman"/>
              </a:rPr>
              <a:t>25 % od ukupno dodijeljenog iznosa za lokalnu razvojnu strategiju; </a:t>
            </a:r>
            <a:r>
              <a:rPr lang="hr-HR" sz="1600" dirty="0">
                <a:solidFill>
                  <a:prstClr val="black"/>
                </a:solidFill>
                <a:ea typeface="Times New Roman"/>
              </a:rPr>
              <a:t>do 100 %</a:t>
            </a:r>
          </a:p>
          <a:p>
            <a:pPr lvl="0" algn="just">
              <a:spcAft>
                <a:spcPts val="600"/>
              </a:spcAft>
            </a:pPr>
            <a:endParaRPr lang="hr-HR" sz="1600" dirty="0">
              <a:solidFill>
                <a:prstClr val="black"/>
              </a:solidFill>
            </a:endParaRPr>
          </a:p>
          <a:p>
            <a:pPr lvl="0" algn="just">
              <a:spcAft>
                <a:spcPts val="600"/>
              </a:spcAft>
            </a:pPr>
            <a:endParaRPr lang="hr-HR" sz="1600" dirty="0">
              <a:solidFill>
                <a:prstClr val="black"/>
              </a:solidFill>
            </a:endParaRPr>
          </a:p>
          <a:p>
            <a:pPr lvl="0" algn="just">
              <a:spcAft>
                <a:spcPts val="600"/>
              </a:spcAft>
            </a:pPr>
            <a:endParaRPr lang="hr-HR" sz="1600" dirty="0">
              <a:solidFill>
                <a:prstClr val="black"/>
              </a:solidFill>
              <a:ea typeface="Times New Roman"/>
            </a:endParaRPr>
          </a:p>
          <a:p>
            <a:pPr lvl="0" algn="just">
              <a:spcAft>
                <a:spcPts val="600"/>
              </a:spcAft>
            </a:pPr>
            <a:endParaRPr lang="hr-HR" sz="1600" dirty="0">
              <a:solidFill>
                <a:prstClr val="black"/>
              </a:solidFill>
              <a:ea typeface="Times New Roman"/>
            </a:endParaRPr>
          </a:p>
          <a:p>
            <a:endParaRPr lang="hr-HR" dirty="0"/>
          </a:p>
        </p:txBody>
      </p:sp>
    </p:spTree>
    <p:extLst>
      <p:ext uri="{BB962C8B-B14F-4D97-AF65-F5344CB8AC3E}">
        <p14:creationId xmlns:p14="http://schemas.microsoft.com/office/powerpoint/2010/main" val="116726484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323528" y="2492896"/>
            <a:ext cx="8549803" cy="4176463"/>
          </a:xfrm>
        </p:spPr>
        <p:txBody>
          <a:bodyPr/>
          <a:lstStyle/>
          <a:p>
            <a:pPr lvl="0" eaLnBrk="1" hangingPunct="1"/>
            <a:r>
              <a:rPr lang="vi-VN" altLang="sr-Latn-RS" b="1" dirty="0" smtClean="0">
                <a:solidFill>
                  <a:schemeClr val="accent3">
                    <a:lumMod val="50000"/>
                  </a:schemeClr>
                </a:solidFill>
                <a:cs typeface="Times New Roman" pitchFamily="18" charset="0"/>
              </a:rPr>
              <a:t>20.1</a:t>
            </a:r>
            <a:r>
              <a:rPr lang="hr-HR" altLang="sr-Latn-RS" b="1" dirty="0" smtClean="0">
                <a:solidFill>
                  <a:schemeClr val="accent3">
                    <a:lumMod val="50000"/>
                  </a:schemeClr>
                </a:solidFill>
                <a:cs typeface="Times New Roman" pitchFamily="18" charset="0"/>
              </a:rPr>
              <a:t>.</a:t>
            </a:r>
            <a:r>
              <a:rPr lang="vi-VN" altLang="sr-Latn-RS" b="1" dirty="0" smtClean="0">
                <a:solidFill>
                  <a:schemeClr val="accent3">
                    <a:lumMod val="50000"/>
                  </a:schemeClr>
                </a:solidFill>
                <a:cs typeface="Times New Roman" pitchFamily="18" charset="0"/>
              </a:rPr>
              <a:t> </a:t>
            </a:r>
            <a:r>
              <a:rPr lang="vi-VN" altLang="sr-Latn-RS" b="1" dirty="0">
                <a:solidFill>
                  <a:schemeClr val="accent3">
                    <a:lumMod val="50000"/>
                  </a:schemeClr>
                </a:solidFill>
                <a:cs typeface="Times New Roman" pitchFamily="18" charset="0"/>
              </a:rPr>
              <a:t>Potpora za aktivnosti tehničke pomoći provedb</a:t>
            </a:r>
            <a:r>
              <a:rPr lang="hr-HR" altLang="sr-Latn-RS" b="1" dirty="0">
                <a:solidFill>
                  <a:schemeClr val="accent3">
                    <a:lumMod val="50000"/>
                  </a:schemeClr>
                </a:solidFill>
                <a:cs typeface="Times New Roman" pitchFamily="18" charset="0"/>
              </a:rPr>
              <a:t>i</a:t>
            </a:r>
            <a:r>
              <a:rPr lang="vi-VN" altLang="sr-Latn-RS" b="1" dirty="0">
                <a:solidFill>
                  <a:schemeClr val="accent3">
                    <a:lumMod val="50000"/>
                  </a:schemeClr>
                </a:solidFill>
                <a:cs typeface="Times New Roman" pitchFamily="18" charset="0"/>
              </a:rPr>
              <a:t> </a:t>
            </a:r>
            <a:r>
              <a:rPr lang="vi-VN" altLang="sr-Latn-RS" b="1" dirty="0" smtClean="0">
                <a:solidFill>
                  <a:schemeClr val="accent3">
                    <a:lumMod val="50000"/>
                  </a:schemeClr>
                </a:solidFill>
                <a:cs typeface="Times New Roman" pitchFamily="18" charset="0"/>
              </a:rPr>
              <a:t>programa</a:t>
            </a:r>
            <a:r>
              <a:rPr lang="hr-HR" altLang="sr-Latn-RS" b="1" dirty="0" smtClean="0">
                <a:solidFill>
                  <a:schemeClr val="accent3">
                    <a:lumMod val="50000"/>
                  </a:schemeClr>
                </a:solidFill>
                <a:cs typeface="Times New Roman" pitchFamily="18" charset="0"/>
              </a:rPr>
              <a:t> </a:t>
            </a:r>
            <a:r>
              <a:rPr lang="hr-HR" altLang="sr-Latn-RS" b="1" dirty="0" smtClean="0">
                <a:solidFill>
                  <a:schemeClr val="accent3">
                    <a:lumMod val="50000"/>
                  </a:schemeClr>
                </a:solidFill>
                <a:latin typeface="Verdana" panose="020B0604030504040204" pitchFamily="34" charset="0"/>
                <a:ea typeface="Verdana" panose="020B0604030504040204" pitchFamily="34" charset="0"/>
                <a:cs typeface="Verdana" panose="020B0604030504040204" pitchFamily="34" charset="0"/>
              </a:rPr>
              <a:t>ruralnog razvoja</a:t>
            </a:r>
            <a:endParaRPr lang="vi-VN" altLang="sr-Latn-RS" b="1" dirty="0">
              <a:solidFill>
                <a:schemeClr val="accent3">
                  <a:lumMod val="50000"/>
                </a:schemeClr>
              </a:solidFill>
              <a:latin typeface="Verdana" panose="020B0604030504040204" pitchFamily="34" charset="0"/>
              <a:ea typeface="Verdana" panose="020B0604030504040204" pitchFamily="34" charset="0"/>
              <a:cs typeface="Verdana" panose="020B0604030504040204" pitchFamily="34" charset="0"/>
            </a:endParaRPr>
          </a:p>
          <a:p>
            <a:pPr lvl="0" eaLnBrk="1" hangingPunct="1"/>
            <a:r>
              <a:rPr lang="vi-VN" altLang="sr-Latn-RS" b="1" dirty="0" smtClean="0">
                <a:solidFill>
                  <a:schemeClr val="accent3">
                    <a:lumMod val="50000"/>
                  </a:schemeClr>
                </a:solidFill>
                <a:cs typeface="Times New Roman" pitchFamily="18" charset="0"/>
              </a:rPr>
              <a:t>20.2</a:t>
            </a:r>
            <a:r>
              <a:rPr lang="hr-HR" altLang="sr-Latn-RS" b="1" dirty="0" smtClean="0">
                <a:solidFill>
                  <a:schemeClr val="accent3">
                    <a:lumMod val="50000"/>
                  </a:schemeClr>
                </a:solidFill>
                <a:cs typeface="Times New Roman" pitchFamily="18" charset="0"/>
              </a:rPr>
              <a:t>.</a:t>
            </a:r>
            <a:r>
              <a:rPr lang="vi-VN" altLang="sr-Latn-RS" b="1" dirty="0" smtClean="0">
                <a:solidFill>
                  <a:schemeClr val="accent3">
                    <a:lumMod val="50000"/>
                  </a:schemeClr>
                </a:solidFill>
                <a:cs typeface="Times New Roman" pitchFamily="18" charset="0"/>
              </a:rPr>
              <a:t> </a:t>
            </a:r>
            <a:r>
              <a:rPr lang="vi-VN" altLang="sr-Latn-RS" b="1" dirty="0">
                <a:solidFill>
                  <a:schemeClr val="accent3">
                    <a:lumMod val="50000"/>
                  </a:schemeClr>
                </a:solidFill>
                <a:cs typeface="Times New Roman" pitchFamily="18" charset="0"/>
              </a:rPr>
              <a:t>Potpora uspostavi i aktivnostima Nacionalne ruralne mreže</a:t>
            </a:r>
          </a:p>
          <a:p>
            <a:pPr marL="68580" indent="0">
              <a:buNone/>
            </a:pPr>
            <a:endParaRPr lang="hr-HR" dirty="0"/>
          </a:p>
        </p:txBody>
      </p:sp>
      <p:sp>
        <p:nvSpPr>
          <p:cNvPr id="4" name="Pravokutnik 3"/>
          <p:cNvSpPr/>
          <p:nvPr/>
        </p:nvSpPr>
        <p:spPr>
          <a:xfrm>
            <a:off x="683568" y="836712"/>
            <a:ext cx="6984776" cy="400110"/>
          </a:xfrm>
          <a:prstGeom prst="rect">
            <a:avLst/>
          </a:prstGeom>
        </p:spPr>
        <p:txBody>
          <a:bodyPr wrap="square">
            <a:spAutoFit/>
          </a:bodyPr>
          <a:lstStyle/>
          <a:p>
            <a:pPr algn="ctr" eaLnBrk="1" fontAlgn="auto" hangingPunct="1">
              <a:spcAft>
                <a:spcPts val="0"/>
              </a:spcAft>
              <a:buFont typeface="Arial" pitchFamily="34" charset="0"/>
              <a:buNone/>
              <a:defRPr/>
            </a:pPr>
            <a:r>
              <a:rPr lang="hr-HR" sz="2000" b="1" dirty="0" smtClean="0">
                <a:solidFill>
                  <a:schemeClr val="accent3">
                    <a:lumMod val="50000"/>
                  </a:schemeClr>
                </a:solidFill>
                <a:latin typeface="Verdana" panose="020B0604030504040204" pitchFamily="34" charset="0"/>
                <a:ea typeface="Verdana" panose="020B0604030504040204" pitchFamily="34" charset="0"/>
                <a:cs typeface="Verdana" panose="020B0604030504040204" pitchFamily="34" charset="0"/>
              </a:rPr>
              <a:t>MJERA   20 - TEHNIČKA POMOĆ</a:t>
            </a:r>
          </a:p>
        </p:txBody>
      </p:sp>
      <p:pic>
        <p:nvPicPr>
          <p:cNvPr id="358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5877272"/>
            <a:ext cx="2054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26265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slov 1"/>
          <p:cNvSpPr txBox="1">
            <a:spLocks/>
          </p:cNvSpPr>
          <p:nvPr/>
        </p:nvSpPr>
        <p:spPr>
          <a:xfrm>
            <a:off x="683568" y="3140968"/>
            <a:ext cx="7704856" cy="576064"/>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hr-HR" altLang="sr-Latn-RS" sz="2000" b="1" dirty="0" smtClean="0">
                <a:solidFill>
                  <a:schemeClr val="accent3">
                    <a:lumMod val="50000"/>
                  </a:schemeClr>
                </a:solidFill>
                <a:cs typeface="Times New Roman" pitchFamily="18" charset="0"/>
              </a:rPr>
              <a:t>MJERA 1: PRENOŠENJE ZNANJA I AKTIVNOSTI INFORMIRANJA</a:t>
            </a:r>
            <a:endParaRPr lang="hr-HR" b="1" dirty="0">
              <a:solidFill>
                <a:schemeClr val="accent3">
                  <a:lumMod val="50000"/>
                </a:schemeClr>
              </a:solidFill>
            </a:endParaRPr>
          </a:p>
        </p:txBody>
      </p:sp>
      <p:pic>
        <p:nvPicPr>
          <p:cNvPr id="39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332656"/>
            <a:ext cx="2517775"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9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248" y="5877272"/>
            <a:ext cx="2054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252012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hr-HR" dirty="0" smtClean="0">
                <a:latin typeface="+mn-lt"/>
              </a:rPr>
              <a:t>U KASNIJOJ FAZI PROVEDBE PROGRAMA</a:t>
            </a:r>
            <a:endParaRPr lang="hr-HR" dirty="0">
              <a:latin typeface="+mn-lt"/>
            </a:endParaRPr>
          </a:p>
        </p:txBody>
      </p:sp>
      <p:sp>
        <p:nvSpPr>
          <p:cNvPr id="3" name="Rezervirano mjesto sadržaja 2"/>
          <p:cNvSpPr>
            <a:spLocks noGrp="1"/>
          </p:cNvSpPr>
          <p:nvPr>
            <p:ph idx="1"/>
          </p:nvPr>
        </p:nvSpPr>
        <p:spPr>
          <a:xfrm>
            <a:off x="251520" y="1988840"/>
            <a:ext cx="8621811" cy="4176463"/>
          </a:xfrm>
        </p:spPr>
        <p:txBody>
          <a:bodyPr>
            <a:normAutofit fontScale="92500"/>
          </a:bodyPr>
          <a:lstStyle/>
          <a:p>
            <a:pPr marL="68580" indent="0">
              <a:buNone/>
            </a:pPr>
            <a:endParaRPr lang="hr-HR" dirty="0" smtClean="0"/>
          </a:p>
          <a:p>
            <a:pPr marL="68580" indent="0">
              <a:buNone/>
            </a:pPr>
            <a:r>
              <a:rPr lang="hr-HR" dirty="0" smtClean="0"/>
              <a:t> - MJERE: </a:t>
            </a:r>
          </a:p>
          <a:p>
            <a:pPr marL="68580" indent="0">
              <a:buNone/>
            </a:pPr>
            <a:r>
              <a:rPr lang="hr-HR" dirty="0" smtClean="0"/>
              <a:t> </a:t>
            </a:r>
          </a:p>
          <a:p>
            <a:pPr marL="68580" indent="0">
              <a:buNone/>
            </a:pPr>
            <a:r>
              <a:rPr lang="hr-HR" dirty="0" smtClean="0"/>
              <a:t>- UZAJAMNI FONDOVI U SLUČAJU NEPOVOLJNIH KLIMATSKIH PRILIKA, BOLESTI ŽIVOTINJA I BILJAKA, NAJEZDE NAMETNIKA TE U SLUČAJU OKOLIŠNIH INCIDENATA</a:t>
            </a:r>
          </a:p>
          <a:p>
            <a:pPr marL="68580" indent="0">
              <a:buNone/>
            </a:pPr>
            <a:endParaRPr lang="hr-HR" dirty="0" smtClean="0"/>
          </a:p>
          <a:p>
            <a:pPr marL="0" indent="0">
              <a:buNone/>
            </a:pPr>
            <a:r>
              <a:rPr lang="hr-HR" dirty="0" smtClean="0"/>
              <a:t> - DOBROBIT ŽIVOTINJA</a:t>
            </a:r>
          </a:p>
          <a:p>
            <a:pPr marL="285750" indent="-285750">
              <a:buFontTx/>
              <a:buChar char="-"/>
            </a:pPr>
            <a:endParaRPr lang="hr-HR" dirty="0"/>
          </a:p>
          <a:p>
            <a:pPr marL="0" indent="0">
              <a:buNone/>
            </a:pPr>
            <a:r>
              <a:rPr lang="hr-HR" dirty="0" smtClean="0"/>
              <a:t> - NATURA 2000</a:t>
            </a:r>
            <a:endParaRPr lang="hr-HR" dirty="0"/>
          </a:p>
        </p:txBody>
      </p:sp>
    </p:spTree>
    <p:extLst>
      <p:ext uri="{BB962C8B-B14F-4D97-AF65-F5344CB8AC3E}">
        <p14:creationId xmlns:p14="http://schemas.microsoft.com/office/powerpoint/2010/main" val="234057001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zervirano mjesto sadržaja 2"/>
          <p:cNvSpPr>
            <a:spLocks noGrp="1"/>
          </p:cNvSpPr>
          <p:nvPr>
            <p:ph idx="1"/>
          </p:nvPr>
        </p:nvSpPr>
        <p:spPr>
          <a:xfrm>
            <a:off x="23813" y="1843088"/>
            <a:ext cx="8737600" cy="5014912"/>
          </a:xfrm>
        </p:spPr>
        <p:txBody>
          <a:bodyPr/>
          <a:lstStyle/>
          <a:p>
            <a:pPr eaLnBrk="1" hangingPunct="1"/>
            <a:endParaRPr lang="vi-VN" altLang="sr-Latn-RS" dirty="0" smtClean="0">
              <a:cs typeface="Times New Roman" pitchFamily="18" charset="0"/>
            </a:endParaRPr>
          </a:p>
          <a:p>
            <a:pPr eaLnBrk="1" hangingPunct="1"/>
            <a:endParaRPr lang="hr-HR" altLang="sr-Latn-RS" dirty="0" smtClean="0"/>
          </a:p>
        </p:txBody>
      </p:sp>
      <p:sp>
        <p:nvSpPr>
          <p:cNvPr id="5" name="Pravokutnik 4"/>
          <p:cNvSpPr/>
          <p:nvPr/>
        </p:nvSpPr>
        <p:spPr>
          <a:xfrm>
            <a:off x="1475656" y="836712"/>
            <a:ext cx="6624736" cy="800219"/>
          </a:xfrm>
          <a:prstGeom prst="rect">
            <a:avLst/>
          </a:prstGeom>
        </p:spPr>
        <p:txBody>
          <a:bodyPr wrap="square">
            <a:spAutoFit/>
          </a:bodyPr>
          <a:lstStyle/>
          <a:p>
            <a:pPr algn="ctr" fontAlgn="base">
              <a:spcBef>
                <a:spcPct val="0"/>
              </a:spcBef>
              <a:spcAft>
                <a:spcPct val="0"/>
              </a:spcAft>
            </a:pPr>
            <a:r>
              <a:rPr lang="hr-HR" altLang="sr-Latn-RS" sz="2200" b="1" kern="0" dirty="0" smtClean="0">
                <a:solidFill>
                  <a:srgbClr val="000000"/>
                </a:solidFill>
                <a:latin typeface="Arial"/>
              </a:rPr>
              <a:t>USPOREDBA</a:t>
            </a:r>
            <a:br>
              <a:rPr lang="hr-HR" altLang="sr-Latn-RS" sz="2200" b="1" kern="0" dirty="0" smtClean="0">
                <a:solidFill>
                  <a:srgbClr val="000000"/>
                </a:solidFill>
                <a:latin typeface="Arial"/>
              </a:rPr>
            </a:br>
            <a:r>
              <a:rPr lang="hr-HR" altLang="sr-Latn-RS" sz="2200" b="1" kern="0" dirty="0" smtClean="0">
                <a:solidFill>
                  <a:srgbClr val="000000"/>
                </a:solidFill>
                <a:latin typeface="Arial"/>
              </a:rPr>
              <a:t> IPARD 2007.-2013. – EAFRD 2014.-2020</a:t>
            </a:r>
            <a:r>
              <a:rPr lang="hr-HR" altLang="sr-Latn-RS" sz="2400" b="1" kern="0" dirty="0" smtClean="0">
                <a:solidFill>
                  <a:srgbClr val="000000"/>
                </a:solidFill>
                <a:latin typeface="Arial"/>
              </a:rPr>
              <a:t>.</a:t>
            </a:r>
            <a:endParaRPr lang="hr-HR" sz="2200" dirty="0">
              <a:solidFill>
                <a:srgbClr val="000000"/>
              </a:solidFill>
              <a:latin typeface="Arial" charset="0"/>
            </a:endParaRPr>
          </a:p>
        </p:txBody>
      </p:sp>
      <p:graphicFrame>
        <p:nvGraphicFramePr>
          <p:cNvPr id="7" name="Rezervirano mjesto sadržaja 4"/>
          <p:cNvGraphicFramePr>
            <a:graphicFrameLocks/>
          </p:cNvGraphicFramePr>
          <p:nvPr>
            <p:extLst>
              <p:ext uri="{D42A27DB-BD31-4B8C-83A1-F6EECF244321}">
                <p14:modId xmlns:p14="http://schemas.microsoft.com/office/powerpoint/2010/main" val="627595896"/>
              </p:ext>
            </p:extLst>
          </p:nvPr>
        </p:nvGraphicFramePr>
        <p:xfrm>
          <a:off x="611560" y="1994440"/>
          <a:ext cx="8000628" cy="4090670"/>
        </p:xfrm>
        <a:graphic>
          <a:graphicData uri="http://schemas.openxmlformats.org/drawingml/2006/table">
            <a:tbl>
              <a:tblPr/>
              <a:tblGrid>
                <a:gridCol w="382238"/>
                <a:gridCol w="3769653"/>
                <a:gridCol w="3848737"/>
              </a:tblGrid>
              <a:tr h="304800">
                <a:tc>
                  <a:txBody>
                    <a:bodyPr/>
                    <a:lstStyle/>
                    <a:p>
                      <a:pPr algn="ctr" fontAlgn="ctr">
                        <a:lnSpc>
                          <a:spcPct val="115000"/>
                        </a:lnSpc>
                        <a:spcAft>
                          <a:spcPts val="0"/>
                        </a:spcAft>
                      </a:pPr>
                      <a:r>
                        <a:rPr lang="hr-HR" sz="1100" kern="1200" dirty="0">
                          <a:solidFill>
                            <a:srgbClr val="000000"/>
                          </a:solidFill>
                          <a:effectLst/>
                          <a:latin typeface="Arial"/>
                          <a:ea typeface="Times New Roman"/>
                          <a:cs typeface="Times New Roman"/>
                        </a:rPr>
                        <a:t> </a:t>
                      </a:r>
                      <a:endParaRPr lang="hr-HR" sz="1100" dirty="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hr-HR" sz="1100" b="1" kern="1200">
                          <a:solidFill>
                            <a:srgbClr val="000000"/>
                          </a:solidFill>
                          <a:effectLst/>
                          <a:latin typeface="Arial"/>
                          <a:ea typeface="Times New Roman"/>
                          <a:cs typeface="Times New Roman"/>
                        </a:rPr>
                        <a:t>IPARD</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hr-HR" sz="1100" b="1" kern="1200">
                          <a:solidFill>
                            <a:srgbClr val="000000"/>
                          </a:solidFill>
                          <a:effectLst/>
                          <a:latin typeface="Arial"/>
                          <a:ea typeface="Times New Roman"/>
                          <a:cs typeface="Times New Roman"/>
                        </a:rPr>
                        <a:t>EAFRD</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r>
              <a:tr h="257810">
                <a:tc>
                  <a:txBody>
                    <a:bodyPr/>
                    <a:lstStyle/>
                    <a:p>
                      <a:pPr algn="ctr" fontAlgn="ctr">
                        <a:lnSpc>
                          <a:spcPct val="115000"/>
                        </a:lnSpc>
                        <a:spcAft>
                          <a:spcPts val="0"/>
                        </a:spcAft>
                      </a:pPr>
                      <a:r>
                        <a:rPr lang="hr-HR" sz="1100" b="1" kern="1200">
                          <a:solidFill>
                            <a:srgbClr val="000000"/>
                          </a:solidFill>
                          <a:effectLst/>
                          <a:latin typeface="Arial"/>
                          <a:ea typeface="Times New Roman"/>
                          <a:cs typeface="Times New Roman"/>
                        </a:rPr>
                        <a:t>1.</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hr-HR" sz="1100" kern="1200">
                          <a:solidFill>
                            <a:srgbClr val="000000"/>
                          </a:solidFill>
                          <a:effectLst/>
                          <a:latin typeface="Arial"/>
                          <a:ea typeface="Times New Roman"/>
                          <a:cs typeface="Times New Roman"/>
                        </a:rPr>
                        <a:t>KORISNIK MORA BITI U SUSTAVU PDV-A</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hr-HR" sz="1100" kern="1200">
                          <a:solidFill>
                            <a:srgbClr val="000000"/>
                          </a:solidFill>
                          <a:effectLst/>
                          <a:latin typeface="Arial"/>
                          <a:ea typeface="Times New Roman"/>
                          <a:cs typeface="Times New Roman"/>
                        </a:rPr>
                        <a:t>KORISNIK NE MORA BITI U SUSTAVU PDV-A</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r>
              <a:tr h="469265">
                <a:tc>
                  <a:txBody>
                    <a:bodyPr/>
                    <a:lstStyle/>
                    <a:p>
                      <a:pPr algn="ctr" fontAlgn="ctr">
                        <a:lnSpc>
                          <a:spcPct val="115000"/>
                        </a:lnSpc>
                        <a:spcAft>
                          <a:spcPts val="0"/>
                        </a:spcAft>
                      </a:pPr>
                      <a:r>
                        <a:rPr lang="hr-HR" sz="1100" b="1" kern="1200">
                          <a:solidFill>
                            <a:srgbClr val="000000"/>
                          </a:solidFill>
                          <a:effectLst/>
                          <a:latin typeface="Arial"/>
                          <a:ea typeface="Times New Roman"/>
                          <a:cs typeface="Times New Roman"/>
                        </a:rPr>
                        <a:t>2.</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hr-HR" sz="1100" kern="1200" dirty="0">
                          <a:solidFill>
                            <a:srgbClr val="000000"/>
                          </a:solidFill>
                          <a:effectLst/>
                          <a:latin typeface="Arial"/>
                          <a:ea typeface="Times New Roman"/>
                          <a:cs typeface="Times New Roman"/>
                        </a:rPr>
                        <a:t>OGRANIČENJA MINIMALNOG I MAKSIMALNOG KAPACITETA PROIZVODNJE</a:t>
                      </a:r>
                      <a:endParaRPr lang="hr-HR" sz="1100" dirty="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pl-PL" sz="1100" kern="1200" dirty="0">
                          <a:solidFill>
                            <a:srgbClr val="000000"/>
                          </a:solidFill>
                          <a:effectLst/>
                          <a:latin typeface="Arial"/>
                          <a:ea typeface="Times New Roman"/>
                          <a:cs typeface="Times New Roman"/>
                        </a:rPr>
                        <a:t>NEMA OGRANIČENJA KAPACITETA</a:t>
                      </a:r>
                      <a:endParaRPr lang="hr-HR" sz="1100" dirty="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r>
              <a:tr h="625475">
                <a:tc>
                  <a:txBody>
                    <a:bodyPr/>
                    <a:lstStyle/>
                    <a:p>
                      <a:pPr algn="ctr" fontAlgn="ctr">
                        <a:lnSpc>
                          <a:spcPct val="115000"/>
                        </a:lnSpc>
                        <a:spcAft>
                          <a:spcPts val="0"/>
                        </a:spcAft>
                      </a:pPr>
                      <a:r>
                        <a:rPr lang="hr-HR" sz="1100" b="1" kern="1200">
                          <a:solidFill>
                            <a:srgbClr val="000000"/>
                          </a:solidFill>
                          <a:effectLst/>
                          <a:latin typeface="Arial"/>
                          <a:ea typeface="Times New Roman"/>
                          <a:cs typeface="Times New Roman"/>
                        </a:rPr>
                        <a:t>3.</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hr-HR" sz="1100" kern="1200">
                          <a:solidFill>
                            <a:srgbClr val="000000"/>
                          </a:solidFill>
                          <a:effectLst/>
                          <a:latin typeface="Arial"/>
                          <a:ea typeface="Times New Roman"/>
                          <a:cs typeface="Times New Roman"/>
                        </a:rPr>
                        <a:t>OGRANIČEN BROJ PRIHVATLJIVIH SEKTORA ULAGANJA</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pl-PL" sz="1100" kern="1200">
                          <a:solidFill>
                            <a:srgbClr val="000000"/>
                          </a:solidFill>
                          <a:effectLst/>
                          <a:latin typeface="Arial"/>
                          <a:ea typeface="Times New Roman"/>
                          <a:cs typeface="Times New Roman"/>
                        </a:rPr>
                        <a:t>PRIHVATLJIVI SVI SEKTORI POLJOPRIVREDNE PROIZVODNJE SUKLADNO ZAKONU O POLJOPRIVREDI</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r>
              <a:tr h="509905">
                <a:tc>
                  <a:txBody>
                    <a:bodyPr/>
                    <a:lstStyle/>
                    <a:p>
                      <a:pPr algn="ctr">
                        <a:lnSpc>
                          <a:spcPct val="115000"/>
                        </a:lnSpc>
                        <a:spcAft>
                          <a:spcPts val="1000"/>
                        </a:spcAft>
                      </a:pPr>
                      <a:r>
                        <a:rPr lang="hr-HR" sz="1100" b="1">
                          <a:effectLst/>
                          <a:latin typeface="Arial"/>
                          <a:ea typeface="Calibri"/>
                          <a:cs typeface="Times New Roman"/>
                        </a:rPr>
                        <a:t>4.</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hr-HR" sz="1100" kern="1200">
                          <a:solidFill>
                            <a:srgbClr val="000000"/>
                          </a:solidFill>
                          <a:effectLst/>
                          <a:latin typeface="Arial"/>
                          <a:ea typeface="Times New Roman"/>
                          <a:cs typeface="Times New Roman"/>
                        </a:rPr>
                        <a:t>NEMA AVANSNOG PLAĆANJA</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hr-HR" sz="1100" kern="1200">
                          <a:solidFill>
                            <a:srgbClr val="000000"/>
                          </a:solidFill>
                          <a:effectLst/>
                          <a:latin typeface="Arial"/>
                          <a:ea typeface="Times New Roman"/>
                          <a:cs typeface="Times New Roman"/>
                        </a:rPr>
                        <a:t>POSTOJI MOGUĆNOST AVANSNOG PLAĆANJA 50% OD IZNOSA POTPORE (NAKON USVAJANJA PROGRAMA)</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r>
              <a:tr h="469265">
                <a:tc>
                  <a:txBody>
                    <a:bodyPr/>
                    <a:lstStyle/>
                    <a:p>
                      <a:pPr algn="ctr">
                        <a:lnSpc>
                          <a:spcPct val="115000"/>
                        </a:lnSpc>
                        <a:spcAft>
                          <a:spcPts val="1000"/>
                        </a:spcAft>
                      </a:pPr>
                      <a:r>
                        <a:rPr lang="hr-HR" sz="1100" b="1">
                          <a:effectLst/>
                          <a:latin typeface="Arial"/>
                          <a:ea typeface="Calibri"/>
                          <a:cs typeface="Times New Roman"/>
                        </a:rPr>
                        <a:t>5.</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hr-HR" sz="1100" kern="1200">
                          <a:solidFill>
                            <a:srgbClr val="000000"/>
                          </a:solidFill>
                          <a:effectLst/>
                          <a:latin typeface="Arial"/>
                          <a:ea typeface="Times New Roman"/>
                          <a:cs typeface="Times New Roman"/>
                        </a:rPr>
                        <a:t>POTPORA: EU DIO MAX DO 75% IZNOSA  INVESTICIJE</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pl-PL" sz="1100" kern="1200">
                          <a:solidFill>
                            <a:srgbClr val="000000"/>
                          </a:solidFill>
                          <a:effectLst/>
                          <a:latin typeface="Arial"/>
                          <a:ea typeface="Times New Roman"/>
                          <a:cs typeface="Times New Roman"/>
                        </a:rPr>
                        <a:t>POTPORA: EU DIO 50-90 % IZNOSA INVESTICIJE</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r>
              <a:tr h="469265">
                <a:tc>
                  <a:txBody>
                    <a:bodyPr/>
                    <a:lstStyle/>
                    <a:p>
                      <a:pPr algn="ctr">
                        <a:lnSpc>
                          <a:spcPct val="115000"/>
                        </a:lnSpc>
                        <a:spcAft>
                          <a:spcPts val="1000"/>
                        </a:spcAft>
                      </a:pPr>
                      <a:r>
                        <a:rPr lang="hr-HR" sz="1100" b="1">
                          <a:effectLst/>
                          <a:latin typeface="Arial"/>
                          <a:ea typeface="Calibri"/>
                          <a:cs typeface="Times New Roman"/>
                        </a:rPr>
                        <a:t>6.</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hr-HR" sz="1100" kern="1200">
                          <a:solidFill>
                            <a:srgbClr val="000000"/>
                          </a:solidFill>
                          <a:effectLst/>
                          <a:latin typeface="Arial"/>
                          <a:ea typeface="Times New Roman"/>
                          <a:cs typeface="Times New Roman"/>
                        </a:rPr>
                        <a:t>PROVEDBA: 100% KONTROLA NA TERENU PRIJE UGOVARANJA I PRIJE PLAĆANJA</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hr-HR" sz="1100" kern="1200">
                          <a:solidFill>
                            <a:srgbClr val="000000"/>
                          </a:solidFill>
                          <a:effectLst/>
                          <a:latin typeface="Arial"/>
                          <a:ea typeface="Times New Roman"/>
                          <a:cs typeface="Times New Roman"/>
                        </a:rPr>
                        <a:t>KONTROLA NA TERENU 5%, OSTALO SAMO ADMINISTRATIVNO I PREMA PROCJENI RIZIKA</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r>
              <a:tr h="469265">
                <a:tc>
                  <a:txBody>
                    <a:bodyPr/>
                    <a:lstStyle/>
                    <a:p>
                      <a:pPr algn="ctr">
                        <a:lnSpc>
                          <a:spcPct val="115000"/>
                        </a:lnSpc>
                        <a:spcAft>
                          <a:spcPts val="1000"/>
                        </a:spcAft>
                      </a:pPr>
                      <a:r>
                        <a:rPr lang="hr-HR" sz="1100" b="1">
                          <a:effectLst/>
                          <a:latin typeface="Arial"/>
                          <a:ea typeface="Calibri"/>
                          <a:cs typeface="Times New Roman"/>
                        </a:rPr>
                        <a:t>7.</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hr-HR" sz="1100" kern="1200">
                          <a:solidFill>
                            <a:srgbClr val="000000"/>
                          </a:solidFill>
                          <a:effectLst/>
                          <a:latin typeface="Arial"/>
                          <a:ea typeface="Times New Roman"/>
                          <a:cs typeface="Times New Roman"/>
                        </a:rPr>
                        <a:t>ULAGANJE MOŽE ZAPOČETI TEK NAKON SKLAPANJA UGOVORA S AGENCIJOM</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pl-PL" sz="1100" kern="1200">
                          <a:solidFill>
                            <a:srgbClr val="000000"/>
                          </a:solidFill>
                          <a:effectLst/>
                          <a:latin typeface="Arial"/>
                          <a:ea typeface="Times New Roman"/>
                          <a:cs typeface="Times New Roman"/>
                        </a:rPr>
                        <a:t>ULAGANJE MOŽE ZAPOČETI NAKON PRIJAVE NA NATJEČAJ </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r>
              <a:tr h="257810">
                <a:tc>
                  <a:txBody>
                    <a:bodyPr/>
                    <a:lstStyle/>
                    <a:p>
                      <a:pPr algn="ctr">
                        <a:lnSpc>
                          <a:spcPct val="115000"/>
                        </a:lnSpc>
                        <a:spcAft>
                          <a:spcPts val="1000"/>
                        </a:spcAft>
                      </a:pPr>
                      <a:r>
                        <a:rPr lang="hr-HR" sz="1100" b="1">
                          <a:effectLst/>
                          <a:latin typeface="Arial"/>
                          <a:ea typeface="Calibri"/>
                          <a:cs typeface="Times New Roman"/>
                        </a:rPr>
                        <a:t>8.</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hr-HR" sz="1100" kern="1200">
                          <a:solidFill>
                            <a:srgbClr val="000000"/>
                          </a:solidFill>
                          <a:effectLst/>
                          <a:latin typeface="Arial"/>
                          <a:ea typeface="Times New Roman"/>
                          <a:cs typeface="Times New Roman"/>
                        </a:rPr>
                        <a:t>LEASING NIJE DOZVOLJEN</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hr-HR" sz="1100" kern="1200">
                          <a:solidFill>
                            <a:srgbClr val="000000"/>
                          </a:solidFill>
                          <a:effectLst/>
                          <a:latin typeface="Arial"/>
                          <a:ea typeface="Times New Roman"/>
                          <a:cs typeface="Times New Roman"/>
                        </a:rPr>
                        <a:t>LEASING JE DOZVOLJEN (FINANCIJSKI)</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r>
              <a:tr h="257810">
                <a:tc>
                  <a:txBody>
                    <a:bodyPr/>
                    <a:lstStyle/>
                    <a:p>
                      <a:pPr algn="ctr">
                        <a:lnSpc>
                          <a:spcPct val="115000"/>
                        </a:lnSpc>
                        <a:spcAft>
                          <a:spcPts val="1000"/>
                        </a:spcAft>
                      </a:pPr>
                      <a:r>
                        <a:rPr lang="hr-HR" sz="1100" b="1">
                          <a:effectLst/>
                          <a:latin typeface="Arial"/>
                          <a:ea typeface="Calibri"/>
                          <a:cs typeface="Times New Roman"/>
                        </a:rPr>
                        <a:t>9.</a:t>
                      </a:r>
                      <a:endParaRPr lang="hr-HR" sz="110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hr-HR" sz="1100" kern="1200" dirty="0">
                          <a:solidFill>
                            <a:srgbClr val="000000"/>
                          </a:solidFill>
                          <a:effectLst/>
                          <a:latin typeface="Arial"/>
                          <a:ea typeface="Times New Roman"/>
                          <a:cs typeface="Times New Roman"/>
                        </a:rPr>
                        <a:t>LISTE DOZVOLJENIH TROŠKOVA ODOBRAVA EK</a:t>
                      </a:r>
                      <a:endParaRPr lang="hr-HR" sz="1100" dirty="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c>
                  <a:txBody>
                    <a:bodyPr/>
                    <a:lstStyle/>
                    <a:p>
                      <a:pPr algn="ctr" fontAlgn="ctr">
                        <a:lnSpc>
                          <a:spcPct val="115000"/>
                        </a:lnSpc>
                        <a:spcAft>
                          <a:spcPts val="0"/>
                        </a:spcAft>
                      </a:pPr>
                      <a:r>
                        <a:rPr lang="hr-HR" sz="1100" kern="1200" dirty="0">
                          <a:solidFill>
                            <a:srgbClr val="000000"/>
                          </a:solidFill>
                          <a:effectLst/>
                          <a:latin typeface="Arial"/>
                          <a:ea typeface="Times New Roman"/>
                          <a:cs typeface="Times New Roman"/>
                        </a:rPr>
                        <a:t>LISTE DOZVOLJENIH TROŠKOVA NE ODOBRAVA EK</a:t>
                      </a:r>
                      <a:endParaRPr lang="hr-HR" sz="1100" dirty="0">
                        <a:effectLst/>
                        <a:latin typeface="Calibri"/>
                        <a:ea typeface="Calibri"/>
                        <a:cs typeface="Times New Roman"/>
                      </a:endParaRPr>
                    </a:p>
                  </a:txBody>
                  <a:tcPr marL="6985" marR="6985" marT="6985"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CD9CC"/>
                    </a:solidFill>
                  </a:tcPr>
                </a:tc>
              </a:tr>
            </a:tbl>
          </a:graphicData>
        </a:graphic>
      </p:graphicFrame>
    </p:spTree>
    <p:extLst>
      <p:ext uri="{BB962C8B-B14F-4D97-AF65-F5344CB8AC3E}">
        <p14:creationId xmlns:p14="http://schemas.microsoft.com/office/powerpoint/2010/main" val="1914039663"/>
      </p:ext>
    </p:extLst>
  </p:cSld>
  <p:clrMapOvr>
    <a:masterClrMapping/>
  </p:clrMapOvr>
  <p:transition spd="med"/>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786" y="836712"/>
            <a:ext cx="8631686"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067299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1683"/>
            <a:ext cx="9144000" cy="6774633"/>
          </a:xfrm>
          <a:prstGeom prst="rect">
            <a:avLst/>
          </a:prstGeom>
        </p:spPr>
      </p:pic>
    </p:spTree>
    <p:extLst>
      <p:ext uri="{BB962C8B-B14F-4D97-AF65-F5344CB8AC3E}">
        <p14:creationId xmlns:p14="http://schemas.microsoft.com/office/powerpoint/2010/main" val="340716904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slov 1"/>
          <p:cNvSpPr txBox="1">
            <a:spLocks/>
          </p:cNvSpPr>
          <p:nvPr/>
        </p:nvSpPr>
        <p:spPr bwMode="auto">
          <a:xfrm>
            <a:off x="179512" y="1484783"/>
            <a:ext cx="8820150" cy="3960813"/>
          </a:xfrm>
          <a:prstGeom prst="rect">
            <a:avLst/>
          </a:prstGeom>
          <a:noFill/>
          <a:ln w="9525">
            <a:noFill/>
            <a:miter lim="800000"/>
            <a:headEnd/>
            <a:tailEnd/>
          </a:ln>
        </p:spPr>
        <p:txBody>
          <a:bodyPr/>
          <a:lstStyle/>
          <a:p>
            <a:pPr algn="ctr" eaLnBrk="0" hangingPunct="0">
              <a:defRPr/>
            </a:pPr>
            <a:endParaRPr lang="hr-HR" sz="3200" b="1" kern="0" dirty="0" smtClean="0">
              <a:latin typeface="+mn-lt"/>
              <a:ea typeface="+mj-ea"/>
              <a:cs typeface="+mj-cs"/>
            </a:endParaRPr>
          </a:p>
          <a:p>
            <a:pPr algn="ctr" eaLnBrk="0" hangingPunct="0">
              <a:defRPr/>
            </a:pPr>
            <a:r>
              <a:rPr lang="hr-HR" sz="3200" b="1" kern="0" dirty="0" smtClean="0">
                <a:solidFill>
                  <a:schemeClr val="accent3">
                    <a:lumMod val="50000"/>
                  </a:schemeClr>
                </a:solidFill>
                <a:latin typeface="+mn-lt"/>
                <a:ea typeface="+mj-ea"/>
                <a:cs typeface="+mj-cs"/>
              </a:rPr>
              <a:t>HVALA </a:t>
            </a:r>
            <a:r>
              <a:rPr lang="hr-HR" sz="3200" b="1" kern="0" dirty="0">
                <a:solidFill>
                  <a:schemeClr val="accent3">
                    <a:lumMod val="50000"/>
                  </a:schemeClr>
                </a:solidFill>
                <a:latin typeface="+mn-lt"/>
                <a:ea typeface="+mj-ea"/>
                <a:cs typeface="+mj-cs"/>
              </a:rPr>
              <a:t>NA POZORNOSTI</a:t>
            </a:r>
          </a:p>
          <a:p>
            <a:pPr algn="ctr" eaLnBrk="0" hangingPunct="0">
              <a:defRPr/>
            </a:pPr>
            <a:endParaRPr lang="hr-HR" sz="2800" b="1" i="1" kern="0" dirty="0">
              <a:solidFill>
                <a:srgbClr val="0070C0"/>
              </a:solidFill>
              <a:latin typeface="+mj-lt"/>
              <a:ea typeface="+mj-ea"/>
              <a:cs typeface="+mj-cs"/>
            </a:endParaRPr>
          </a:p>
          <a:p>
            <a:pPr algn="ctr" eaLnBrk="0" hangingPunct="0">
              <a:defRPr/>
            </a:pPr>
            <a:r>
              <a:rPr lang="hr-HR" sz="3200" b="1" i="1" kern="0" dirty="0" err="1" smtClean="0">
                <a:solidFill>
                  <a:srgbClr val="0070C0"/>
                </a:solidFill>
                <a:latin typeface="+mn-lt"/>
                <a:ea typeface="+mj-ea"/>
                <a:cs typeface="+mj-cs"/>
              </a:rPr>
              <a:t>www.lagvuka</a:t>
            </a:r>
            <a:r>
              <a:rPr lang="hr-HR" sz="3200" b="1" i="1" kern="0" dirty="0" smtClean="0">
                <a:solidFill>
                  <a:srgbClr val="0070C0"/>
                </a:solidFill>
                <a:latin typeface="+mn-lt"/>
                <a:ea typeface="+mj-ea"/>
                <a:cs typeface="+mj-cs"/>
              </a:rPr>
              <a:t>-</a:t>
            </a:r>
            <a:r>
              <a:rPr lang="hr-HR" sz="3200" b="1" i="1" kern="0" dirty="0" err="1" smtClean="0">
                <a:solidFill>
                  <a:srgbClr val="0070C0"/>
                </a:solidFill>
                <a:latin typeface="+mn-lt"/>
                <a:ea typeface="+mj-ea"/>
                <a:cs typeface="+mj-cs"/>
              </a:rPr>
              <a:t>dunav.hr</a:t>
            </a:r>
            <a:endParaRPr lang="hr-HR" sz="3200" b="1" i="1" kern="0" dirty="0">
              <a:solidFill>
                <a:srgbClr val="0070C0"/>
              </a:solidFill>
              <a:latin typeface="+mn-lt"/>
              <a:ea typeface="+mj-ea"/>
              <a:cs typeface="+mj-cs"/>
            </a:endParaRPr>
          </a:p>
          <a:p>
            <a:pPr algn="ctr" eaLnBrk="0" hangingPunct="0">
              <a:defRPr/>
            </a:pPr>
            <a:endParaRPr lang="hr-HR" sz="2800" b="1" i="1" kern="0" dirty="0" smtClean="0">
              <a:solidFill>
                <a:srgbClr val="0070C0"/>
              </a:solidFill>
              <a:latin typeface="+mj-lt"/>
              <a:ea typeface="+mj-ea"/>
              <a:cs typeface="+mj-cs"/>
            </a:endParaRPr>
          </a:p>
        </p:txBody>
      </p:sp>
      <p:pic>
        <p:nvPicPr>
          <p:cNvPr id="368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5229200"/>
            <a:ext cx="2054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38300" y="3819300"/>
            <a:ext cx="2305799" cy="1263331"/>
          </a:xfrm>
          <a:prstGeom prst="rect">
            <a:avLst/>
          </a:prstGeom>
        </p:spPr>
      </p:pic>
    </p:spTree>
    <p:extLst>
      <p:ext uri="{BB962C8B-B14F-4D97-AF65-F5344CB8AC3E}">
        <p14:creationId xmlns:p14="http://schemas.microsoft.com/office/powerpoint/2010/main" val="1740385291"/>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87958" y="1566590"/>
            <a:ext cx="8693819" cy="4680520"/>
          </a:xfrm>
        </p:spPr>
        <p:txBody>
          <a:bodyPr>
            <a:normAutofit/>
          </a:bodyPr>
          <a:lstStyle/>
          <a:p>
            <a:pPr marL="68580" indent="0" eaLnBrk="1" hangingPunct="1">
              <a:buNone/>
            </a:pPr>
            <a:r>
              <a:rPr lang="hr-HR" altLang="sr-Latn-RS" b="1" dirty="0" smtClean="0">
                <a:solidFill>
                  <a:schemeClr val="accent3">
                    <a:lumMod val="50000"/>
                  </a:schemeClr>
                </a:solidFill>
                <a:cs typeface="Times New Roman" pitchFamily="18" charset="0"/>
              </a:rPr>
              <a:t>   1.1</a:t>
            </a:r>
            <a:r>
              <a:rPr lang="hr-HR" altLang="sr-Latn-RS" b="1" dirty="0">
                <a:solidFill>
                  <a:schemeClr val="accent3">
                    <a:lumMod val="50000"/>
                  </a:schemeClr>
                </a:solidFill>
                <a:cs typeface="Times New Roman" pitchFamily="18" charset="0"/>
              </a:rPr>
              <a:t>. Potpora za strukovno osposobljavanje i aktivnosti </a:t>
            </a:r>
            <a:endParaRPr lang="hr-HR" altLang="sr-Latn-RS" b="1" dirty="0" smtClean="0">
              <a:solidFill>
                <a:schemeClr val="accent3">
                  <a:lumMod val="50000"/>
                </a:schemeClr>
              </a:solidFill>
              <a:cs typeface="Times New Roman" pitchFamily="18" charset="0"/>
            </a:endParaRPr>
          </a:p>
          <a:p>
            <a:pPr marL="68580" indent="0" eaLnBrk="1" hangingPunct="1">
              <a:buNone/>
            </a:pPr>
            <a:r>
              <a:rPr lang="hr-HR" altLang="sr-Latn-RS" b="1" dirty="0">
                <a:solidFill>
                  <a:schemeClr val="accent3">
                    <a:lumMod val="50000"/>
                  </a:schemeClr>
                </a:solidFill>
                <a:cs typeface="Times New Roman" pitchFamily="18" charset="0"/>
              </a:rPr>
              <a:t> </a:t>
            </a:r>
            <a:r>
              <a:rPr lang="hr-HR" altLang="sr-Latn-RS" b="1" dirty="0" smtClean="0">
                <a:solidFill>
                  <a:schemeClr val="accent3">
                    <a:lumMod val="50000"/>
                  </a:schemeClr>
                </a:solidFill>
                <a:cs typeface="Times New Roman" pitchFamily="18" charset="0"/>
              </a:rPr>
              <a:t>  za </a:t>
            </a:r>
            <a:r>
              <a:rPr lang="hr-HR" altLang="sr-Latn-RS" b="1" dirty="0">
                <a:solidFill>
                  <a:schemeClr val="accent3">
                    <a:lumMod val="50000"/>
                  </a:schemeClr>
                </a:solidFill>
                <a:cs typeface="Times New Roman" pitchFamily="18" charset="0"/>
              </a:rPr>
              <a:t>stjecanja vještina</a:t>
            </a:r>
          </a:p>
          <a:p>
            <a:pPr marL="68580" lvl="0" indent="0" eaLnBrk="1" hangingPunct="1">
              <a:buNone/>
            </a:pPr>
            <a:r>
              <a:rPr lang="hr-HR" altLang="sr-Latn-RS" dirty="0">
                <a:cs typeface="Times New Roman" pitchFamily="18" charset="0"/>
              </a:rPr>
              <a:t> </a:t>
            </a:r>
            <a:r>
              <a:rPr lang="hr-HR" altLang="sr-Latn-RS" dirty="0" smtClean="0">
                <a:cs typeface="Times New Roman" pitchFamily="18" charset="0"/>
              </a:rPr>
              <a:t>  </a:t>
            </a:r>
            <a:r>
              <a:rPr lang="hr-HR" altLang="sr-Latn-RS" b="1" dirty="0" smtClean="0">
                <a:solidFill>
                  <a:schemeClr val="accent3">
                    <a:lumMod val="50000"/>
                  </a:schemeClr>
                </a:solidFill>
                <a:cs typeface="Times New Roman" pitchFamily="18" charset="0"/>
              </a:rPr>
              <a:t>1.2</a:t>
            </a:r>
            <a:r>
              <a:rPr lang="hr-HR" altLang="sr-Latn-RS" b="1" dirty="0">
                <a:solidFill>
                  <a:schemeClr val="accent3">
                    <a:lumMod val="50000"/>
                  </a:schemeClr>
                </a:solidFill>
                <a:cs typeface="Times New Roman" pitchFamily="18" charset="0"/>
              </a:rPr>
              <a:t>. Potpora za demonstracijske i informativne </a:t>
            </a:r>
            <a:endParaRPr lang="hr-HR" altLang="sr-Latn-RS" b="1" dirty="0" smtClean="0">
              <a:solidFill>
                <a:schemeClr val="accent3">
                  <a:lumMod val="50000"/>
                </a:schemeClr>
              </a:solidFill>
              <a:cs typeface="Times New Roman" pitchFamily="18" charset="0"/>
            </a:endParaRPr>
          </a:p>
          <a:p>
            <a:pPr marL="68580" lvl="0" indent="0" eaLnBrk="1" hangingPunct="1">
              <a:buNone/>
            </a:pPr>
            <a:r>
              <a:rPr lang="hr-HR" altLang="sr-Latn-RS" b="1" dirty="0">
                <a:solidFill>
                  <a:schemeClr val="accent3">
                    <a:lumMod val="50000"/>
                  </a:schemeClr>
                </a:solidFill>
                <a:cs typeface="Times New Roman" pitchFamily="18" charset="0"/>
              </a:rPr>
              <a:t> </a:t>
            </a:r>
            <a:r>
              <a:rPr lang="hr-HR" altLang="sr-Latn-RS" b="1" dirty="0" smtClean="0">
                <a:solidFill>
                  <a:schemeClr val="accent3">
                    <a:lumMod val="50000"/>
                  </a:schemeClr>
                </a:solidFill>
                <a:cs typeface="Times New Roman" pitchFamily="18" charset="0"/>
              </a:rPr>
              <a:t>  aktivnosti</a:t>
            </a:r>
            <a:endParaRPr lang="hr-HR" altLang="sr-Latn-RS" b="1" dirty="0">
              <a:solidFill>
                <a:schemeClr val="accent3">
                  <a:lumMod val="50000"/>
                </a:schemeClr>
              </a:solidFill>
              <a:cs typeface="Times New Roman" pitchFamily="18" charset="0"/>
            </a:endParaRPr>
          </a:p>
          <a:p>
            <a:pPr marL="68580" indent="0" eaLnBrk="1" hangingPunct="1">
              <a:buNone/>
            </a:pPr>
            <a:endParaRPr lang="hr-HR" altLang="sr-Latn-RS" b="1" dirty="0">
              <a:cs typeface="Times New Roman" pitchFamily="18" charset="0"/>
            </a:endParaRPr>
          </a:p>
          <a:p>
            <a:pPr marL="68580" indent="0" eaLnBrk="1" hangingPunct="1">
              <a:buNone/>
            </a:pPr>
            <a:r>
              <a:rPr lang="hr-HR" altLang="sr-Latn-RS" b="1" dirty="0" smtClean="0">
                <a:cs typeface="Times New Roman" pitchFamily="18" charset="0"/>
              </a:rPr>
              <a:t>Korisnici</a:t>
            </a:r>
            <a:r>
              <a:rPr lang="hr-HR" altLang="sr-Latn-RS" dirty="0">
                <a:cs typeface="Times New Roman" pitchFamily="18" charset="0"/>
              </a:rPr>
              <a:t>: </a:t>
            </a:r>
            <a:r>
              <a:rPr lang="hr-HR" altLang="sr-Latn-RS" sz="1600" dirty="0">
                <a:cs typeface="Times New Roman" pitchFamily="18" charset="0"/>
              </a:rPr>
              <a:t>subjekti (pravne osobe - privatne i javne) provoditelji osposobljavanja ili drugih aktivnosti prijenosa znanja i </a:t>
            </a:r>
            <a:r>
              <a:rPr lang="hr-HR" altLang="sr-Latn-RS" sz="1600" dirty="0" smtClean="0">
                <a:cs typeface="Times New Roman" pitchFamily="18" charset="0"/>
              </a:rPr>
              <a:t>informiranja</a:t>
            </a:r>
            <a:endParaRPr lang="hr-HR" altLang="sr-Latn-RS" sz="1600" dirty="0">
              <a:cs typeface="Times New Roman" pitchFamily="18" charset="0"/>
            </a:endParaRPr>
          </a:p>
          <a:p>
            <a:pPr marL="342900" indent="-342900" eaLnBrk="1" hangingPunct="1">
              <a:buFont typeface="Wingdings" panose="05000000000000000000" pitchFamily="2" charset="2"/>
              <a:buChar char="§"/>
            </a:pPr>
            <a:r>
              <a:rPr lang="hr-HR" altLang="sr-Latn-RS" sz="1600" dirty="0" err="1">
                <a:cs typeface="Times New Roman" pitchFamily="18" charset="0"/>
              </a:rPr>
              <a:t>max</a:t>
            </a:r>
            <a:r>
              <a:rPr lang="hr-HR" altLang="sr-Latn-RS" sz="1600" dirty="0">
                <a:cs typeface="Times New Roman" pitchFamily="18" charset="0"/>
              </a:rPr>
              <a:t> vrijednost javne potpore po korisniku iznosi 200.000 € (primjenjuju se „de </a:t>
            </a:r>
            <a:r>
              <a:rPr lang="hr-HR" altLang="sr-Latn-RS" sz="1600" dirty="0" err="1">
                <a:cs typeface="Times New Roman" pitchFamily="18" charset="0"/>
              </a:rPr>
              <a:t>minimis</a:t>
            </a:r>
            <a:r>
              <a:rPr lang="hr-HR" altLang="sr-Latn-RS" sz="1600" dirty="0">
                <a:cs typeface="Times New Roman" pitchFamily="18" charset="0"/>
              </a:rPr>
              <a:t>“ pravila potpore)</a:t>
            </a:r>
          </a:p>
          <a:p>
            <a:pPr marL="342900" indent="-342900" eaLnBrk="1" hangingPunct="1">
              <a:buFont typeface="Wingdings" panose="05000000000000000000" pitchFamily="2" charset="2"/>
              <a:buChar char="§"/>
            </a:pPr>
            <a:r>
              <a:rPr lang="hr-HR" altLang="sr-Latn-RS" sz="1600" dirty="0">
                <a:cs typeface="Times New Roman" pitchFamily="18" charset="0"/>
              </a:rPr>
              <a:t>intenzitet potpore - 100% prihvatljivih troškova</a:t>
            </a:r>
          </a:p>
          <a:p>
            <a:pPr marL="342900" indent="-342900" eaLnBrk="1" hangingPunct="1"/>
            <a:endParaRPr lang="hr-HR" altLang="sr-Latn-RS" dirty="0">
              <a:cs typeface="Times New Roman" pitchFamily="18" charset="0"/>
            </a:endParaRPr>
          </a:p>
        </p:txBody>
      </p:sp>
    </p:spTree>
    <p:extLst>
      <p:ext uri="{BB962C8B-B14F-4D97-AF65-F5344CB8AC3E}">
        <p14:creationId xmlns:p14="http://schemas.microsoft.com/office/powerpoint/2010/main" val="41485201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klasično">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24296</TotalTime>
  <Words>7751</Words>
  <Application>Microsoft Office PowerPoint</Application>
  <PresentationFormat>On-screen Show (4:3)</PresentationFormat>
  <Paragraphs>845</Paragraphs>
  <Slides>84</Slides>
  <Notes>62</Notes>
  <HiddenSlides>0</HiddenSlides>
  <MMClips>0</MMClips>
  <ScaleCrop>false</ScaleCrop>
  <HeadingPairs>
    <vt:vector size="4" baseType="variant">
      <vt:variant>
        <vt:lpstr>Theme</vt:lpstr>
      </vt:variant>
      <vt:variant>
        <vt:i4>2</vt:i4>
      </vt:variant>
      <vt:variant>
        <vt:lpstr>Slide Titles</vt:lpstr>
      </vt:variant>
      <vt:variant>
        <vt:i4>84</vt:i4>
      </vt:variant>
    </vt:vector>
  </HeadingPairs>
  <TitlesOfParts>
    <vt:vector size="86" baseType="lpstr">
      <vt:lpstr>Austin</vt:lpstr>
      <vt:lpstr>Tema sustava Office</vt:lpstr>
      <vt:lpstr> NAJAVA PROGRAMA RURALNOG RAZVOJA REPUBLIKE HRVATSKE 2014.-2020.    </vt:lpstr>
      <vt:lpstr> ZAJEDNIČKA POLJOPRIVREDNA   POLITIKA EU </vt:lpstr>
      <vt:lpstr>PROGRAM RURALNOG RAZVOJA REPUBLIKE HRVATSKE 2014.-2020.</vt:lpstr>
      <vt:lpstr>PowerPoint Presentation</vt:lpstr>
      <vt:lpstr>           PROGRAM RURALNOG RAZVOJA REPUBLIKE HRVATSKE 2014.-2020. </vt:lpstr>
      <vt:lpstr> PROGRAM RURALNOG RAZVOJA REPUBLIKE HRVATSKE 2014.-2020. </vt:lpstr>
      <vt:lpstr>PROGRAM RURALNOG RAZVOJA RH 2014.-2020.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MJERA 4 - ULAGANJA U FIZIČKU IMOVINU </vt:lpstr>
      <vt:lpstr>Opći opis MJERE 4.</vt:lpstr>
      <vt:lpstr>4.1. POTPORA ZA ULAGANJA U POLJOPRIVREDNA             GOSPODARSTVA </vt:lpstr>
      <vt:lpstr>4.1. POTPORA ZA ULAGANJA U POLJOPRIVREDNA             GOSPODARSTVA</vt:lpstr>
      <vt:lpstr>4.1. Potpora za ulaganja u poljoprivredna gospodarstva </vt:lpstr>
      <vt:lpstr>PowerPoint Presentation</vt:lpstr>
      <vt:lpstr>OPĆI UVJETI (izdvojeno) </vt:lpstr>
      <vt:lpstr>PowerPoint Presentation</vt:lpstr>
      <vt:lpstr>PowerPoint Presentation</vt:lpstr>
      <vt:lpstr>PowerPoint Presentation</vt:lpstr>
      <vt:lpstr>PowerPoint Presentation</vt:lpstr>
      <vt:lpstr>4.1.2. Zbrinjavanje, rukovanje i korištenje stajskog gnoja u cilju smanjenja štetnog utjecaja na okoliš </vt:lpstr>
      <vt:lpstr>4.1.3. Korištenje obnovljivih izvora energije </vt:lpstr>
      <vt:lpstr>Prihvatljivi nematerijalni troškovi </vt:lpstr>
      <vt:lpstr>    Prihvatljivi opći troškovi za Podmjeru </vt:lpstr>
      <vt:lpstr>4.2. Potpora za ulaganja u preradu, marketing i/ili razvoj poljoprivrednih proizvoda </vt:lpstr>
      <vt:lpstr>PowerPoint Presentation</vt:lpstr>
      <vt:lpstr>PowerPoint Presentation</vt:lpstr>
      <vt:lpstr>PowerPoint Presentation</vt:lpstr>
      <vt:lpstr>AGRONET APLIKACIJA</vt:lpstr>
      <vt:lpstr>AGRONET</vt:lpstr>
      <vt:lpstr>http://www.apprrr.hr/</vt:lpstr>
      <vt:lpstr>AGRONET sustav</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Ekonomska veličina poljoprivrednog gospodarstva</vt:lpstr>
      <vt:lpstr>PowerPoint Presentation</vt:lpstr>
      <vt:lpstr>MJERA 7 - TEMELJNE USLUGE I OBNOVA SELA U RURALNIM PODRUČJIMA  </vt:lpstr>
      <vt:lpstr>7.1. Izrada planova za razvoj JLS i naselja u ruralnim područjima</vt:lpstr>
      <vt:lpstr>7.2. Ulaganja u izradu, poboljšanje ili proširenje svih vrsta male infrastrukture, uključujući ulaganja u obnovljive izvore energije i uštedu energije </vt:lpstr>
      <vt:lpstr>7.2. Ulaganja u izradu, poboljšanje ili proširenje svih vrsta male infrastrukture, uključujući ulaganja u obnovljive izvore energije i uštedu energije </vt:lpstr>
      <vt:lpstr>7.4. Ulaganja u pokretanje, poboljšanje ili proširenje lokalnih temeljnih usluga za ruralno stanovništvo, uključujući slobodno vrijeme i kulturne aktivnosti te povezanu infrastrukturu </vt:lpstr>
      <vt:lpstr>Potpora </vt:lpstr>
      <vt:lpstr>MJERA 7 - TEMELJNE USLUGE I OBNOVA SELA U RURALNIM PODRUČJIMA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MJERA 13 - PLAĆANJA POVEZANA S PODRUČJIMA S PRIRODNIM OGRANIČENJIMA ILI OSTALIM POSEBNIM OGRANIČENJIMA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MJERA 19 – LEADER </vt:lpstr>
      <vt:lpstr>PowerPoint Presentation</vt:lpstr>
      <vt:lpstr>U KASNIJOJ FAZI PROVEDBE PROGRAMA</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NAJAVA PROGRAMA RURALNOG RAZVOJA REPUBLIKE HRVATSKE 2014.-2020.  Tenja, 24. travanj 2014. godine</dc:title>
  <dc:creator>Nataša Tramišak</dc:creator>
  <cp:lastModifiedBy>Nataša Tramišak</cp:lastModifiedBy>
  <cp:revision>99</cp:revision>
  <cp:lastPrinted>2014-09-03T11:17:19Z</cp:lastPrinted>
  <dcterms:created xsi:type="dcterms:W3CDTF">2014-04-22T07:56:27Z</dcterms:created>
  <dcterms:modified xsi:type="dcterms:W3CDTF">2015-01-08T12:27:27Z</dcterms:modified>
</cp:coreProperties>
</file>