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59" r:id="rId5"/>
    <p:sldId id="260" r:id="rId6"/>
    <p:sldId id="261" r:id="rId7"/>
    <p:sldId id="266" r:id="rId8"/>
    <p:sldId id="283" r:id="rId9"/>
    <p:sldId id="267" r:id="rId10"/>
    <p:sldId id="284" r:id="rId11"/>
    <p:sldId id="268" r:id="rId12"/>
    <p:sldId id="269" r:id="rId13"/>
    <p:sldId id="271" r:id="rId14"/>
    <p:sldId id="270" r:id="rId15"/>
    <p:sldId id="286" r:id="rId16"/>
    <p:sldId id="287" r:id="rId17"/>
    <p:sldId id="273" r:id="rId18"/>
    <p:sldId id="282" r:id="rId19"/>
    <p:sldId id="274" r:id="rId20"/>
    <p:sldId id="276" r:id="rId21"/>
    <p:sldId id="277" r:id="rId22"/>
    <p:sldId id="278" r:id="rId23"/>
    <p:sldId id="279" r:id="rId24"/>
    <p:sldId id="280" r:id="rId25"/>
    <p:sldId id="285" r:id="rId26"/>
    <p:sldId id="275" r:id="rId27"/>
    <p:sldId id="272" r:id="rId28"/>
    <p:sldId id="262" r:id="rId29"/>
    <p:sldId id="263" r:id="rId30"/>
    <p:sldId id="264" r:id="rId31"/>
    <p:sldId id="265" r:id="rId32"/>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Rezervirano mjesto datum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E3528D-BEB2-4B53-949C-BA053D2094EC}" type="datetimeFigureOut">
              <a:rPr lang="hr-HR" smtClean="0"/>
              <a:t>31.07.2025.</a:t>
            </a:fld>
            <a:endParaRPr lang="hr-HR"/>
          </a:p>
        </p:txBody>
      </p:sp>
      <p:sp>
        <p:nvSpPr>
          <p:cNvPr id="4" name="Rezervirano mjesto slike slajd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Rezervirano mjesto bilježaka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6" name="Rezervirano mjesto podnožj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5CD81B-CD0F-4534-AD3B-64CFFC0F54E3}" type="slidenum">
              <a:rPr lang="hr-HR" smtClean="0"/>
              <a:t>‹#›</a:t>
            </a:fld>
            <a:endParaRPr lang="hr-HR"/>
          </a:p>
        </p:txBody>
      </p:sp>
    </p:spTree>
    <p:extLst>
      <p:ext uri="{BB962C8B-B14F-4D97-AF65-F5344CB8AC3E}">
        <p14:creationId xmlns:p14="http://schemas.microsoft.com/office/powerpoint/2010/main" val="3526118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dirty="0"/>
          </a:p>
        </p:txBody>
      </p:sp>
      <p:sp>
        <p:nvSpPr>
          <p:cNvPr id="4" name="Rezervirano mjesto broja slajda 3"/>
          <p:cNvSpPr>
            <a:spLocks noGrp="1"/>
          </p:cNvSpPr>
          <p:nvPr>
            <p:ph type="sldNum" sz="quarter" idx="5"/>
          </p:nvPr>
        </p:nvSpPr>
        <p:spPr/>
        <p:txBody>
          <a:bodyPr/>
          <a:lstStyle/>
          <a:p>
            <a:fld id="{E05CD81B-CD0F-4534-AD3B-64CFFC0F54E3}" type="slidenum">
              <a:rPr lang="hr-HR" smtClean="0"/>
              <a:t>21</a:t>
            </a:fld>
            <a:endParaRPr lang="hr-HR"/>
          </a:p>
        </p:txBody>
      </p:sp>
    </p:spTree>
    <p:extLst>
      <p:ext uri="{BB962C8B-B14F-4D97-AF65-F5344CB8AC3E}">
        <p14:creationId xmlns:p14="http://schemas.microsoft.com/office/powerpoint/2010/main" val="682223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BAAA1D3-8339-9696-917A-B1F5146673A1}"/>
              </a:ext>
            </a:extLst>
          </p:cNvPr>
          <p:cNvSpPr>
            <a:spLocks noGrp="1"/>
          </p:cNvSpPr>
          <p:nvPr>
            <p:ph type="ctrTitle"/>
          </p:nvPr>
        </p:nvSpPr>
        <p:spPr>
          <a:xfrm>
            <a:off x="1524000" y="1122363"/>
            <a:ext cx="9144000" cy="2387600"/>
          </a:xfrm>
        </p:spPr>
        <p:txBody>
          <a:bodyPr anchor="b"/>
          <a:lstStyle>
            <a:lvl1pPr algn="ctr">
              <a:defRPr sz="6000"/>
            </a:lvl1pPr>
          </a:lstStyle>
          <a:p>
            <a:r>
              <a:rPr lang="hr-HR"/>
              <a:t>Kliknite da biste uredili stil naslova matrice</a:t>
            </a:r>
          </a:p>
        </p:txBody>
      </p:sp>
      <p:sp>
        <p:nvSpPr>
          <p:cNvPr id="3" name="Podnaslov 2">
            <a:extLst>
              <a:ext uri="{FF2B5EF4-FFF2-40B4-BE49-F238E27FC236}">
                <a16:creationId xmlns:a16="http://schemas.microsoft.com/office/drawing/2014/main" id="{B474AC0E-038D-482D-881E-C063B57449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a:t>Kliknite da biste uredili stil podnaslova matrice</a:t>
            </a:r>
          </a:p>
        </p:txBody>
      </p:sp>
      <p:sp>
        <p:nvSpPr>
          <p:cNvPr id="4" name="Rezervirano mjesto datuma 3">
            <a:extLst>
              <a:ext uri="{FF2B5EF4-FFF2-40B4-BE49-F238E27FC236}">
                <a16:creationId xmlns:a16="http://schemas.microsoft.com/office/drawing/2014/main" id="{ED758A6F-BDE6-43DF-1924-4977D07997B7}"/>
              </a:ext>
            </a:extLst>
          </p:cNvPr>
          <p:cNvSpPr>
            <a:spLocks noGrp="1"/>
          </p:cNvSpPr>
          <p:nvPr>
            <p:ph type="dt" sz="half" idx="10"/>
          </p:nvPr>
        </p:nvSpPr>
        <p:spPr/>
        <p:txBody>
          <a:bodyPr/>
          <a:lstStyle/>
          <a:p>
            <a:fld id="{2E1D72A6-75CF-4EEF-B813-D8A5506FE7D5}" type="datetimeFigureOut">
              <a:rPr lang="hr-HR" smtClean="0"/>
              <a:t>31.07.2025.</a:t>
            </a:fld>
            <a:endParaRPr lang="hr-HR"/>
          </a:p>
        </p:txBody>
      </p:sp>
      <p:sp>
        <p:nvSpPr>
          <p:cNvPr id="5" name="Rezervirano mjesto podnožja 4">
            <a:extLst>
              <a:ext uri="{FF2B5EF4-FFF2-40B4-BE49-F238E27FC236}">
                <a16:creationId xmlns:a16="http://schemas.microsoft.com/office/drawing/2014/main" id="{7E2C3209-85F4-218C-068C-6A67E93F6A14}"/>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D26C5F62-3668-69AF-6FEF-50825D83ADB1}"/>
              </a:ext>
            </a:extLst>
          </p:cNvPr>
          <p:cNvSpPr>
            <a:spLocks noGrp="1"/>
          </p:cNvSpPr>
          <p:nvPr>
            <p:ph type="sldNum" sz="quarter" idx="12"/>
          </p:nvPr>
        </p:nvSpPr>
        <p:spPr/>
        <p:txBody>
          <a:bodyPr/>
          <a:lstStyle/>
          <a:p>
            <a:fld id="{A5A42BDC-AD82-44AE-9ED8-9C0E213A7D47}" type="slidenum">
              <a:rPr lang="hr-HR" smtClean="0"/>
              <a:t>‹#›</a:t>
            </a:fld>
            <a:endParaRPr lang="hr-HR"/>
          </a:p>
        </p:txBody>
      </p:sp>
    </p:spTree>
    <p:extLst>
      <p:ext uri="{BB962C8B-B14F-4D97-AF65-F5344CB8AC3E}">
        <p14:creationId xmlns:p14="http://schemas.microsoft.com/office/powerpoint/2010/main" val="3910791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43E208E-CC28-829B-233C-F272F914E606}"/>
              </a:ext>
            </a:extLst>
          </p:cNvPr>
          <p:cNvSpPr>
            <a:spLocks noGrp="1"/>
          </p:cNvSpPr>
          <p:nvPr>
            <p:ph type="title"/>
          </p:nvPr>
        </p:nvSpPr>
        <p:spPr/>
        <p:txBody>
          <a:bodyPr/>
          <a:lstStyle/>
          <a:p>
            <a:r>
              <a:rPr lang="hr-HR"/>
              <a:t>Kliknite da biste uredili stil naslova matrice</a:t>
            </a:r>
          </a:p>
        </p:txBody>
      </p:sp>
      <p:sp>
        <p:nvSpPr>
          <p:cNvPr id="3" name="Rezervirano mjesto okomitog teksta 2">
            <a:extLst>
              <a:ext uri="{FF2B5EF4-FFF2-40B4-BE49-F238E27FC236}">
                <a16:creationId xmlns:a16="http://schemas.microsoft.com/office/drawing/2014/main" id="{2D02A7A4-2A32-7A74-52DA-877AD92F73BD}"/>
              </a:ext>
            </a:extLst>
          </p:cNvPr>
          <p:cNvSpPr>
            <a:spLocks noGrp="1"/>
          </p:cNvSpPr>
          <p:nvPr>
            <p:ph type="body" orient="vert" idx="1"/>
          </p:nvPr>
        </p:nvSpPr>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510C09A3-262B-7CC4-5CB5-F601BACC485D}"/>
              </a:ext>
            </a:extLst>
          </p:cNvPr>
          <p:cNvSpPr>
            <a:spLocks noGrp="1"/>
          </p:cNvSpPr>
          <p:nvPr>
            <p:ph type="dt" sz="half" idx="10"/>
          </p:nvPr>
        </p:nvSpPr>
        <p:spPr/>
        <p:txBody>
          <a:bodyPr/>
          <a:lstStyle/>
          <a:p>
            <a:fld id="{2E1D72A6-75CF-4EEF-B813-D8A5506FE7D5}" type="datetimeFigureOut">
              <a:rPr lang="hr-HR" smtClean="0"/>
              <a:t>31.07.2025.</a:t>
            </a:fld>
            <a:endParaRPr lang="hr-HR"/>
          </a:p>
        </p:txBody>
      </p:sp>
      <p:sp>
        <p:nvSpPr>
          <p:cNvPr id="5" name="Rezervirano mjesto podnožja 4">
            <a:extLst>
              <a:ext uri="{FF2B5EF4-FFF2-40B4-BE49-F238E27FC236}">
                <a16:creationId xmlns:a16="http://schemas.microsoft.com/office/drawing/2014/main" id="{2C8B8710-C7D9-04EA-7C63-DD2DB0B46E24}"/>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8CFB2A03-0D75-865E-E369-3A448C86636F}"/>
              </a:ext>
            </a:extLst>
          </p:cNvPr>
          <p:cNvSpPr>
            <a:spLocks noGrp="1"/>
          </p:cNvSpPr>
          <p:nvPr>
            <p:ph type="sldNum" sz="quarter" idx="12"/>
          </p:nvPr>
        </p:nvSpPr>
        <p:spPr/>
        <p:txBody>
          <a:bodyPr/>
          <a:lstStyle/>
          <a:p>
            <a:fld id="{A5A42BDC-AD82-44AE-9ED8-9C0E213A7D47}" type="slidenum">
              <a:rPr lang="hr-HR" smtClean="0"/>
              <a:t>‹#›</a:t>
            </a:fld>
            <a:endParaRPr lang="hr-HR"/>
          </a:p>
        </p:txBody>
      </p:sp>
    </p:spTree>
    <p:extLst>
      <p:ext uri="{BB962C8B-B14F-4D97-AF65-F5344CB8AC3E}">
        <p14:creationId xmlns:p14="http://schemas.microsoft.com/office/powerpoint/2010/main" val="2959578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a:extLst>
              <a:ext uri="{FF2B5EF4-FFF2-40B4-BE49-F238E27FC236}">
                <a16:creationId xmlns:a16="http://schemas.microsoft.com/office/drawing/2014/main" id="{73BAF994-A2D7-BC55-B613-B86B7E59CEB1}"/>
              </a:ext>
            </a:extLst>
          </p:cNvPr>
          <p:cNvSpPr>
            <a:spLocks noGrp="1"/>
          </p:cNvSpPr>
          <p:nvPr>
            <p:ph type="title" orient="vert"/>
          </p:nvPr>
        </p:nvSpPr>
        <p:spPr>
          <a:xfrm>
            <a:off x="8724900" y="365125"/>
            <a:ext cx="2628900" cy="5811838"/>
          </a:xfrm>
        </p:spPr>
        <p:txBody>
          <a:bodyPr vert="eaVert"/>
          <a:lstStyle/>
          <a:p>
            <a:r>
              <a:rPr lang="hr-HR"/>
              <a:t>Kliknite da biste uredili stil naslova matrice</a:t>
            </a:r>
          </a:p>
        </p:txBody>
      </p:sp>
      <p:sp>
        <p:nvSpPr>
          <p:cNvPr id="3" name="Rezervirano mjesto okomitog teksta 2">
            <a:extLst>
              <a:ext uri="{FF2B5EF4-FFF2-40B4-BE49-F238E27FC236}">
                <a16:creationId xmlns:a16="http://schemas.microsoft.com/office/drawing/2014/main" id="{415D63F6-18B4-6E4B-2BF0-B82167E1B780}"/>
              </a:ext>
            </a:extLst>
          </p:cNvPr>
          <p:cNvSpPr>
            <a:spLocks noGrp="1"/>
          </p:cNvSpPr>
          <p:nvPr>
            <p:ph type="body" orient="vert" idx="1"/>
          </p:nvPr>
        </p:nvSpPr>
        <p:spPr>
          <a:xfrm>
            <a:off x="838200" y="365125"/>
            <a:ext cx="7734300" cy="5811838"/>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5E78F55F-1DF8-3B8D-9DD6-D99FAF5C5D22}"/>
              </a:ext>
            </a:extLst>
          </p:cNvPr>
          <p:cNvSpPr>
            <a:spLocks noGrp="1"/>
          </p:cNvSpPr>
          <p:nvPr>
            <p:ph type="dt" sz="half" idx="10"/>
          </p:nvPr>
        </p:nvSpPr>
        <p:spPr/>
        <p:txBody>
          <a:bodyPr/>
          <a:lstStyle/>
          <a:p>
            <a:fld id="{2E1D72A6-75CF-4EEF-B813-D8A5506FE7D5}" type="datetimeFigureOut">
              <a:rPr lang="hr-HR" smtClean="0"/>
              <a:t>31.07.2025.</a:t>
            </a:fld>
            <a:endParaRPr lang="hr-HR"/>
          </a:p>
        </p:txBody>
      </p:sp>
      <p:sp>
        <p:nvSpPr>
          <p:cNvPr id="5" name="Rezervirano mjesto podnožja 4">
            <a:extLst>
              <a:ext uri="{FF2B5EF4-FFF2-40B4-BE49-F238E27FC236}">
                <a16:creationId xmlns:a16="http://schemas.microsoft.com/office/drawing/2014/main" id="{62174E84-E032-EA0F-F88F-0702C2D257A8}"/>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F25C6857-7E2E-968C-124E-F264DF47347C}"/>
              </a:ext>
            </a:extLst>
          </p:cNvPr>
          <p:cNvSpPr>
            <a:spLocks noGrp="1"/>
          </p:cNvSpPr>
          <p:nvPr>
            <p:ph type="sldNum" sz="quarter" idx="12"/>
          </p:nvPr>
        </p:nvSpPr>
        <p:spPr/>
        <p:txBody>
          <a:bodyPr/>
          <a:lstStyle/>
          <a:p>
            <a:fld id="{A5A42BDC-AD82-44AE-9ED8-9C0E213A7D47}" type="slidenum">
              <a:rPr lang="hr-HR" smtClean="0"/>
              <a:t>‹#›</a:t>
            </a:fld>
            <a:endParaRPr lang="hr-HR"/>
          </a:p>
        </p:txBody>
      </p:sp>
    </p:spTree>
    <p:extLst>
      <p:ext uri="{BB962C8B-B14F-4D97-AF65-F5344CB8AC3E}">
        <p14:creationId xmlns:p14="http://schemas.microsoft.com/office/powerpoint/2010/main" val="3580550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B674C73-CA21-DF3A-2DC7-39B7269096D9}"/>
              </a:ext>
            </a:extLst>
          </p:cNvPr>
          <p:cNvSpPr>
            <a:spLocks noGrp="1"/>
          </p:cNvSpPr>
          <p:nvPr>
            <p:ph type="title"/>
          </p:nvPr>
        </p:nvSpPr>
        <p:spPr/>
        <p:txBody>
          <a:bodyPr/>
          <a:lstStyle/>
          <a:p>
            <a:r>
              <a:rPr lang="hr-HR"/>
              <a:t>Kliknite da biste uredili stil naslova matrice</a:t>
            </a:r>
          </a:p>
        </p:txBody>
      </p:sp>
      <p:sp>
        <p:nvSpPr>
          <p:cNvPr id="3" name="Rezervirano mjesto sadržaja 2">
            <a:extLst>
              <a:ext uri="{FF2B5EF4-FFF2-40B4-BE49-F238E27FC236}">
                <a16:creationId xmlns:a16="http://schemas.microsoft.com/office/drawing/2014/main" id="{764417E0-1879-9C40-6612-928266C6EBEF}"/>
              </a:ext>
            </a:extLst>
          </p:cNvPr>
          <p:cNvSpPr>
            <a:spLocks noGrp="1"/>
          </p:cNvSpPr>
          <p:nvPr>
            <p:ph idx="1"/>
          </p:nvPr>
        </p:nvSpPr>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6CF1D0CD-D4D2-CA52-01F1-CCC988FD2F0C}"/>
              </a:ext>
            </a:extLst>
          </p:cNvPr>
          <p:cNvSpPr>
            <a:spLocks noGrp="1"/>
          </p:cNvSpPr>
          <p:nvPr>
            <p:ph type="dt" sz="half" idx="10"/>
          </p:nvPr>
        </p:nvSpPr>
        <p:spPr/>
        <p:txBody>
          <a:bodyPr/>
          <a:lstStyle/>
          <a:p>
            <a:fld id="{2E1D72A6-75CF-4EEF-B813-D8A5506FE7D5}" type="datetimeFigureOut">
              <a:rPr lang="hr-HR" smtClean="0"/>
              <a:t>31.07.2025.</a:t>
            </a:fld>
            <a:endParaRPr lang="hr-HR"/>
          </a:p>
        </p:txBody>
      </p:sp>
      <p:sp>
        <p:nvSpPr>
          <p:cNvPr id="5" name="Rezervirano mjesto podnožja 4">
            <a:extLst>
              <a:ext uri="{FF2B5EF4-FFF2-40B4-BE49-F238E27FC236}">
                <a16:creationId xmlns:a16="http://schemas.microsoft.com/office/drawing/2014/main" id="{25860994-1A57-5B44-18F0-EFEA2447C0C8}"/>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5FEB949D-23D5-74E4-CFF2-0B743DEB8C67}"/>
              </a:ext>
            </a:extLst>
          </p:cNvPr>
          <p:cNvSpPr>
            <a:spLocks noGrp="1"/>
          </p:cNvSpPr>
          <p:nvPr>
            <p:ph type="sldNum" sz="quarter" idx="12"/>
          </p:nvPr>
        </p:nvSpPr>
        <p:spPr/>
        <p:txBody>
          <a:bodyPr/>
          <a:lstStyle/>
          <a:p>
            <a:fld id="{A5A42BDC-AD82-44AE-9ED8-9C0E213A7D47}" type="slidenum">
              <a:rPr lang="hr-HR" smtClean="0"/>
              <a:t>‹#›</a:t>
            </a:fld>
            <a:endParaRPr lang="hr-HR"/>
          </a:p>
        </p:txBody>
      </p:sp>
    </p:spTree>
    <p:extLst>
      <p:ext uri="{BB962C8B-B14F-4D97-AF65-F5344CB8AC3E}">
        <p14:creationId xmlns:p14="http://schemas.microsoft.com/office/powerpoint/2010/main" val="2460279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5F63365-8444-26E1-B888-94A86E2B23EA}"/>
              </a:ext>
            </a:extLst>
          </p:cNvPr>
          <p:cNvSpPr>
            <a:spLocks noGrp="1"/>
          </p:cNvSpPr>
          <p:nvPr>
            <p:ph type="title"/>
          </p:nvPr>
        </p:nvSpPr>
        <p:spPr>
          <a:xfrm>
            <a:off x="831850" y="1709738"/>
            <a:ext cx="10515600" cy="2852737"/>
          </a:xfrm>
        </p:spPr>
        <p:txBody>
          <a:bodyPr anchor="b"/>
          <a:lstStyle>
            <a:lvl1pPr>
              <a:defRPr sz="6000"/>
            </a:lvl1pPr>
          </a:lstStyle>
          <a:p>
            <a:r>
              <a:rPr lang="hr-HR"/>
              <a:t>Kliknite da biste uredili stil naslova matrice</a:t>
            </a:r>
          </a:p>
        </p:txBody>
      </p:sp>
      <p:sp>
        <p:nvSpPr>
          <p:cNvPr id="3" name="Rezervirano mjesto teksta 2">
            <a:extLst>
              <a:ext uri="{FF2B5EF4-FFF2-40B4-BE49-F238E27FC236}">
                <a16:creationId xmlns:a16="http://schemas.microsoft.com/office/drawing/2014/main" id="{FAD1ABDD-C186-F9F0-4238-4AA40A92ADB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hr-HR"/>
              <a:t>Kliknite da biste uredili matrice</a:t>
            </a:r>
          </a:p>
        </p:txBody>
      </p:sp>
      <p:sp>
        <p:nvSpPr>
          <p:cNvPr id="4" name="Rezervirano mjesto datuma 3">
            <a:extLst>
              <a:ext uri="{FF2B5EF4-FFF2-40B4-BE49-F238E27FC236}">
                <a16:creationId xmlns:a16="http://schemas.microsoft.com/office/drawing/2014/main" id="{0C33E731-CB71-CF7F-4056-9E13679DDDE7}"/>
              </a:ext>
            </a:extLst>
          </p:cNvPr>
          <p:cNvSpPr>
            <a:spLocks noGrp="1"/>
          </p:cNvSpPr>
          <p:nvPr>
            <p:ph type="dt" sz="half" idx="10"/>
          </p:nvPr>
        </p:nvSpPr>
        <p:spPr/>
        <p:txBody>
          <a:bodyPr/>
          <a:lstStyle/>
          <a:p>
            <a:fld id="{2E1D72A6-75CF-4EEF-B813-D8A5506FE7D5}" type="datetimeFigureOut">
              <a:rPr lang="hr-HR" smtClean="0"/>
              <a:t>31.07.2025.</a:t>
            </a:fld>
            <a:endParaRPr lang="hr-HR"/>
          </a:p>
        </p:txBody>
      </p:sp>
      <p:sp>
        <p:nvSpPr>
          <p:cNvPr id="5" name="Rezervirano mjesto podnožja 4">
            <a:extLst>
              <a:ext uri="{FF2B5EF4-FFF2-40B4-BE49-F238E27FC236}">
                <a16:creationId xmlns:a16="http://schemas.microsoft.com/office/drawing/2014/main" id="{0C4370D0-7CB0-5815-5717-E1C5CA3459E6}"/>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EEC9175E-F58B-22EA-3F5D-9707631A268B}"/>
              </a:ext>
            </a:extLst>
          </p:cNvPr>
          <p:cNvSpPr>
            <a:spLocks noGrp="1"/>
          </p:cNvSpPr>
          <p:nvPr>
            <p:ph type="sldNum" sz="quarter" idx="12"/>
          </p:nvPr>
        </p:nvSpPr>
        <p:spPr/>
        <p:txBody>
          <a:bodyPr/>
          <a:lstStyle/>
          <a:p>
            <a:fld id="{A5A42BDC-AD82-44AE-9ED8-9C0E213A7D47}" type="slidenum">
              <a:rPr lang="hr-HR" smtClean="0"/>
              <a:t>‹#›</a:t>
            </a:fld>
            <a:endParaRPr lang="hr-HR"/>
          </a:p>
        </p:txBody>
      </p:sp>
    </p:spTree>
    <p:extLst>
      <p:ext uri="{BB962C8B-B14F-4D97-AF65-F5344CB8AC3E}">
        <p14:creationId xmlns:p14="http://schemas.microsoft.com/office/powerpoint/2010/main" val="353099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6B0F215-29AA-7AAB-42BA-AD1F97877A9C}"/>
              </a:ext>
            </a:extLst>
          </p:cNvPr>
          <p:cNvSpPr>
            <a:spLocks noGrp="1"/>
          </p:cNvSpPr>
          <p:nvPr>
            <p:ph type="title"/>
          </p:nvPr>
        </p:nvSpPr>
        <p:spPr/>
        <p:txBody>
          <a:bodyPr/>
          <a:lstStyle/>
          <a:p>
            <a:r>
              <a:rPr lang="hr-HR"/>
              <a:t>Kliknite da biste uredili stil naslova matrice</a:t>
            </a:r>
          </a:p>
        </p:txBody>
      </p:sp>
      <p:sp>
        <p:nvSpPr>
          <p:cNvPr id="3" name="Rezervirano mjesto sadržaja 2">
            <a:extLst>
              <a:ext uri="{FF2B5EF4-FFF2-40B4-BE49-F238E27FC236}">
                <a16:creationId xmlns:a16="http://schemas.microsoft.com/office/drawing/2014/main" id="{8467AC18-5982-D55D-A643-71442129741B}"/>
              </a:ext>
            </a:extLst>
          </p:cNvPr>
          <p:cNvSpPr>
            <a:spLocks noGrp="1"/>
          </p:cNvSpPr>
          <p:nvPr>
            <p:ph sz="half" idx="1"/>
          </p:nvPr>
        </p:nvSpPr>
        <p:spPr>
          <a:xfrm>
            <a:off x="838200" y="1825625"/>
            <a:ext cx="518160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sadržaja 3">
            <a:extLst>
              <a:ext uri="{FF2B5EF4-FFF2-40B4-BE49-F238E27FC236}">
                <a16:creationId xmlns:a16="http://schemas.microsoft.com/office/drawing/2014/main" id="{8F1AB976-03BC-9330-A6F8-21D76A05ECE6}"/>
              </a:ext>
            </a:extLst>
          </p:cNvPr>
          <p:cNvSpPr>
            <a:spLocks noGrp="1"/>
          </p:cNvSpPr>
          <p:nvPr>
            <p:ph sz="half" idx="2"/>
          </p:nvPr>
        </p:nvSpPr>
        <p:spPr>
          <a:xfrm>
            <a:off x="6172200" y="1825625"/>
            <a:ext cx="518160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5" name="Rezervirano mjesto datuma 4">
            <a:extLst>
              <a:ext uri="{FF2B5EF4-FFF2-40B4-BE49-F238E27FC236}">
                <a16:creationId xmlns:a16="http://schemas.microsoft.com/office/drawing/2014/main" id="{15FF436C-F080-C042-4CCE-81E1A30137BB}"/>
              </a:ext>
            </a:extLst>
          </p:cNvPr>
          <p:cNvSpPr>
            <a:spLocks noGrp="1"/>
          </p:cNvSpPr>
          <p:nvPr>
            <p:ph type="dt" sz="half" idx="10"/>
          </p:nvPr>
        </p:nvSpPr>
        <p:spPr/>
        <p:txBody>
          <a:bodyPr/>
          <a:lstStyle/>
          <a:p>
            <a:fld id="{2E1D72A6-75CF-4EEF-B813-D8A5506FE7D5}" type="datetimeFigureOut">
              <a:rPr lang="hr-HR" smtClean="0"/>
              <a:t>31.07.2025.</a:t>
            </a:fld>
            <a:endParaRPr lang="hr-HR"/>
          </a:p>
        </p:txBody>
      </p:sp>
      <p:sp>
        <p:nvSpPr>
          <p:cNvPr id="6" name="Rezervirano mjesto podnožja 5">
            <a:extLst>
              <a:ext uri="{FF2B5EF4-FFF2-40B4-BE49-F238E27FC236}">
                <a16:creationId xmlns:a16="http://schemas.microsoft.com/office/drawing/2014/main" id="{D4BCA4DC-0C70-59B1-01C6-C3B22568C675}"/>
              </a:ext>
            </a:extLst>
          </p:cNvPr>
          <p:cNvSpPr>
            <a:spLocks noGrp="1"/>
          </p:cNvSpPr>
          <p:nvPr>
            <p:ph type="ftr" sz="quarter" idx="11"/>
          </p:nvPr>
        </p:nvSpPr>
        <p:spPr/>
        <p:txBody>
          <a:bodyPr/>
          <a:lstStyle/>
          <a:p>
            <a:endParaRPr lang="hr-HR"/>
          </a:p>
        </p:txBody>
      </p:sp>
      <p:sp>
        <p:nvSpPr>
          <p:cNvPr id="7" name="Rezervirano mjesto broja slajda 6">
            <a:extLst>
              <a:ext uri="{FF2B5EF4-FFF2-40B4-BE49-F238E27FC236}">
                <a16:creationId xmlns:a16="http://schemas.microsoft.com/office/drawing/2014/main" id="{C445BE22-2D5F-44F6-729F-A89402391DC5}"/>
              </a:ext>
            </a:extLst>
          </p:cNvPr>
          <p:cNvSpPr>
            <a:spLocks noGrp="1"/>
          </p:cNvSpPr>
          <p:nvPr>
            <p:ph type="sldNum" sz="quarter" idx="12"/>
          </p:nvPr>
        </p:nvSpPr>
        <p:spPr/>
        <p:txBody>
          <a:bodyPr/>
          <a:lstStyle/>
          <a:p>
            <a:fld id="{A5A42BDC-AD82-44AE-9ED8-9C0E213A7D47}" type="slidenum">
              <a:rPr lang="hr-HR" smtClean="0"/>
              <a:t>‹#›</a:t>
            </a:fld>
            <a:endParaRPr lang="hr-HR"/>
          </a:p>
        </p:txBody>
      </p:sp>
    </p:spTree>
    <p:extLst>
      <p:ext uri="{BB962C8B-B14F-4D97-AF65-F5344CB8AC3E}">
        <p14:creationId xmlns:p14="http://schemas.microsoft.com/office/powerpoint/2010/main" val="3787156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2D9D6E6-8A51-6BCF-EF5F-6D19D69421C8}"/>
              </a:ext>
            </a:extLst>
          </p:cNvPr>
          <p:cNvSpPr>
            <a:spLocks noGrp="1"/>
          </p:cNvSpPr>
          <p:nvPr>
            <p:ph type="title"/>
          </p:nvPr>
        </p:nvSpPr>
        <p:spPr>
          <a:xfrm>
            <a:off x="839788" y="365125"/>
            <a:ext cx="10515600" cy="1325563"/>
          </a:xfrm>
        </p:spPr>
        <p:txBody>
          <a:bodyPr/>
          <a:lstStyle/>
          <a:p>
            <a:r>
              <a:rPr lang="hr-HR"/>
              <a:t>Kliknite da biste uredili stil naslova matrice</a:t>
            </a:r>
          </a:p>
        </p:txBody>
      </p:sp>
      <p:sp>
        <p:nvSpPr>
          <p:cNvPr id="3" name="Rezervirano mjesto teksta 2">
            <a:extLst>
              <a:ext uri="{FF2B5EF4-FFF2-40B4-BE49-F238E27FC236}">
                <a16:creationId xmlns:a16="http://schemas.microsoft.com/office/drawing/2014/main" id="{66D5688E-9928-1F8C-C5FC-A8724CE503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Rezervirano mjesto sadržaja 3">
            <a:extLst>
              <a:ext uri="{FF2B5EF4-FFF2-40B4-BE49-F238E27FC236}">
                <a16:creationId xmlns:a16="http://schemas.microsoft.com/office/drawing/2014/main" id="{CA1D21B1-BDFE-77C2-FDB2-E50A48900C52}"/>
              </a:ext>
            </a:extLst>
          </p:cNvPr>
          <p:cNvSpPr>
            <a:spLocks noGrp="1"/>
          </p:cNvSpPr>
          <p:nvPr>
            <p:ph sz="half" idx="2"/>
          </p:nvPr>
        </p:nvSpPr>
        <p:spPr>
          <a:xfrm>
            <a:off x="839788" y="2505075"/>
            <a:ext cx="5157787"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5" name="Rezervirano mjesto teksta 4">
            <a:extLst>
              <a:ext uri="{FF2B5EF4-FFF2-40B4-BE49-F238E27FC236}">
                <a16:creationId xmlns:a16="http://schemas.microsoft.com/office/drawing/2014/main" id="{9C7445C0-0801-3376-8C7F-8D22DBCC2B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Rezervirano mjesto sadržaja 5">
            <a:extLst>
              <a:ext uri="{FF2B5EF4-FFF2-40B4-BE49-F238E27FC236}">
                <a16:creationId xmlns:a16="http://schemas.microsoft.com/office/drawing/2014/main" id="{CCE81894-780E-7847-61B8-C09A8AB077B1}"/>
              </a:ext>
            </a:extLst>
          </p:cNvPr>
          <p:cNvSpPr>
            <a:spLocks noGrp="1"/>
          </p:cNvSpPr>
          <p:nvPr>
            <p:ph sz="quarter" idx="4"/>
          </p:nvPr>
        </p:nvSpPr>
        <p:spPr>
          <a:xfrm>
            <a:off x="6172200" y="2505075"/>
            <a:ext cx="5183188"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7" name="Rezervirano mjesto datuma 6">
            <a:extLst>
              <a:ext uri="{FF2B5EF4-FFF2-40B4-BE49-F238E27FC236}">
                <a16:creationId xmlns:a16="http://schemas.microsoft.com/office/drawing/2014/main" id="{3D20ED28-2B6A-EACA-ED08-BF2DF0E02F7A}"/>
              </a:ext>
            </a:extLst>
          </p:cNvPr>
          <p:cNvSpPr>
            <a:spLocks noGrp="1"/>
          </p:cNvSpPr>
          <p:nvPr>
            <p:ph type="dt" sz="half" idx="10"/>
          </p:nvPr>
        </p:nvSpPr>
        <p:spPr/>
        <p:txBody>
          <a:bodyPr/>
          <a:lstStyle/>
          <a:p>
            <a:fld id="{2E1D72A6-75CF-4EEF-B813-D8A5506FE7D5}" type="datetimeFigureOut">
              <a:rPr lang="hr-HR" smtClean="0"/>
              <a:t>31.07.2025.</a:t>
            </a:fld>
            <a:endParaRPr lang="hr-HR"/>
          </a:p>
        </p:txBody>
      </p:sp>
      <p:sp>
        <p:nvSpPr>
          <p:cNvPr id="8" name="Rezervirano mjesto podnožja 7">
            <a:extLst>
              <a:ext uri="{FF2B5EF4-FFF2-40B4-BE49-F238E27FC236}">
                <a16:creationId xmlns:a16="http://schemas.microsoft.com/office/drawing/2014/main" id="{454085C8-BF64-C574-0468-304D447EEC2E}"/>
              </a:ext>
            </a:extLst>
          </p:cNvPr>
          <p:cNvSpPr>
            <a:spLocks noGrp="1"/>
          </p:cNvSpPr>
          <p:nvPr>
            <p:ph type="ftr" sz="quarter" idx="11"/>
          </p:nvPr>
        </p:nvSpPr>
        <p:spPr/>
        <p:txBody>
          <a:bodyPr/>
          <a:lstStyle/>
          <a:p>
            <a:endParaRPr lang="hr-HR"/>
          </a:p>
        </p:txBody>
      </p:sp>
      <p:sp>
        <p:nvSpPr>
          <p:cNvPr id="9" name="Rezervirano mjesto broja slajda 8">
            <a:extLst>
              <a:ext uri="{FF2B5EF4-FFF2-40B4-BE49-F238E27FC236}">
                <a16:creationId xmlns:a16="http://schemas.microsoft.com/office/drawing/2014/main" id="{F08FDD06-2492-625E-69D6-5DC911EB6D6A}"/>
              </a:ext>
            </a:extLst>
          </p:cNvPr>
          <p:cNvSpPr>
            <a:spLocks noGrp="1"/>
          </p:cNvSpPr>
          <p:nvPr>
            <p:ph type="sldNum" sz="quarter" idx="12"/>
          </p:nvPr>
        </p:nvSpPr>
        <p:spPr/>
        <p:txBody>
          <a:bodyPr/>
          <a:lstStyle/>
          <a:p>
            <a:fld id="{A5A42BDC-AD82-44AE-9ED8-9C0E213A7D47}" type="slidenum">
              <a:rPr lang="hr-HR" smtClean="0"/>
              <a:t>‹#›</a:t>
            </a:fld>
            <a:endParaRPr lang="hr-HR"/>
          </a:p>
        </p:txBody>
      </p:sp>
    </p:spTree>
    <p:extLst>
      <p:ext uri="{BB962C8B-B14F-4D97-AF65-F5344CB8AC3E}">
        <p14:creationId xmlns:p14="http://schemas.microsoft.com/office/powerpoint/2010/main" val="3193150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49DC85A-020B-8AD0-5812-BE710D4BE4B4}"/>
              </a:ext>
            </a:extLst>
          </p:cNvPr>
          <p:cNvSpPr>
            <a:spLocks noGrp="1"/>
          </p:cNvSpPr>
          <p:nvPr>
            <p:ph type="title"/>
          </p:nvPr>
        </p:nvSpPr>
        <p:spPr/>
        <p:txBody>
          <a:bodyPr/>
          <a:lstStyle/>
          <a:p>
            <a:r>
              <a:rPr lang="hr-HR"/>
              <a:t>Kliknite da biste uredili stil naslova matrice</a:t>
            </a:r>
          </a:p>
        </p:txBody>
      </p:sp>
      <p:sp>
        <p:nvSpPr>
          <p:cNvPr id="3" name="Rezervirano mjesto datuma 2">
            <a:extLst>
              <a:ext uri="{FF2B5EF4-FFF2-40B4-BE49-F238E27FC236}">
                <a16:creationId xmlns:a16="http://schemas.microsoft.com/office/drawing/2014/main" id="{5826D2F2-F77F-6D10-ABB8-1E2B7EE0CAD1}"/>
              </a:ext>
            </a:extLst>
          </p:cNvPr>
          <p:cNvSpPr>
            <a:spLocks noGrp="1"/>
          </p:cNvSpPr>
          <p:nvPr>
            <p:ph type="dt" sz="half" idx="10"/>
          </p:nvPr>
        </p:nvSpPr>
        <p:spPr/>
        <p:txBody>
          <a:bodyPr/>
          <a:lstStyle/>
          <a:p>
            <a:fld id="{2E1D72A6-75CF-4EEF-B813-D8A5506FE7D5}" type="datetimeFigureOut">
              <a:rPr lang="hr-HR" smtClean="0"/>
              <a:t>31.07.2025.</a:t>
            </a:fld>
            <a:endParaRPr lang="hr-HR"/>
          </a:p>
        </p:txBody>
      </p:sp>
      <p:sp>
        <p:nvSpPr>
          <p:cNvPr id="4" name="Rezervirano mjesto podnožja 3">
            <a:extLst>
              <a:ext uri="{FF2B5EF4-FFF2-40B4-BE49-F238E27FC236}">
                <a16:creationId xmlns:a16="http://schemas.microsoft.com/office/drawing/2014/main" id="{91E42FE8-1A1B-5EA0-C598-8CE2D083FC57}"/>
              </a:ext>
            </a:extLst>
          </p:cNvPr>
          <p:cNvSpPr>
            <a:spLocks noGrp="1"/>
          </p:cNvSpPr>
          <p:nvPr>
            <p:ph type="ftr" sz="quarter" idx="11"/>
          </p:nvPr>
        </p:nvSpPr>
        <p:spPr/>
        <p:txBody>
          <a:bodyPr/>
          <a:lstStyle/>
          <a:p>
            <a:endParaRPr lang="hr-HR"/>
          </a:p>
        </p:txBody>
      </p:sp>
      <p:sp>
        <p:nvSpPr>
          <p:cNvPr id="5" name="Rezervirano mjesto broja slajda 4">
            <a:extLst>
              <a:ext uri="{FF2B5EF4-FFF2-40B4-BE49-F238E27FC236}">
                <a16:creationId xmlns:a16="http://schemas.microsoft.com/office/drawing/2014/main" id="{D9C1F873-A0E2-A85D-C9CD-4FD767A8B086}"/>
              </a:ext>
            </a:extLst>
          </p:cNvPr>
          <p:cNvSpPr>
            <a:spLocks noGrp="1"/>
          </p:cNvSpPr>
          <p:nvPr>
            <p:ph type="sldNum" sz="quarter" idx="12"/>
          </p:nvPr>
        </p:nvSpPr>
        <p:spPr/>
        <p:txBody>
          <a:bodyPr/>
          <a:lstStyle/>
          <a:p>
            <a:fld id="{A5A42BDC-AD82-44AE-9ED8-9C0E213A7D47}" type="slidenum">
              <a:rPr lang="hr-HR" smtClean="0"/>
              <a:t>‹#›</a:t>
            </a:fld>
            <a:endParaRPr lang="hr-HR"/>
          </a:p>
        </p:txBody>
      </p:sp>
    </p:spTree>
    <p:extLst>
      <p:ext uri="{BB962C8B-B14F-4D97-AF65-F5344CB8AC3E}">
        <p14:creationId xmlns:p14="http://schemas.microsoft.com/office/powerpoint/2010/main" val="3183495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a:extLst>
              <a:ext uri="{FF2B5EF4-FFF2-40B4-BE49-F238E27FC236}">
                <a16:creationId xmlns:a16="http://schemas.microsoft.com/office/drawing/2014/main" id="{137D7151-601E-2773-3A3C-15C5AC0E5632}"/>
              </a:ext>
            </a:extLst>
          </p:cNvPr>
          <p:cNvSpPr>
            <a:spLocks noGrp="1"/>
          </p:cNvSpPr>
          <p:nvPr>
            <p:ph type="dt" sz="half" idx="10"/>
          </p:nvPr>
        </p:nvSpPr>
        <p:spPr/>
        <p:txBody>
          <a:bodyPr/>
          <a:lstStyle/>
          <a:p>
            <a:fld id="{2E1D72A6-75CF-4EEF-B813-D8A5506FE7D5}" type="datetimeFigureOut">
              <a:rPr lang="hr-HR" smtClean="0"/>
              <a:t>31.07.2025.</a:t>
            </a:fld>
            <a:endParaRPr lang="hr-HR"/>
          </a:p>
        </p:txBody>
      </p:sp>
      <p:sp>
        <p:nvSpPr>
          <p:cNvPr id="3" name="Rezervirano mjesto podnožja 2">
            <a:extLst>
              <a:ext uri="{FF2B5EF4-FFF2-40B4-BE49-F238E27FC236}">
                <a16:creationId xmlns:a16="http://schemas.microsoft.com/office/drawing/2014/main" id="{083C17A5-E452-ADC0-CDDC-AF9345FCC343}"/>
              </a:ext>
            </a:extLst>
          </p:cNvPr>
          <p:cNvSpPr>
            <a:spLocks noGrp="1"/>
          </p:cNvSpPr>
          <p:nvPr>
            <p:ph type="ftr" sz="quarter" idx="11"/>
          </p:nvPr>
        </p:nvSpPr>
        <p:spPr/>
        <p:txBody>
          <a:bodyPr/>
          <a:lstStyle/>
          <a:p>
            <a:endParaRPr lang="hr-HR"/>
          </a:p>
        </p:txBody>
      </p:sp>
      <p:sp>
        <p:nvSpPr>
          <p:cNvPr id="4" name="Rezervirano mjesto broja slajda 3">
            <a:extLst>
              <a:ext uri="{FF2B5EF4-FFF2-40B4-BE49-F238E27FC236}">
                <a16:creationId xmlns:a16="http://schemas.microsoft.com/office/drawing/2014/main" id="{B8A7B551-8246-0F5B-B931-63F6D0D2C4E1}"/>
              </a:ext>
            </a:extLst>
          </p:cNvPr>
          <p:cNvSpPr>
            <a:spLocks noGrp="1"/>
          </p:cNvSpPr>
          <p:nvPr>
            <p:ph type="sldNum" sz="quarter" idx="12"/>
          </p:nvPr>
        </p:nvSpPr>
        <p:spPr/>
        <p:txBody>
          <a:bodyPr/>
          <a:lstStyle/>
          <a:p>
            <a:fld id="{A5A42BDC-AD82-44AE-9ED8-9C0E213A7D47}" type="slidenum">
              <a:rPr lang="hr-HR" smtClean="0"/>
              <a:t>‹#›</a:t>
            </a:fld>
            <a:endParaRPr lang="hr-HR"/>
          </a:p>
        </p:txBody>
      </p:sp>
    </p:spTree>
    <p:extLst>
      <p:ext uri="{BB962C8B-B14F-4D97-AF65-F5344CB8AC3E}">
        <p14:creationId xmlns:p14="http://schemas.microsoft.com/office/powerpoint/2010/main" val="3868929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F5C6687-9DAA-29D7-1192-77C6C69B0F0C}"/>
              </a:ext>
            </a:extLst>
          </p:cNvPr>
          <p:cNvSpPr>
            <a:spLocks noGrp="1"/>
          </p:cNvSpPr>
          <p:nvPr>
            <p:ph type="title"/>
          </p:nvPr>
        </p:nvSpPr>
        <p:spPr>
          <a:xfrm>
            <a:off x="839788" y="457200"/>
            <a:ext cx="3932237" cy="1600200"/>
          </a:xfrm>
        </p:spPr>
        <p:txBody>
          <a:bodyPr anchor="b"/>
          <a:lstStyle>
            <a:lvl1pPr>
              <a:defRPr sz="3200"/>
            </a:lvl1pPr>
          </a:lstStyle>
          <a:p>
            <a:r>
              <a:rPr lang="hr-HR"/>
              <a:t>Kliknite da biste uredili stil naslova matrice</a:t>
            </a:r>
          </a:p>
        </p:txBody>
      </p:sp>
      <p:sp>
        <p:nvSpPr>
          <p:cNvPr id="3" name="Rezervirano mjesto sadržaja 2">
            <a:extLst>
              <a:ext uri="{FF2B5EF4-FFF2-40B4-BE49-F238E27FC236}">
                <a16:creationId xmlns:a16="http://schemas.microsoft.com/office/drawing/2014/main" id="{F65C1ED5-83CF-DECF-A1E6-A06E6D0520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teksta 3">
            <a:extLst>
              <a:ext uri="{FF2B5EF4-FFF2-40B4-BE49-F238E27FC236}">
                <a16:creationId xmlns:a16="http://schemas.microsoft.com/office/drawing/2014/main" id="{DB300C6C-35DF-399C-2CDB-28D997CEB7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Rezervirano mjesto datuma 4">
            <a:extLst>
              <a:ext uri="{FF2B5EF4-FFF2-40B4-BE49-F238E27FC236}">
                <a16:creationId xmlns:a16="http://schemas.microsoft.com/office/drawing/2014/main" id="{9BF229B9-8B91-1DE6-F994-A83B1CA02E54}"/>
              </a:ext>
            </a:extLst>
          </p:cNvPr>
          <p:cNvSpPr>
            <a:spLocks noGrp="1"/>
          </p:cNvSpPr>
          <p:nvPr>
            <p:ph type="dt" sz="half" idx="10"/>
          </p:nvPr>
        </p:nvSpPr>
        <p:spPr/>
        <p:txBody>
          <a:bodyPr/>
          <a:lstStyle/>
          <a:p>
            <a:fld id="{2E1D72A6-75CF-4EEF-B813-D8A5506FE7D5}" type="datetimeFigureOut">
              <a:rPr lang="hr-HR" smtClean="0"/>
              <a:t>31.07.2025.</a:t>
            </a:fld>
            <a:endParaRPr lang="hr-HR"/>
          </a:p>
        </p:txBody>
      </p:sp>
      <p:sp>
        <p:nvSpPr>
          <p:cNvPr id="6" name="Rezervirano mjesto podnožja 5">
            <a:extLst>
              <a:ext uri="{FF2B5EF4-FFF2-40B4-BE49-F238E27FC236}">
                <a16:creationId xmlns:a16="http://schemas.microsoft.com/office/drawing/2014/main" id="{9F78FB38-9D08-918B-7718-F5B3E6064F4C}"/>
              </a:ext>
            </a:extLst>
          </p:cNvPr>
          <p:cNvSpPr>
            <a:spLocks noGrp="1"/>
          </p:cNvSpPr>
          <p:nvPr>
            <p:ph type="ftr" sz="quarter" idx="11"/>
          </p:nvPr>
        </p:nvSpPr>
        <p:spPr/>
        <p:txBody>
          <a:bodyPr/>
          <a:lstStyle/>
          <a:p>
            <a:endParaRPr lang="hr-HR"/>
          </a:p>
        </p:txBody>
      </p:sp>
      <p:sp>
        <p:nvSpPr>
          <p:cNvPr id="7" name="Rezervirano mjesto broja slajda 6">
            <a:extLst>
              <a:ext uri="{FF2B5EF4-FFF2-40B4-BE49-F238E27FC236}">
                <a16:creationId xmlns:a16="http://schemas.microsoft.com/office/drawing/2014/main" id="{0912390A-9AC2-CFFD-BBB2-6E57F7BE645D}"/>
              </a:ext>
            </a:extLst>
          </p:cNvPr>
          <p:cNvSpPr>
            <a:spLocks noGrp="1"/>
          </p:cNvSpPr>
          <p:nvPr>
            <p:ph type="sldNum" sz="quarter" idx="12"/>
          </p:nvPr>
        </p:nvSpPr>
        <p:spPr/>
        <p:txBody>
          <a:bodyPr/>
          <a:lstStyle/>
          <a:p>
            <a:fld id="{A5A42BDC-AD82-44AE-9ED8-9C0E213A7D47}" type="slidenum">
              <a:rPr lang="hr-HR" smtClean="0"/>
              <a:t>‹#›</a:t>
            </a:fld>
            <a:endParaRPr lang="hr-HR"/>
          </a:p>
        </p:txBody>
      </p:sp>
    </p:spTree>
    <p:extLst>
      <p:ext uri="{BB962C8B-B14F-4D97-AF65-F5344CB8AC3E}">
        <p14:creationId xmlns:p14="http://schemas.microsoft.com/office/powerpoint/2010/main" val="1400733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9EFB502-51F6-C6CF-5800-4922D3E52F54}"/>
              </a:ext>
            </a:extLst>
          </p:cNvPr>
          <p:cNvSpPr>
            <a:spLocks noGrp="1"/>
          </p:cNvSpPr>
          <p:nvPr>
            <p:ph type="title"/>
          </p:nvPr>
        </p:nvSpPr>
        <p:spPr>
          <a:xfrm>
            <a:off x="839788" y="457200"/>
            <a:ext cx="3932237" cy="1600200"/>
          </a:xfrm>
        </p:spPr>
        <p:txBody>
          <a:bodyPr anchor="b"/>
          <a:lstStyle>
            <a:lvl1pPr>
              <a:defRPr sz="3200"/>
            </a:lvl1pPr>
          </a:lstStyle>
          <a:p>
            <a:r>
              <a:rPr lang="hr-HR"/>
              <a:t>Kliknite da biste uredili stil naslova matrice</a:t>
            </a:r>
          </a:p>
        </p:txBody>
      </p:sp>
      <p:sp>
        <p:nvSpPr>
          <p:cNvPr id="3" name="Rezervirano mjesto slike 2">
            <a:extLst>
              <a:ext uri="{FF2B5EF4-FFF2-40B4-BE49-F238E27FC236}">
                <a16:creationId xmlns:a16="http://schemas.microsoft.com/office/drawing/2014/main" id="{943F7264-75A1-1F6C-A6D0-2C6770E56A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a:extLst>
              <a:ext uri="{FF2B5EF4-FFF2-40B4-BE49-F238E27FC236}">
                <a16:creationId xmlns:a16="http://schemas.microsoft.com/office/drawing/2014/main" id="{011E91C8-2CEB-26DD-44DE-BAFDA96D04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Rezervirano mjesto datuma 4">
            <a:extLst>
              <a:ext uri="{FF2B5EF4-FFF2-40B4-BE49-F238E27FC236}">
                <a16:creationId xmlns:a16="http://schemas.microsoft.com/office/drawing/2014/main" id="{76496CB2-3B79-812A-7127-8EFB258AA025}"/>
              </a:ext>
            </a:extLst>
          </p:cNvPr>
          <p:cNvSpPr>
            <a:spLocks noGrp="1"/>
          </p:cNvSpPr>
          <p:nvPr>
            <p:ph type="dt" sz="half" idx="10"/>
          </p:nvPr>
        </p:nvSpPr>
        <p:spPr/>
        <p:txBody>
          <a:bodyPr/>
          <a:lstStyle/>
          <a:p>
            <a:fld id="{2E1D72A6-75CF-4EEF-B813-D8A5506FE7D5}" type="datetimeFigureOut">
              <a:rPr lang="hr-HR" smtClean="0"/>
              <a:t>31.07.2025.</a:t>
            </a:fld>
            <a:endParaRPr lang="hr-HR"/>
          </a:p>
        </p:txBody>
      </p:sp>
      <p:sp>
        <p:nvSpPr>
          <p:cNvPr id="6" name="Rezervirano mjesto podnožja 5">
            <a:extLst>
              <a:ext uri="{FF2B5EF4-FFF2-40B4-BE49-F238E27FC236}">
                <a16:creationId xmlns:a16="http://schemas.microsoft.com/office/drawing/2014/main" id="{120A71A6-6AFC-EAA3-ADE8-38CFC33DF071}"/>
              </a:ext>
            </a:extLst>
          </p:cNvPr>
          <p:cNvSpPr>
            <a:spLocks noGrp="1"/>
          </p:cNvSpPr>
          <p:nvPr>
            <p:ph type="ftr" sz="quarter" idx="11"/>
          </p:nvPr>
        </p:nvSpPr>
        <p:spPr/>
        <p:txBody>
          <a:bodyPr/>
          <a:lstStyle/>
          <a:p>
            <a:endParaRPr lang="hr-HR"/>
          </a:p>
        </p:txBody>
      </p:sp>
      <p:sp>
        <p:nvSpPr>
          <p:cNvPr id="7" name="Rezervirano mjesto broja slajda 6">
            <a:extLst>
              <a:ext uri="{FF2B5EF4-FFF2-40B4-BE49-F238E27FC236}">
                <a16:creationId xmlns:a16="http://schemas.microsoft.com/office/drawing/2014/main" id="{813C4E44-A003-1439-5C40-0CF684D0E8F1}"/>
              </a:ext>
            </a:extLst>
          </p:cNvPr>
          <p:cNvSpPr>
            <a:spLocks noGrp="1"/>
          </p:cNvSpPr>
          <p:nvPr>
            <p:ph type="sldNum" sz="quarter" idx="12"/>
          </p:nvPr>
        </p:nvSpPr>
        <p:spPr/>
        <p:txBody>
          <a:bodyPr/>
          <a:lstStyle/>
          <a:p>
            <a:fld id="{A5A42BDC-AD82-44AE-9ED8-9C0E213A7D47}" type="slidenum">
              <a:rPr lang="hr-HR" smtClean="0"/>
              <a:t>‹#›</a:t>
            </a:fld>
            <a:endParaRPr lang="hr-HR"/>
          </a:p>
        </p:txBody>
      </p:sp>
    </p:spTree>
    <p:extLst>
      <p:ext uri="{BB962C8B-B14F-4D97-AF65-F5344CB8AC3E}">
        <p14:creationId xmlns:p14="http://schemas.microsoft.com/office/powerpoint/2010/main" val="488951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a:extLst>
              <a:ext uri="{FF2B5EF4-FFF2-40B4-BE49-F238E27FC236}">
                <a16:creationId xmlns:a16="http://schemas.microsoft.com/office/drawing/2014/main" id="{1936DB84-145D-4EB2-D7A9-24BF64DF65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r-HR"/>
              <a:t>Kliknite da biste uredili stil naslova matrice</a:t>
            </a:r>
          </a:p>
        </p:txBody>
      </p:sp>
      <p:sp>
        <p:nvSpPr>
          <p:cNvPr id="3" name="Rezervirano mjesto teksta 2">
            <a:extLst>
              <a:ext uri="{FF2B5EF4-FFF2-40B4-BE49-F238E27FC236}">
                <a16:creationId xmlns:a16="http://schemas.microsoft.com/office/drawing/2014/main" id="{C7B75E6D-3C74-6ED1-D8D9-81A72425FC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972C3A74-5601-4A15-746C-FB0DA2828C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E1D72A6-75CF-4EEF-B813-D8A5506FE7D5}" type="datetimeFigureOut">
              <a:rPr lang="hr-HR" smtClean="0"/>
              <a:t>31.07.2025.</a:t>
            </a:fld>
            <a:endParaRPr lang="hr-HR"/>
          </a:p>
        </p:txBody>
      </p:sp>
      <p:sp>
        <p:nvSpPr>
          <p:cNvPr id="5" name="Rezervirano mjesto podnožja 4">
            <a:extLst>
              <a:ext uri="{FF2B5EF4-FFF2-40B4-BE49-F238E27FC236}">
                <a16:creationId xmlns:a16="http://schemas.microsoft.com/office/drawing/2014/main" id="{CCD32DC6-4F75-EAE8-5D9E-4D719BABAB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hr-HR"/>
          </a:p>
        </p:txBody>
      </p:sp>
      <p:sp>
        <p:nvSpPr>
          <p:cNvPr id="6" name="Rezervirano mjesto broja slajda 5">
            <a:extLst>
              <a:ext uri="{FF2B5EF4-FFF2-40B4-BE49-F238E27FC236}">
                <a16:creationId xmlns:a16="http://schemas.microsoft.com/office/drawing/2014/main" id="{8506F5F3-1831-FE71-304C-632326EC59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5A42BDC-AD82-44AE-9ED8-9C0E213A7D47}" type="slidenum">
              <a:rPr lang="hr-HR" smtClean="0"/>
              <a:t>‹#›</a:t>
            </a:fld>
            <a:endParaRPr lang="hr-HR"/>
          </a:p>
        </p:txBody>
      </p:sp>
    </p:spTree>
    <p:extLst>
      <p:ext uri="{BB962C8B-B14F-4D97-AF65-F5344CB8AC3E}">
        <p14:creationId xmlns:p14="http://schemas.microsoft.com/office/powerpoint/2010/main" val="11482801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lagvuka-dunav.hr/" TargetMode="External"/><Relationship Id="rId2" Type="http://schemas.openxmlformats.org/officeDocument/2006/relationships/hyperlink" Target="mailto:info@lagvuka-dunav.hr"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a:extLst>
              <a:ext uri="{FF2B5EF4-FFF2-40B4-BE49-F238E27FC236}">
                <a16:creationId xmlns:a16="http://schemas.microsoft.com/office/drawing/2014/main" id="{013DC9BA-DE11-9E02-18DA-97CB622F8363}"/>
              </a:ext>
            </a:extLst>
          </p:cNvPr>
          <p:cNvPicPr>
            <a:picLocks noChangeAspect="1"/>
          </p:cNvPicPr>
          <p:nvPr/>
        </p:nvPicPr>
        <p:blipFill>
          <a:blip r:embed="rId2"/>
          <a:stretch>
            <a:fillRect/>
          </a:stretch>
        </p:blipFill>
        <p:spPr>
          <a:xfrm>
            <a:off x="3473991" y="1986073"/>
            <a:ext cx="4868151" cy="3900476"/>
          </a:xfrm>
          <a:prstGeom prst="rect">
            <a:avLst/>
          </a:prstGeom>
        </p:spPr>
      </p:pic>
      <p:sp>
        <p:nvSpPr>
          <p:cNvPr id="2" name="Naslov 1">
            <a:extLst>
              <a:ext uri="{FF2B5EF4-FFF2-40B4-BE49-F238E27FC236}">
                <a16:creationId xmlns:a16="http://schemas.microsoft.com/office/drawing/2014/main" id="{5B4BBC38-D45E-40E2-CD62-F1DC955890AD}"/>
              </a:ext>
            </a:extLst>
          </p:cNvPr>
          <p:cNvSpPr>
            <a:spLocks noGrp="1"/>
          </p:cNvSpPr>
          <p:nvPr>
            <p:ph type="ctrTitle"/>
          </p:nvPr>
        </p:nvSpPr>
        <p:spPr>
          <a:xfrm>
            <a:off x="1524000" y="344658"/>
            <a:ext cx="9144000" cy="1413804"/>
          </a:xfrm>
        </p:spPr>
        <p:txBody>
          <a:bodyPr>
            <a:normAutofit/>
          </a:bodyPr>
          <a:lstStyle/>
          <a:p>
            <a:r>
              <a:rPr lang="hr-HR" sz="1600" b="1" dirty="0"/>
              <a:t>RADIONICA ZA PREDSTAVLJANJE LAG NATJEČAJA</a:t>
            </a:r>
            <a:br>
              <a:rPr lang="hr-HR" sz="1600" b="1" dirty="0"/>
            </a:br>
            <a:r>
              <a:rPr lang="hr-HR" sz="1600" b="1" dirty="0"/>
              <a:t>INTERVENCIJA 1.1.1.  „POTPORA POVEĆANJU KONKURENTNOSTI POLJOPRIVREDNIH GOSPODARSTAVA KROZ MODERNIZACIJU, DIGITALIZACIJU I DODANU VRIJEDNOST POLJOPRIVREDNE PROIZVODNJE”</a:t>
            </a:r>
            <a:endParaRPr lang="hr-HR" sz="1600" dirty="0"/>
          </a:p>
        </p:txBody>
      </p:sp>
      <p:sp>
        <p:nvSpPr>
          <p:cNvPr id="3" name="Podnaslov 2">
            <a:extLst>
              <a:ext uri="{FF2B5EF4-FFF2-40B4-BE49-F238E27FC236}">
                <a16:creationId xmlns:a16="http://schemas.microsoft.com/office/drawing/2014/main" id="{16CEF639-0582-A5C9-78AC-BD0DB5C7C065}"/>
              </a:ext>
            </a:extLst>
          </p:cNvPr>
          <p:cNvSpPr>
            <a:spLocks noGrp="1"/>
          </p:cNvSpPr>
          <p:nvPr>
            <p:ph type="subTitle" idx="1"/>
          </p:nvPr>
        </p:nvSpPr>
        <p:spPr>
          <a:xfrm>
            <a:off x="7568418" y="6114160"/>
            <a:ext cx="4107766" cy="399182"/>
          </a:xfrm>
        </p:spPr>
        <p:txBody>
          <a:bodyPr>
            <a:normAutofit lnSpcReduction="10000"/>
          </a:bodyPr>
          <a:lstStyle/>
          <a:p>
            <a:r>
              <a:rPr lang="hr-HR" sz="1600" dirty="0"/>
              <a:t>U Antunovcu, 31.07.2025</a:t>
            </a:r>
            <a:r>
              <a:rPr lang="hr-HR" dirty="0"/>
              <a:t>.</a:t>
            </a:r>
          </a:p>
        </p:txBody>
      </p:sp>
      <p:pic>
        <p:nvPicPr>
          <p:cNvPr id="4" name="Picture 2" descr="LAG logo">
            <a:extLst>
              <a:ext uri="{FF2B5EF4-FFF2-40B4-BE49-F238E27FC236}">
                <a16:creationId xmlns:a16="http://schemas.microsoft.com/office/drawing/2014/main" id="{7C40351B-136E-5184-FCFF-2BC810A2379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58983" y="12501"/>
            <a:ext cx="2011245" cy="1250709"/>
          </a:xfrm>
          <a:prstGeom prst="rect">
            <a:avLst/>
          </a:prstGeom>
          <a:noFill/>
          <a:ln>
            <a:noFill/>
          </a:ln>
        </p:spPr>
      </p:pic>
    </p:spTree>
    <p:extLst>
      <p:ext uri="{BB962C8B-B14F-4D97-AF65-F5344CB8AC3E}">
        <p14:creationId xmlns:p14="http://schemas.microsoft.com/office/powerpoint/2010/main" val="702393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0FDF2B50-C684-9485-80FD-9DBB812D45DD}"/>
              </a:ext>
            </a:extLst>
          </p:cNvPr>
          <p:cNvSpPr>
            <a:spLocks noGrp="1"/>
          </p:cNvSpPr>
          <p:nvPr>
            <p:ph idx="1"/>
          </p:nvPr>
        </p:nvSpPr>
        <p:spPr>
          <a:xfrm>
            <a:off x="464234" y="450166"/>
            <a:ext cx="11493304" cy="5978769"/>
          </a:xfrm>
        </p:spPr>
        <p:txBody>
          <a:bodyPr>
            <a:normAutofit fontScale="85000" lnSpcReduction="20000"/>
          </a:bodyPr>
          <a:lstStyle/>
          <a:p>
            <a:endParaRPr lang="hr-HR" dirty="0"/>
          </a:p>
          <a:p>
            <a:r>
              <a:rPr lang="hr-HR" dirty="0"/>
              <a:t>Iznimno, u slučaju da korisnik u trenutku podnošenja zahtjeva za potporu na ovaj Natječaj nema ishođene akte od strane nadležnih upravnih tijela, u skladu s prilogom I. ovog Natječaja, koji se odnose na predmetno ulaganje sukladno svim primjenjivim propisima koji uređuju ta područja, obvezan je iste ishoditi i dostaviti najkasnije tijekom postupka dodjele sredstava u Agenciju za plaćanja.   </a:t>
            </a:r>
            <a:endParaRPr lang="hr-HR" sz="2400" dirty="0"/>
          </a:p>
          <a:p>
            <a:pPr lvl="0"/>
            <a:r>
              <a:rPr lang="hr-HR" dirty="0"/>
              <a:t>korisnik mora biti vlasnik nekretnine koja je predmet ulaganja ili dokazati pravni interes nad nekretninom koja je predmet ulaganja</a:t>
            </a:r>
            <a:endParaRPr lang="hr-HR" sz="2400" dirty="0"/>
          </a:p>
          <a:p>
            <a:pPr lvl="0"/>
            <a:r>
              <a:rPr lang="hr-HR" dirty="0"/>
              <a:t>građevina koja je predmet ulaganja mora biti postojeća (legalna) u skladu s propisima kojima se uređuje gradnja</a:t>
            </a:r>
            <a:endParaRPr lang="hr-HR" sz="2400" dirty="0"/>
          </a:p>
          <a:p>
            <a:pPr lvl="0"/>
            <a:r>
              <a:rPr lang="hr-HR" dirty="0"/>
              <a:t>odnositi se na proizvodnju primarnih poljoprivrednih proizvoda iz Priloga I. Ugovora</a:t>
            </a:r>
            <a:endParaRPr lang="hr-HR" sz="2400" dirty="0"/>
          </a:p>
          <a:p>
            <a:pPr lvl="0"/>
            <a:r>
              <a:rPr lang="hr-HR" dirty="0"/>
              <a:t>odnositi se na preradu proizvoda primarne poljoprivredne proizvodnje koji su navedeni u Prilogu I. Ugovora te izlazni proizvod mora biti poljoprivredni proizvod iz Priloga I. Ugovora </a:t>
            </a:r>
            <a:endParaRPr lang="hr-HR" sz="2400" dirty="0"/>
          </a:p>
          <a:p>
            <a:pPr lvl="0"/>
            <a:r>
              <a:rPr lang="hr-HR" dirty="0"/>
              <a:t>nije namijenjen usklađivanju sa standardima Europske unije, osim:</a:t>
            </a:r>
            <a:endParaRPr lang="hr-HR" sz="2400" dirty="0"/>
          </a:p>
          <a:p>
            <a:pPr lvl="0"/>
            <a:r>
              <a:rPr lang="hr-HR" dirty="0"/>
              <a:t>ako zakonodavstvo Europske unije nametne nove standarde, korisnik može podnijeti zahtjev za potporu za dostizanje tih standarda unutar najviše 24 mjeseca od dana kada su oni postali obvezni za poljoprivredno gospodarstvo </a:t>
            </a:r>
            <a:endParaRPr lang="hr-HR" sz="2400" dirty="0"/>
          </a:p>
          <a:p>
            <a:endParaRPr lang="hr-HR" dirty="0"/>
          </a:p>
        </p:txBody>
      </p:sp>
      <p:pic>
        <p:nvPicPr>
          <p:cNvPr id="2" name="Picture 2" descr="LAG logo">
            <a:extLst>
              <a:ext uri="{FF2B5EF4-FFF2-40B4-BE49-F238E27FC236}">
                <a16:creationId xmlns:a16="http://schemas.microsoft.com/office/drawing/2014/main" id="{7467B277-B5DE-1A59-3157-E666A8721D9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99064" y="12501"/>
            <a:ext cx="1371164" cy="852669"/>
          </a:xfrm>
          <a:prstGeom prst="rect">
            <a:avLst/>
          </a:prstGeom>
          <a:noFill/>
          <a:ln>
            <a:noFill/>
          </a:ln>
        </p:spPr>
      </p:pic>
    </p:spTree>
    <p:extLst>
      <p:ext uri="{BB962C8B-B14F-4D97-AF65-F5344CB8AC3E}">
        <p14:creationId xmlns:p14="http://schemas.microsoft.com/office/powerpoint/2010/main" val="3714734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90526D-E7DD-5A74-D969-6A08DD4BAA34}"/>
            </a:ext>
          </a:extLst>
        </p:cNvPr>
        <p:cNvGrpSpPr/>
        <p:nvPr/>
      </p:nvGrpSpPr>
      <p:grpSpPr>
        <a:xfrm>
          <a:off x="0" y="0"/>
          <a:ext cx="0" cy="0"/>
          <a:chOff x="0" y="0"/>
          <a:chExt cx="0" cy="0"/>
        </a:xfrm>
      </p:grpSpPr>
      <p:sp>
        <p:nvSpPr>
          <p:cNvPr id="2" name="Naslov 1">
            <a:extLst>
              <a:ext uri="{FF2B5EF4-FFF2-40B4-BE49-F238E27FC236}">
                <a16:creationId xmlns:a16="http://schemas.microsoft.com/office/drawing/2014/main" id="{B7C3240C-3558-7A0C-5EEC-F8E29FC6F60D}"/>
              </a:ext>
            </a:extLst>
          </p:cNvPr>
          <p:cNvSpPr>
            <a:spLocks noGrp="1"/>
          </p:cNvSpPr>
          <p:nvPr>
            <p:ph type="title"/>
          </p:nvPr>
        </p:nvSpPr>
        <p:spPr>
          <a:xfrm>
            <a:off x="430237" y="239151"/>
            <a:ext cx="10515600" cy="2180491"/>
          </a:xfrm>
        </p:spPr>
        <p:txBody>
          <a:bodyPr>
            <a:normAutofit/>
          </a:bodyPr>
          <a:lstStyle/>
          <a:p>
            <a:r>
              <a:rPr lang="hr-HR" b="1" dirty="0"/>
              <a:t>Vrsta prihvatljivih aktivnosti </a:t>
            </a:r>
            <a:br>
              <a:rPr lang="hr-HR" b="1" dirty="0"/>
            </a:br>
            <a:r>
              <a:rPr lang="hr-HR" sz="2200" dirty="0"/>
              <a:t>Potpora se dodjeljuje u obliku bespovratnih financijskih sredstava za sljedeće prihvatljive aktivnosti u svrhu </a:t>
            </a:r>
            <a:r>
              <a:rPr lang="hr-HR" sz="2200" b="1" dirty="0"/>
              <a:t>primarne poljoprivredne proizvodnje </a:t>
            </a:r>
            <a:r>
              <a:rPr lang="hr-HR" sz="2200" dirty="0"/>
              <a:t>iz Priloga I. Ugovoru</a:t>
            </a:r>
            <a:br>
              <a:rPr lang="hr-HR" dirty="0"/>
            </a:br>
            <a:endParaRPr lang="hr-HR" dirty="0"/>
          </a:p>
        </p:txBody>
      </p:sp>
      <p:graphicFrame>
        <p:nvGraphicFramePr>
          <p:cNvPr id="4" name="Rezervirano mjesto sadržaja 3">
            <a:extLst>
              <a:ext uri="{FF2B5EF4-FFF2-40B4-BE49-F238E27FC236}">
                <a16:creationId xmlns:a16="http://schemas.microsoft.com/office/drawing/2014/main" id="{307FC852-F4F3-407D-1D89-8D83C314E1E5}"/>
              </a:ext>
            </a:extLst>
          </p:cNvPr>
          <p:cNvGraphicFramePr>
            <a:graphicFrameLocks noGrp="1"/>
          </p:cNvGraphicFramePr>
          <p:nvPr>
            <p:ph idx="1"/>
            <p:extLst>
              <p:ext uri="{D42A27DB-BD31-4B8C-83A1-F6EECF244321}">
                <p14:modId xmlns:p14="http://schemas.microsoft.com/office/powerpoint/2010/main" val="4246033314"/>
              </p:ext>
            </p:extLst>
          </p:nvPr>
        </p:nvGraphicFramePr>
        <p:xfrm>
          <a:off x="239151" y="1786597"/>
          <a:ext cx="11648049" cy="4832251"/>
        </p:xfrm>
        <a:graphic>
          <a:graphicData uri="http://schemas.openxmlformats.org/drawingml/2006/table">
            <a:tbl>
              <a:tblPr firstRow="1" firstCol="1" bandRow="1">
                <a:tableStyleId>{5C22544A-7EE6-4342-B048-85BDC9FD1C3A}</a:tableStyleId>
              </a:tblPr>
              <a:tblGrid>
                <a:gridCol w="2813328">
                  <a:extLst>
                    <a:ext uri="{9D8B030D-6E8A-4147-A177-3AD203B41FA5}">
                      <a16:colId xmlns:a16="http://schemas.microsoft.com/office/drawing/2014/main" val="3958574185"/>
                    </a:ext>
                  </a:extLst>
                </a:gridCol>
                <a:gridCol w="8834721">
                  <a:extLst>
                    <a:ext uri="{9D8B030D-6E8A-4147-A177-3AD203B41FA5}">
                      <a16:colId xmlns:a16="http://schemas.microsoft.com/office/drawing/2014/main" val="3664903865"/>
                    </a:ext>
                  </a:extLst>
                </a:gridCol>
              </a:tblGrid>
              <a:tr h="261702">
                <a:tc>
                  <a:txBody>
                    <a:bodyPr/>
                    <a:lstStyle/>
                    <a:p>
                      <a:pPr algn="ctr">
                        <a:lnSpc>
                          <a:spcPct val="107000"/>
                        </a:lnSpc>
                        <a:buNone/>
                      </a:pPr>
                      <a:r>
                        <a:rPr lang="hr-HR" sz="1200">
                          <a:effectLst/>
                        </a:rPr>
                        <a:t>LAG intervencija</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buNone/>
                      </a:pPr>
                      <a:r>
                        <a:rPr lang="hr-HR" sz="1200">
                          <a:effectLst/>
                        </a:rPr>
                        <a:t>Prihvatljive aktivnosti: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235185730"/>
                  </a:ext>
                </a:extLst>
              </a:tr>
              <a:tr h="4570549">
                <a:tc>
                  <a:txBody>
                    <a:bodyPr/>
                    <a:lstStyle/>
                    <a:p>
                      <a:pPr marL="1143000" lvl="2" indent="-228600">
                        <a:lnSpc>
                          <a:spcPct val="107000"/>
                        </a:lnSpc>
                        <a:buFont typeface="+mj-lt"/>
                        <a:buAutoNum type="arabicPeriod"/>
                      </a:pPr>
                      <a:r>
                        <a:rPr lang="hr-HR" sz="1200">
                          <a:effectLst/>
                        </a:rPr>
                        <a:t>Potpora povećanju konkurentnosti poljoprivrednih gospodarstava kroz modernizaciju, digitalizaciju i dodanu vrijednost poljoprivredne proizvodnje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tc>
                <a:tc>
                  <a:txBody>
                    <a:bodyPr/>
                    <a:lstStyle/>
                    <a:p>
                      <a:pPr marL="342900" lvl="0" indent="-342900" algn="just">
                        <a:lnSpc>
                          <a:spcPct val="107000"/>
                        </a:lnSpc>
                        <a:buFont typeface="+mj-lt"/>
                        <a:buAutoNum type="arabicPeriod"/>
                        <a:tabLst>
                          <a:tab pos="206375" algn="l"/>
                        </a:tabLst>
                      </a:pPr>
                      <a:r>
                        <a:rPr lang="hr-HR" sz="1200" dirty="0">
                          <a:effectLst/>
                        </a:rPr>
                        <a:t>građenje i/ili opremanje građevina u svrhu obavljanja primarne poljoprivredne proizvodnje </a:t>
                      </a:r>
                      <a:endParaRPr lang="hr-HR" sz="1100" dirty="0">
                        <a:effectLst/>
                      </a:endParaRPr>
                    </a:p>
                    <a:p>
                      <a:pPr marL="342900" lvl="0" indent="-342900" algn="just">
                        <a:lnSpc>
                          <a:spcPct val="107000"/>
                        </a:lnSpc>
                        <a:buFont typeface="+mj-lt"/>
                        <a:buAutoNum type="arabicPeriod"/>
                        <a:tabLst>
                          <a:tab pos="206375" algn="l"/>
                        </a:tabLst>
                      </a:pPr>
                      <a:r>
                        <a:rPr lang="hr-HR" sz="1200" dirty="0">
                          <a:effectLst/>
                        </a:rPr>
                        <a:t>kupnja poljoprivredne mehanizacije, opreme, gospodarskih vozila,  strojeva i alata u svrhu obavljanja primarne poljoprivredne proizvodnje</a:t>
                      </a:r>
                      <a:endParaRPr lang="hr-HR" sz="1100" dirty="0">
                        <a:effectLst/>
                      </a:endParaRPr>
                    </a:p>
                    <a:p>
                      <a:pPr marL="342900" lvl="0" indent="-342900" algn="just">
                        <a:lnSpc>
                          <a:spcPct val="107000"/>
                        </a:lnSpc>
                        <a:buFont typeface="+mj-lt"/>
                        <a:buAutoNum type="arabicPeriod"/>
                        <a:tabLst>
                          <a:tab pos="206375" algn="l"/>
                        </a:tabLst>
                      </a:pPr>
                      <a:r>
                        <a:rPr lang="hr-HR" sz="1200" dirty="0">
                          <a:effectLst/>
                        </a:rPr>
                        <a:t>restrukturiranje postojećih i/ili podizanje novih višegodišnjih nasada</a:t>
                      </a:r>
                      <a:endParaRPr lang="hr-HR" sz="1100" dirty="0">
                        <a:effectLst/>
                      </a:endParaRPr>
                    </a:p>
                    <a:p>
                      <a:pPr marL="342900" lvl="0" indent="-342900" algn="just">
                        <a:lnSpc>
                          <a:spcPct val="107000"/>
                        </a:lnSpc>
                        <a:buFont typeface="+mj-lt"/>
                        <a:buAutoNum type="arabicPeriod"/>
                        <a:tabLst>
                          <a:tab pos="206375" algn="l"/>
                        </a:tabLst>
                      </a:pPr>
                      <a:r>
                        <a:rPr lang="hr-HR" sz="1200" dirty="0">
                          <a:effectLst/>
                        </a:rPr>
                        <a:t>uređenje i trajnije poboljšanje kvalitete poljoprivrednog zemljišta u svrhu obavljanja primarne poljoprivredne proizvodnje</a:t>
                      </a:r>
                      <a:endParaRPr lang="hr-HR" sz="1100" dirty="0">
                        <a:effectLst/>
                      </a:endParaRPr>
                    </a:p>
                    <a:p>
                      <a:pPr marL="342900" lvl="0" indent="-342900" algn="just">
                        <a:lnSpc>
                          <a:spcPct val="107000"/>
                        </a:lnSpc>
                        <a:buFont typeface="+mj-lt"/>
                        <a:buAutoNum type="arabicPeriod"/>
                        <a:tabLst>
                          <a:tab pos="206375" algn="l"/>
                        </a:tabLst>
                      </a:pPr>
                      <a:r>
                        <a:rPr lang="hr-HR" sz="1200" dirty="0">
                          <a:effectLst/>
                        </a:rPr>
                        <a:t>digitalizacija </a:t>
                      </a:r>
                      <a:endParaRPr lang="hr-HR" sz="1100" dirty="0">
                        <a:effectLst/>
                      </a:endParaRPr>
                    </a:p>
                    <a:p>
                      <a:pPr marL="342900" lvl="0" indent="-342900" algn="just">
                        <a:lnSpc>
                          <a:spcPct val="107000"/>
                        </a:lnSpc>
                        <a:buFont typeface="+mj-lt"/>
                        <a:buAutoNum type="arabicPeriod"/>
                        <a:tabLst>
                          <a:tab pos="206375" algn="l"/>
                        </a:tabLst>
                      </a:pPr>
                      <a:r>
                        <a:rPr lang="hr-HR" sz="1200" dirty="0">
                          <a:effectLst/>
                        </a:rPr>
                        <a:t>marketinške-promotivne aktivnosti  </a:t>
                      </a:r>
                      <a:endParaRPr lang="hr-HR" sz="1100" dirty="0">
                        <a:effectLst/>
                      </a:endParaRPr>
                    </a:p>
                    <a:p>
                      <a:pPr marL="342900" lvl="0" indent="-342900" algn="just">
                        <a:lnSpc>
                          <a:spcPct val="107000"/>
                        </a:lnSpc>
                        <a:buFont typeface="+mj-lt"/>
                        <a:buAutoNum type="arabicPeriod"/>
                        <a:tabLst>
                          <a:tab pos="206375" algn="l"/>
                        </a:tabLst>
                      </a:pPr>
                      <a:r>
                        <a:rPr lang="hr-HR" sz="1200" dirty="0">
                          <a:effectLst/>
                        </a:rPr>
                        <a:t>edukacijsko-informativne aktivnosti </a:t>
                      </a:r>
                      <a:endParaRPr lang="hr-HR" sz="1100" dirty="0">
                        <a:effectLst/>
                      </a:endParaRPr>
                    </a:p>
                    <a:p>
                      <a:pPr marL="342900" lvl="0" indent="-342900" algn="just">
                        <a:lnSpc>
                          <a:spcPct val="107000"/>
                        </a:lnSpc>
                        <a:buFont typeface="+mj-lt"/>
                        <a:buAutoNum type="arabicPeriod"/>
                        <a:tabLst>
                          <a:tab pos="206375" algn="l"/>
                        </a:tabLst>
                      </a:pPr>
                      <a:r>
                        <a:rPr lang="hr-HR" sz="1200" dirty="0">
                          <a:effectLst/>
                        </a:rPr>
                        <a:t>prilagodba novouvedenim standardima u skladu s člankom 73. stavkom 5. Uredbe (EU) br. 2021/2115</a:t>
                      </a:r>
                      <a:endParaRPr lang="hr-HR" sz="1100" dirty="0">
                        <a:effectLst/>
                      </a:endParaRPr>
                    </a:p>
                    <a:p>
                      <a:pPr marL="342900" lvl="0" indent="-342900" algn="just">
                        <a:lnSpc>
                          <a:spcPct val="107000"/>
                        </a:lnSpc>
                        <a:buFont typeface="+mj-lt"/>
                        <a:buAutoNum type="arabicPeriod"/>
                        <a:tabLst>
                          <a:tab pos="206375" algn="l"/>
                        </a:tabLst>
                      </a:pPr>
                      <a:r>
                        <a:rPr lang="hr-HR" sz="1200" dirty="0">
                          <a:effectLst/>
                        </a:rPr>
                        <a:t>kupnja zemljišta i/ili građevina radi realizacije projekta, do 10% vrijednosti ukupno prihvatljivih troškova projekta (bez općih troškova)</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33059298"/>
                  </a:ext>
                </a:extLst>
              </a:tr>
            </a:tbl>
          </a:graphicData>
        </a:graphic>
      </p:graphicFrame>
      <p:pic>
        <p:nvPicPr>
          <p:cNvPr id="3" name="Picture 2" descr="LAG logo">
            <a:extLst>
              <a:ext uri="{FF2B5EF4-FFF2-40B4-BE49-F238E27FC236}">
                <a16:creationId xmlns:a16="http://schemas.microsoft.com/office/drawing/2014/main" id="{B648C0F5-F72F-9A76-224B-214F157919C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37371" y="12501"/>
            <a:ext cx="1632857" cy="1015405"/>
          </a:xfrm>
          <a:prstGeom prst="rect">
            <a:avLst/>
          </a:prstGeom>
          <a:noFill/>
          <a:ln>
            <a:noFill/>
          </a:ln>
        </p:spPr>
      </p:pic>
    </p:spTree>
    <p:extLst>
      <p:ext uri="{BB962C8B-B14F-4D97-AF65-F5344CB8AC3E}">
        <p14:creationId xmlns:p14="http://schemas.microsoft.com/office/powerpoint/2010/main" val="1690332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571BB0-BC5B-2716-814D-A9C40FECDB7A}"/>
            </a:ext>
          </a:extLst>
        </p:cNvPr>
        <p:cNvGrpSpPr/>
        <p:nvPr/>
      </p:nvGrpSpPr>
      <p:grpSpPr>
        <a:xfrm>
          <a:off x="0" y="0"/>
          <a:ext cx="0" cy="0"/>
          <a:chOff x="0" y="0"/>
          <a:chExt cx="0" cy="0"/>
        </a:xfrm>
      </p:grpSpPr>
      <p:sp>
        <p:nvSpPr>
          <p:cNvPr id="2" name="Naslov 1">
            <a:extLst>
              <a:ext uri="{FF2B5EF4-FFF2-40B4-BE49-F238E27FC236}">
                <a16:creationId xmlns:a16="http://schemas.microsoft.com/office/drawing/2014/main" id="{ED6B580A-782A-4D2D-1BFA-961ECBBBBA23}"/>
              </a:ext>
            </a:extLst>
          </p:cNvPr>
          <p:cNvSpPr>
            <a:spLocks noGrp="1"/>
          </p:cNvSpPr>
          <p:nvPr>
            <p:ph type="title"/>
          </p:nvPr>
        </p:nvSpPr>
        <p:spPr/>
        <p:txBody>
          <a:bodyPr>
            <a:normAutofit/>
          </a:bodyPr>
          <a:lstStyle/>
          <a:p>
            <a:r>
              <a:rPr lang="hr-HR" sz="2200" dirty="0"/>
              <a:t>Potpora se dodjeljuje u obliku bespovratnih financijskih sredstava za sljedeće prihvatljive aktivnosti u svrhu </a:t>
            </a:r>
            <a:r>
              <a:rPr lang="hr-HR" sz="2200" b="1" dirty="0"/>
              <a:t>prerade poljoprivrednih proizvoda </a:t>
            </a:r>
            <a:r>
              <a:rPr lang="hr-HR" sz="2200" dirty="0"/>
              <a:t>iz Priloga I. Ugovoru</a:t>
            </a:r>
            <a:br>
              <a:rPr lang="hr-HR" dirty="0"/>
            </a:br>
            <a:endParaRPr lang="hr-HR" dirty="0"/>
          </a:p>
        </p:txBody>
      </p:sp>
      <p:graphicFrame>
        <p:nvGraphicFramePr>
          <p:cNvPr id="4" name="Rezervirano mjesto sadržaja 3">
            <a:extLst>
              <a:ext uri="{FF2B5EF4-FFF2-40B4-BE49-F238E27FC236}">
                <a16:creationId xmlns:a16="http://schemas.microsoft.com/office/drawing/2014/main" id="{11CDFE03-54A3-2037-635A-7FA15BE13BC7}"/>
              </a:ext>
            </a:extLst>
          </p:cNvPr>
          <p:cNvGraphicFramePr>
            <a:graphicFrameLocks noGrp="1"/>
          </p:cNvGraphicFramePr>
          <p:nvPr>
            <p:ph idx="1"/>
            <p:extLst>
              <p:ext uri="{D42A27DB-BD31-4B8C-83A1-F6EECF244321}">
                <p14:modId xmlns:p14="http://schemas.microsoft.com/office/powerpoint/2010/main" val="510214403"/>
              </p:ext>
            </p:extLst>
          </p:nvPr>
        </p:nvGraphicFramePr>
        <p:xfrm>
          <a:off x="281354" y="1223890"/>
          <a:ext cx="11676184" cy="5458264"/>
        </p:xfrm>
        <a:graphic>
          <a:graphicData uri="http://schemas.openxmlformats.org/drawingml/2006/table">
            <a:tbl>
              <a:tblPr firstRow="1" firstCol="1" bandRow="1">
                <a:tableStyleId>{5C22544A-7EE6-4342-B048-85BDC9FD1C3A}</a:tableStyleId>
              </a:tblPr>
              <a:tblGrid>
                <a:gridCol w="2820122">
                  <a:extLst>
                    <a:ext uri="{9D8B030D-6E8A-4147-A177-3AD203B41FA5}">
                      <a16:colId xmlns:a16="http://schemas.microsoft.com/office/drawing/2014/main" val="114999945"/>
                    </a:ext>
                  </a:extLst>
                </a:gridCol>
                <a:gridCol w="8856062">
                  <a:extLst>
                    <a:ext uri="{9D8B030D-6E8A-4147-A177-3AD203B41FA5}">
                      <a16:colId xmlns:a16="http://schemas.microsoft.com/office/drawing/2014/main" val="4059504867"/>
                    </a:ext>
                  </a:extLst>
                </a:gridCol>
              </a:tblGrid>
              <a:tr h="295606">
                <a:tc>
                  <a:txBody>
                    <a:bodyPr/>
                    <a:lstStyle/>
                    <a:p>
                      <a:pPr algn="ctr">
                        <a:lnSpc>
                          <a:spcPct val="107000"/>
                        </a:lnSpc>
                        <a:buNone/>
                      </a:pPr>
                      <a:r>
                        <a:rPr lang="hr-HR" sz="1200">
                          <a:effectLst/>
                        </a:rPr>
                        <a:t>LAG intervencija</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buNone/>
                      </a:pPr>
                      <a:r>
                        <a:rPr lang="hr-HR" sz="1200">
                          <a:effectLst/>
                        </a:rPr>
                        <a:t>Prihvatljive aktivnosti: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664569181"/>
                  </a:ext>
                </a:extLst>
              </a:tr>
              <a:tr h="5162658">
                <a:tc>
                  <a:txBody>
                    <a:bodyPr/>
                    <a:lstStyle/>
                    <a:p>
                      <a:pPr marL="1143000" lvl="2" indent="-228600">
                        <a:lnSpc>
                          <a:spcPct val="107000"/>
                        </a:lnSpc>
                        <a:buFont typeface="+mj-lt"/>
                        <a:buAutoNum type="arabicPeriod"/>
                      </a:pPr>
                      <a:r>
                        <a:rPr lang="hr-HR" sz="1200">
                          <a:effectLst/>
                        </a:rPr>
                        <a:t>Potpora povećanju konkurentnosti poljoprivrednih gospodarstava kroz modernizaciju, digitalizaciju i dodanu vrijednost poljoprivredne proizvodnje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tc>
                <a:tc>
                  <a:txBody>
                    <a:bodyPr/>
                    <a:lstStyle/>
                    <a:p>
                      <a:pPr algn="just">
                        <a:lnSpc>
                          <a:spcPct val="107000"/>
                        </a:lnSpc>
                        <a:buNone/>
                        <a:tabLst>
                          <a:tab pos="206375" algn="l"/>
                        </a:tabLst>
                      </a:pPr>
                      <a:r>
                        <a:rPr lang="hr-HR" sz="1200" dirty="0">
                          <a:effectLst/>
                        </a:rPr>
                        <a:t> </a:t>
                      </a:r>
                      <a:endParaRPr lang="hr-HR" sz="1100" dirty="0">
                        <a:effectLst/>
                      </a:endParaRPr>
                    </a:p>
                    <a:p>
                      <a:pPr marL="342900" lvl="0" indent="-342900" algn="just">
                        <a:lnSpc>
                          <a:spcPct val="107000"/>
                        </a:lnSpc>
                        <a:buFont typeface="Times New Roman" panose="02020603050405020304" pitchFamily="18" charset="0"/>
                        <a:buAutoNum type="arabicPeriod"/>
                        <a:tabLst>
                          <a:tab pos="206375" algn="l"/>
                        </a:tabLst>
                      </a:pPr>
                      <a:r>
                        <a:rPr lang="hr-HR" sz="1200" dirty="0">
                          <a:effectLst/>
                        </a:rPr>
                        <a:t>građenje i/ili opremanje objekata u svrhu obavljanja djelatnosti prerade vlastitih primarnih poljoprivrednih proizvoda</a:t>
                      </a:r>
                      <a:endParaRPr lang="hr-HR" sz="1100" dirty="0">
                        <a:effectLst/>
                      </a:endParaRPr>
                    </a:p>
                    <a:p>
                      <a:pPr marL="342900" lvl="0" indent="-342900" algn="just">
                        <a:lnSpc>
                          <a:spcPct val="107000"/>
                        </a:lnSpc>
                        <a:buFont typeface="Times New Roman" panose="02020603050405020304" pitchFamily="18" charset="0"/>
                        <a:buAutoNum type="arabicPeriod"/>
                      </a:pPr>
                      <a:r>
                        <a:rPr lang="hr-HR" sz="1200" dirty="0">
                          <a:effectLst/>
                        </a:rPr>
                        <a:t>građenje i/ili opremanje</a:t>
                      </a:r>
                      <a:r>
                        <a:rPr lang="hr-HR" sz="1100" dirty="0">
                          <a:effectLst/>
                        </a:rPr>
                        <a:t> </a:t>
                      </a:r>
                      <a:r>
                        <a:rPr lang="hr-HR" sz="1200" dirty="0">
                          <a:effectLst/>
                        </a:rPr>
                        <a:t>objekata za prodaju i prezentaciju vlastitih poljoprivrednih proizvoda (marketinško-promotivne aktivnosti)</a:t>
                      </a:r>
                      <a:endParaRPr lang="hr-HR" sz="1100" dirty="0">
                        <a:effectLst/>
                      </a:endParaRPr>
                    </a:p>
                    <a:p>
                      <a:pPr marL="342900" lvl="0" indent="-342900" algn="just">
                        <a:lnSpc>
                          <a:spcPct val="107000"/>
                        </a:lnSpc>
                        <a:buFont typeface="Times New Roman" panose="02020603050405020304" pitchFamily="18" charset="0"/>
                        <a:buAutoNum type="arabicPeriod"/>
                      </a:pPr>
                      <a:r>
                        <a:rPr lang="hr-HR" sz="1200" dirty="0">
                          <a:effectLst/>
                        </a:rPr>
                        <a:t>kupnja opreme, gospodarskih vozila, strojeva i alata u svrhu obavljanja djelatnosti prerade primarnih poljoprivrednih proizvoda, te trženja i marketinško-promotivnih aktivnosti vezanih za djelatnost prerade</a:t>
                      </a:r>
                      <a:endParaRPr lang="hr-HR" sz="1100" dirty="0">
                        <a:effectLst/>
                      </a:endParaRPr>
                    </a:p>
                    <a:p>
                      <a:pPr marL="342900" lvl="0" indent="-342900" algn="just">
                        <a:lnSpc>
                          <a:spcPct val="107000"/>
                        </a:lnSpc>
                        <a:buFont typeface="Times New Roman" panose="02020603050405020304" pitchFamily="18" charset="0"/>
                        <a:buAutoNum type="arabicPeriod"/>
                      </a:pPr>
                      <a:r>
                        <a:rPr lang="hr-HR" sz="1200" dirty="0">
                          <a:effectLst/>
                        </a:rPr>
                        <a:t>digitalizacija</a:t>
                      </a:r>
                      <a:endParaRPr lang="hr-HR" sz="1100" dirty="0">
                        <a:effectLst/>
                      </a:endParaRPr>
                    </a:p>
                    <a:p>
                      <a:pPr marL="342900" lvl="0" indent="-342900">
                        <a:lnSpc>
                          <a:spcPct val="107000"/>
                        </a:lnSpc>
                        <a:buFont typeface="Times New Roman" panose="02020603050405020304" pitchFamily="18" charset="0"/>
                        <a:buAutoNum type="arabicPeriod"/>
                      </a:pPr>
                      <a:r>
                        <a:rPr lang="hr-HR" sz="1200" dirty="0">
                          <a:effectLst/>
                        </a:rPr>
                        <a:t>marketinške-promotivne aktivnosti  </a:t>
                      </a:r>
                      <a:endParaRPr lang="hr-HR" sz="1100" dirty="0">
                        <a:effectLst/>
                      </a:endParaRPr>
                    </a:p>
                    <a:p>
                      <a:pPr marL="342900" lvl="0" indent="-342900">
                        <a:lnSpc>
                          <a:spcPct val="107000"/>
                        </a:lnSpc>
                        <a:buFont typeface="Times New Roman" panose="02020603050405020304" pitchFamily="18" charset="0"/>
                        <a:buAutoNum type="arabicPeriod"/>
                      </a:pPr>
                      <a:r>
                        <a:rPr lang="hr-HR" sz="1200" dirty="0">
                          <a:effectLst/>
                        </a:rPr>
                        <a:t>edukacijsko-informativne aktivnosti </a:t>
                      </a:r>
                      <a:endParaRPr lang="hr-HR" sz="1100" dirty="0">
                        <a:effectLst/>
                      </a:endParaRPr>
                    </a:p>
                    <a:p>
                      <a:pPr marL="342900" lvl="0" indent="-342900" algn="just">
                        <a:lnSpc>
                          <a:spcPct val="107000"/>
                        </a:lnSpc>
                        <a:buFont typeface="Times New Roman" panose="02020603050405020304" pitchFamily="18" charset="0"/>
                        <a:buAutoNum type="arabicPeriod"/>
                      </a:pPr>
                      <a:r>
                        <a:rPr lang="hr-HR" sz="1200" dirty="0">
                          <a:effectLst/>
                        </a:rPr>
                        <a:t>prilagodba novouvedenim standardima u skladu s člankom 73. stavkom 5. Uredbe (EU) br. 2021/2115</a:t>
                      </a:r>
                      <a:endParaRPr lang="hr-HR" sz="1100" dirty="0">
                        <a:effectLst/>
                      </a:endParaRPr>
                    </a:p>
                    <a:p>
                      <a:pPr marL="342900" lvl="0" indent="-342900" algn="just">
                        <a:lnSpc>
                          <a:spcPct val="107000"/>
                        </a:lnSpc>
                        <a:buFont typeface="Times New Roman" panose="02020603050405020304" pitchFamily="18" charset="0"/>
                        <a:buAutoNum type="arabicPeriod"/>
                      </a:pPr>
                      <a:r>
                        <a:rPr lang="hr-HR" sz="1200" dirty="0">
                          <a:effectLst/>
                        </a:rPr>
                        <a:t>kupnja zemljišta i/ili građevina  radi realizacije projekta, do 10% vrijednosti ukupno prihvatljivih troškova projekta (bez općih troškova)</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64044220"/>
                  </a:ext>
                </a:extLst>
              </a:tr>
            </a:tbl>
          </a:graphicData>
        </a:graphic>
      </p:graphicFrame>
      <p:pic>
        <p:nvPicPr>
          <p:cNvPr id="3" name="Picture 2" descr="LAG logo">
            <a:extLst>
              <a:ext uri="{FF2B5EF4-FFF2-40B4-BE49-F238E27FC236}">
                <a16:creationId xmlns:a16="http://schemas.microsoft.com/office/drawing/2014/main" id="{C444057E-3066-E24C-0790-7E8267042942}"/>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49307" y="12501"/>
            <a:ext cx="1420921" cy="883611"/>
          </a:xfrm>
          <a:prstGeom prst="rect">
            <a:avLst/>
          </a:prstGeom>
          <a:noFill/>
          <a:ln>
            <a:noFill/>
          </a:ln>
        </p:spPr>
      </p:pic>
    </p:spTree>
    <p:extLst>
      <p:ext uri="{BB962C8B-B14F-4D97-AF65-F5344CB8AC3E}">
        <p14:creationId xmlns:p14="http://schemas.microsoft.com/office/powerpoint/2010/main" val="3637365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0B5F22-6B91-FEF5-19C3-68C8B4F170AF}"/>
            </a:ext>
          </a:extLst>
        </p:cNvPr>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70EF1FCA-FB1E-D8CB-BF0D-977DB2A810B9}"/>
              </a:ext>
            </a:extLst>
          </p:cNvPr>
          <p:cNvSpPr>
            <a:spLocks noGrp="1"/>
          </p:cNvSpPr>
          <p:nvPr>
            <p:ph idx="1"/>
          </p:nvPr>
        </p:nvSpPr>
        <p:spPr>
          <a:xfrm>
            <a:off x="281354" y="534572"/>
            <a:ext cx="11676184" cy="5936566"/>
          </a:xfrm>
        </p:spPr>
        <p:txBody>
          <a:bodyPr>
            <a:normAutofit/>
          </a:bodyPr>
          <a:lstStyle/>
          <a:p>
            <a:r>
              <a:rPr lang="hr-HR" b="1" u="sng" dirty="0"/>
              <a:t>Opći troškovi vezani uz pripremu i provedbu projekta </a:t>
            </a:r>
            <a:endParaRPr lang="hr-HR" dirty="0"/>
          </a:p>
          <a:p>
            <a:r>
              <a:rPr lang="hr-HR" dirty="0"/>
              <a:t>Opći troškovi prihvatljivi su do 10% vrijednosti ukupno prihvatljivih troškova projekta, ali ne više od 10.000 EUR, od kojih su:</a:t>
            </a:r>
          </a:p>
          <a:p>
            <a:pPr lvl="0" fontAlgn="base"/>
            <a:r>
              <a:rPr lang="hr-HR" dirty="0"/>
              <a:t>troškovi savjetodavnih (konzultantskih) usluga u svrhu pripreme dokumentacije za prijavu na LAG natječaj, prihvatljivi su u iznosu do 2% od ukupno prihvatljivih troškova projekta bez općih troškova, ali ne više od 5.000 EUR </a:t>
            </a:r>
          </a:p>
          <a:p>
            <a:pPr lvl="0" fontAlgn="base"/>
            <a:r>
              <a:rPr lang="hr-HR" dirty="0"/>
              <a:t>troškovi projektno – tehničke dokumentacije, geodetskih usluga, elaborata i certifikata, trošak projektantskog i stručnog nadzora, troškovi vođenja/upravljanja projektom te troškovi provedbe projekta, uključujući pripremu i provedbu postupaka nabave, prihvatljivi su u iznosu koji čini razliku zbroja troškova navedenih u podstavku a) ovoga stavka i gornje granice od 10% od ukupno prihvatljivih troškova projekta bez općih troškova.  </a:t>
            </a:r>
          </a:p>
          <a:p>
            <a:endParaRPr lang="hr-HR" dirty="0"/>
          </a:p>
        </p:txBody>
      </p:sp>
      <p:pic>
        <p:nvPicPr>
          <p:cNvPr id="2" name="Picture 2" descr="LAG logo">
            <a:extLst>
              <a:ext uri="{FF2B5EF4-FFF2-40B4-BE49-F238E27FC236}">
                <a16:creationId xmlns:a16="http://schemas.microsoft.com/office/drawing/2014/main" id="{E80D03AF-8E87-08EA-DF80-89787107D53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37371" y="12501"/>
            <a:ext cx="1632857" cy="1015405"/>
          </a:xfrm>
          <a:prstGeom prst="rect">
            <a:avLst/>
          </a:prstGeom>
          <a:noFill/>
          <a:ln>
            <a:noFill/>
          </a:ln>
        </p:spPr>
      </p:pic>
    </p:spTree>
    <p:extLst>
      <p:ext uri="{BB962C8B-B14F-4D97-AF65-F5344CB8AC3E}">
        <p14:creationId xmlns:p14="http://schemas.microsoft.com/office/powerpoint/2010/main" val="503154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770629-0BC5-3F7C-C80E-E85D2FC46EBC}"/>
            </a:ext>
          </a:extLst>
        </p:cNvPr>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48E51E1D-3E8D-2CBD-54B1-27C15F96014C}"/>
              </a:ext>
            </a:extLst>
          </p:cNvPr>
          <p:cNvSpPr>
            <a:spLocks noGrp="1"/>
          </p:cNvSpPr>
          <p:nvPr>
            <p:ph idx="1"/>
          </p:nvPr>
        </p:nvSpPr>
        <p:spPr>
          <a:xfrm>
            <a:off x="838200" y="872197"/>
            <a:ext cx="10515600" cy="5304766"/>
          </a:xfrm>
        </p:spPr>
        <p:txBody>
          <a:bodyPr/>
          <a:lstStyle/>
          <a:p>
            <a:r>
              <a:rPr lang="hr-HR" b="1" u="sng" dirty="0"/>
              <a:t>NAPOMENE: </a:t>
            </a:r>
            <a:endParaRPr lang="hr-HR" dirty="0"/>
          </a:p>
          <a:p>
            <a:pPr lvl="0"/>
            <a:r>
              <a:rPr lang="hr-HR" u="sng" dirty="0"/>
              <a:t>Edukacijsko-informativne aktivnosti i/ili Marketinško-promotivne aktivnosti, navedene u popisu prihvatljivih aktivnosti, mogu biti prihvatljive jedino i isključivo ukoliko nisu jedine aktivnosti projekta.</a:t>
            </a:r>
          </a:p>
          <a:p>
            <a:pPr lvl="0"/>
            <a:r>
              <a:rPr lang="hr-HR" u="sng" dirty="0"/>
              <a:t>Aktivnosti ulaganja u </a:t>
            </a:r>
            <a:r>
              <a:rPr lang="hr-HR" b="1" u="sng" dirty="0"/>
              <a:t>pčelarski i vinski</a:t>
            </a:r>
            <a:r>
              <a:rPr lang="hr-HR" u="sng" dirty="0"/>
              <a:t> sektor, a koje se mogu financirati putem Vinske omotnice, odnosno Pčelarskog programa, </a:t>
            </a:r>
            <a:r>
              <a:rPr lang="hr-HR" b="1" u="sng" dirty="0"/>
              <a:t>nisu prihvatljive</a:t>
            </a:r>
            <a:r>
              <a:rPr lang="hr-HR" u="sng" dirty="0"/>
              <a:t> putem ovog LAG Natječaja (</a:t>
            </a:r>
            <a:r>
              <a:rPr lang="hr-HR" b="1" u="sng" dirty="0"/>
              <a:t>Prilog 9. Demarkacije u sektoru pčelarstva i vinarstva</a:t>
            </a:r>
            <a:r>
              <a:rPr lang="hr-HR" u="sng" dirty="0"/>
              <a:t>)</a:t>
            </a:r>
          </a:p>
          <a:p>
            <a:endParaRPr lang="hr-HR" dirty="0"/>
          </a:p>
        </p:txBody>
      </p:sp>
      <p:pic>
        <p:nvPicPr>
          <p:cNvPr id="2" name="Picture 2" descr="LAG logo">
            <a:extLst>
              <a:ext uri="{FF2B5EF4-FFF2-40B4-BE49-F238E27FC236}">
                <a16:creationId xmlns:a16="http://schemas.microsoft.com/office/drawing/2014/main" id="{656B7C7F-8871-53D0-861F-192A7D82554C}"/>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37371" y="12501"/>
            <a:ext cx="1632857" cy="1015405"/>
          </a:xfrm>
          <a:prstGeom prst="rect">
            <a:avLst/>
          </a:prstGeom>
          <a:noFill/>
          <a:ln>
            <a:noFill/>
          </a:ln>
        </p:spPr>
      </p:pic>
    </p:spTree>
    <p:extLst>
      <p:ext uri="{BB962C8B-B14F-4D97-AF65-F5344CB8AC3E}">
        <p14:creationId xmlns:p14="http://schemas.microsoft.com/office/powerpoint/2010/main" val="2918668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C57128A-420A-EF2D-1958-372D54AAB730}"/>
              </a:ext>
            </a:extLst>
          </p:cNvPr>
          <p:cNvSpPr>
            <a:spLocks noGrp="1"/>
          </p:cNvSpPr>
          <p:nvPr>
            <p:ph type="title"/>
          </p:nvPr>
        </p:nvSpPr>
        <p:spPr/>
        <p:txBody>
          <a:bodyPr/>
          <a:lstStyle/>
          <a:p>
            <a:r>
              <a:rPr lang="hr-HR" dirty="0"/>
              <a:t>PRIHVATLJIVA ULAGANJA KROZ LAG INTERVENCIJE ZA SEKTOR PČELARSTVA</a:t>
            </a:r>
          </a:p>
        </p:txBody>
      </p:sp>
      <p:sp>
        <p:nvSpPr>
          <p:cNvPr id="3" name="Rezervirano mjesto sadržaja 2">
            <a:extLst>
              <a:ext uri="{FF2B5EF4-FFF2-40B4-BE49-F238E27FC236}">
                <a16:creationId xmlns:a16="http://schemas.microsoft.com/office/drawing/2014/main" id="{59DA5FC1-6952-C011-C987-5DF696F28A57}"/>
              </a:ext>
            </a:extLst>
          </p:cNvPr>
          <p:cNvSpPr>
            <a:spLocks noGrp="1"/>
          </p:cNvSpPr>
          <p:nvPr>
            <p:ph idx="1"/>
          </p:nvPr>
        </p:nvSpPr>
        <p:spPr/>
        <p:txBody>
          <a:bodyPr/>
          <a:lstStyle/>
          <a:p>
            <a:r>
              <a:rPr lang="hr-HR" dirty="0"/>
              <a:t>OPREMA:</a:t>
            </a:r>
          </a:p>
          <a:p>
            <a:pPr lvl="1"/>
            <a:r>
              <a:rPr lang="hr-HR" dirty="0"/>
              <a:t>Linija za izradu satnih osnova,</a:t>
            </a:r>
          </a:p>
          <a:p>
            <a:pPr lvl="1"/>
            <a:r>
              <a:rPr lang="hr-HR" dirty="0"/>
              <a:t>Linija za punjenje meda u ambalažu,</a:t>
            </a:r>
          </a:p>
          <a:p>
            <a:pPr lvl="1"/>
            <a:r>
              <a:rPr lang="hr-HR" dirty="0"/>
              <a:t>Linija za </a:t>
            </a:r>
            <a:r>
              <a:rPr lang="hr-HR" dirty="0" err="1"/>
              <a:t>otklapanje</a:t>
            </a:r>
            <a:r>
              <a:rPr lang="hr-HR" dirty="0"/>
              <a:t> saća,</a:t>
            </a:r>
          </a:p>
          <a:p>
            <a:pPr lvl="1"/>
            <a:r>
              <a:rPr lang="hr-HR" dirty="0"/>
              <a:t>Linija za vrcanje meda</a:t>
            </a:r>
          </a:p>
          <a:p>
            <a:pPr lvl="1"/>
            <a:r>
              <a:rPr lang="hr-HR" dirty="0"/>
              <a:t>Linija za izradu šećernih pogača,</a:t>
            </a:r>
          </a:p>
          <a:p>
            <a:pPr lvl="1"/>
            <a:r>
              <a:rPr lang="hr-HR" dirty="0"/>
              <a:t>Rashladne komore za skladištenje pčelinjih proizvoda</a:t>
            </a:r>
          </a:p>
        </p:txBody>
      </p:sp>
      <p:pic>
        <p:nvPicPr>
          <p:cNvPr id="4" name="Picture 2" descr="LAG logo">
            <a:extLst>
              <a:ext uri="{FF2B5EF4-FFF2-40B4-BE49-F238E27FC236}">
                <a16:creationId xmlns:a16="http://schemas.microsoft.com/office/drawing/2014/main" id="{70C97BCE-9756-0BB0-226A-74A03CAAE9C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37371" y="12501"/>
            <a:ext cx="1632857" cy="1015405"/>
          </a:xfrm>
          <a:prstGeom prst="rect">
            <a:avLst/>
          </a:prstGeom>
          <a:noFill/>
          <a:ln>
            <a:noFill/>
          </a:ln>
        </p:spPr>
      </p:pic>
    </p:spTree>
    <p:extLst>
      <p:ext uri="{BB962C8B-B14F-4D97-AF65-F5344CB8AC3E}">
        <p14:creationId xmlns:p14="http://schemas.microsoft.com/office/powerpoint/2010/main" val="3167071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46A5A289-0BD8-7756-72F9-D37B2E4F0BB9}"/>
              </a:ext>
            </a:extLst>
          </p:cNvPr>
          <p:cNvSpPr>
            <a:spLocks noGrp="1"/>
          </p:cNvSpPr>
          <p:nvPr>
            <p:ph idx="1"/>
          </p:nvPr>
        </p:nvSpPr>
        <p:spPr>
          <a:xfrm>
            <a:off x="838200" y="694944"/>
            <a:ext cx="10515600" cy="5482019"/>
          </a:xfrm>
        </p:spPr>
        <p:txBody>
          <a:bodyPr>
            <a:normAutofit/>
          </a:bodyPr>
          <a:lstStyle/>
          <a:p>
            <a:pPr lvl="2"/>
            <a:r>
              <a:rPr lang="hr-HR" sz="2800" dirty="0"/>
              <a:t>GRAĐEVINE:</a:t>
            </a:r>
          </a:p>
          <a:p>
            <a:pPr lvl="3"/>
            <a:r>
              <a:rPr lang="hr-HR" sz="2600" dirty="0"/>
              <a:t>Nadstrešnice za sklanjanje košnica i opreme (prema Pravilniku o jednostavnim i drugim građevinama i radovima)</a:t>
            </a:r>
          </a:p>
          <a:p>
            <a:pPr lvl="3"/>
            <a:r>
              <a:rPr lang="hr-HR" sz="2600" dirty="0"/>
              <a:t>Montažne hale – pomoćna građevina ( prema Pravilniku o jednostavnim i drugim građevinama i radovima)</a:t>
            </a:r>
          </a:p>
          <a:p>
            <a:pPr lvl="3"/>
            <a:r>
              <a:rPr lang="hr-HR" sz="2600" dirty="0"/>
              <a:t>Građevine za čije građenje je potrebna građevinska dozvola (punionice, </a:t>
            </a:r>
            <a:r>
              <a:rPr lang="hr-HR" sz="2600" dirty="0" err="1"/>
              <a:t>pakirnice</a:t>
            </a:r>
            <a:r>
              <a:rPr lang="hr-HR" sz="2600" dirty="0"/>
              <a:t>, </a:t>
            </a:r>
            <a:r>
              <a:rPr lang="hr-HR" sz="2600" dirty="0" err="1"/>
              <a:t>vrcaone</a:t>
            </a:r>
            <a:r>
              <a:rPr lang="hr-HR" sz="2600" dirty="0"/>
              <a:t>, kušaonice, hladnjače, itd.) sa ili bez opreme</a:t>
            </a:r>
          </a:p>
          <a:p>
            <a:pPr lvl="2"/>
            <a:r>
              <a:rPr lang="hr-HR" sz="2800" dirty="0"/>
              <a:t>VOZILA:</a:t>
            </a:r>
          </a:p>
          <a:p>
            <a:pPr lvl="3"/>
            <a:r>
              <a:rPr lang="hr-HR" sz="2600" dirty="0"/>
              <a:t>Vozila sa vlastitim pogonom za potrebe pčelarstva,</a:t>
            </a:r>
          </a:p>
          <a:p>
            <a:pPr lvl="3"/>
            <a:r>
              <a:rPr lang="hr-HR" sz="2600" dirty="0"/>
              <a:t>Atestirano priključno kamionsko vozilo bez vlastitog pogona specijalizirane namjene za prijevoz pčelinjih zajednica – košnica, s ili bez potpornog kotača.</a:t>
            </a:r>
          </a:p>
          <a:p>
            <a:endParaRPr lang="hr-HR" dirty="0"/>
          </a:p>
        </p:txBody>
      </p:sp>
      <p:pic>
        <p:nvPicPr>
          <p:cNvPr id="4" name="Picture 2" descr="LAG logo">
            <a:extLst>
              <a:ext uri="{FF2B5EF4-FFF2-40B4-BE49-F238E27FC236}">
                <a16:creationId xmlns:a16="http://schemas.microsoft.com/office/drawing/2014/main" id="{C65F948D-04EF-1ACC-BA17-8E96D106EF9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37371" y="12501"/>
            <a:ext cx="1632857" cy="1015405"/>
          </a:xfrm>
          <a:prstGeom prst="rect">
            <a:avLst/>
          </a:prstGeom>
          <a:noFill/>
          <a:ln>
            <a:noFill/>
          </a:ln>
        </p:spPr>
      </p:pic>
    </p:spTree>
    <p:extLst>
      <p:ext uri="{BB962C8B-B14F-4D97-AF65-F5344CB8AC3E}">
        <p14:creationId xmlns:p14="http://schemas.microsoft.com/office/powerpoint/2010/main" val="4096822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ECB866-F9E3-688E-DF98-2E1A52AFB60D}"/>
            </a:ext>
          </a:extLst>
        </p:cNvPr>
        <p:cNvGrpSpPr/>
        <p:nvPr/>
      </p:nvGrpSpPr>
      <p:grpSpPr>
        <a:xfrm>
          <a:off x="0" y="0"/>
          <a:ext cx="0" cy="0"/>
          <a:chOff x="0" y="0"/>
          <a:chExt cx="0" cy="0"/>
        </a:xfrm>
      </p:grpSpPr>
      <p:sp>
        <p:nvSpPr>
          <p:cNvPr id="2" name="Naslov 1">
            <a:extLst>
              <a:ext uri="{FF2B5EF4-FFF2-40B4-BE49-F238E27FC236}">
                <a16:creationId xmlns:a16="http://schemas.microsoft.com/office/drawing/2014/main" id="{AC5DB6AD-EE23-9A45-74AB-125C203EDFCE}"/>
              </a:ext>
            </a:extLst>
          </p:cNvPr>
          <p:cNvSpPr>
            <a:spLocks noGrp="1"/>
          </p:cNvSpPr>
          <p:nvPr>
            <p:ph type="title"/>
          </p:nvPr>
        </p:nvSpPr>
        <p:spPr>
          <a:xfrm>
            <a:off x="838200" y="365125"/>
            <a:ext cx="3733800" cy="5779643"/>
          </a:xfrm>
        </p:spPr>
        <p:txBody>
          <a:bodyPr>
            <a:normAutofit/>
          </a:bodyPr>
          <a:lstStyle/>
          <a:p>
            <a:r>
              <a:rPr lang="hr-HR" sz="2400" b="1" dirty="0"/>
              <a:t>Kriteriji odabira projekata</a:t>
            </a:r>
            <a:br>
              <a:rPr lang="hr-HR" sz="2400" b="1" dirty="0"/>
            </a:br>
            <a:br>
              <a:rPr lang="hr-HR" sz="2400" b="1" dirty="0"/>
            </a:br>
            <a:r>
              <a:rPr lang="hr-HR" sz="1800" dirty="0"/>
              <a:t>Projekt mora ostvariti minimalan broj bodova kako bi prošao prag prolaznosti i bio prihvatljiv za sufinanciranje. </a:t>
            </a:r>
            <a:br>
              <a:rPr lang="hr-HR" sz="1800" dirty="0"/>
            </a:br>
            <a:br>
              <a:rPr lang="hr-HR" sz="1800" b="1" dirty="0"/>
            </a:br>
            <a:endParaRPr lang="hr-HR" sz="1800" dirty="0"/>
          </a:p>
        </p:txBody>
      </p:sp>
      <p:pic>
        <p:nvPicPr>
          <p:cNvPr id="5" name="Rezervirano mjesto sadržaja 4">
            <a:extLst>
              <a:ext uri="{FF2B5EF4-FFF2-40B4-BE49-F238E27FC236}">
                <a16:creationId xmlns:a16="http://schemas.microsoft.com/office/drawing/2014/main" id="{EDB4810B-CEE0-6915-D03B-003F3EB4EBCC}"/>
              </a:ext>
            </a:extLst>
          </p:cNvPr>
          <p:cNvPicPr>
            <a:picLocks noGrp="1" noChangeAspect="1"/>
          </p:cNvPicPr>
          <p:nvPr>
            <p:ph idx="1"/>
          </p:nvPr>
        </p:nvPicPr>
        <p:blipFill>
          <a:blip r:embed="rId2"/>
          <a:stretch>
            <a:fillRect/>
          </a:stretch>
        </p:blipFill>
        <p:spPr>
          <a:xfrm>
            <a:off x="4951828" y="0"/>
            <a:ext cx="6752492" cy="7033846"/>
          </a:xfrm>
          <a:prstGeom prst="rect">
            <a:avLst/>
          </a:prstGeom>
        </p:spPr>
      </p:pic>
      <p:pic>
        <p:nvPicPr>
          <p:cNvPr id="3" name="Picture 2" descr="LAG logo">
            <a:extLst>
              <a:ext uri="{FF2B5EF4-FFF2-40B4-BE49-F238E27FC236}">
                <a16:creationId xmlns:a16="http://schemas.microsoft.com/office/drawing/2014/main" id="{12F356D2-E4DF-2069-77C8-6E5077AF5D6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32857" cy="1015405"/>
          </a:xfrm>
          <a:prstGeom prst="rect">
            <a:avLst/>
          </a:prstGeom>
          <a:noFill/>
          <a:ln>
            <a:noFill/>
          </a:ln>
        </p:spPr>
      </p:pic>
    </p:spTree>
    <p:extLst>
      <p:ext uri="{BB962C8B-B14F-4D97-AF65-F5344CB8AC3E}">
        <p14:creationId xmlns:p14="http://schemas.microsoft.com/office/powerpoint/2010/main" val="19997017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74CD8E-22DF-C1E3-23A6-95B03152B44E}"/>
            </a:ext>
          </a:extLst>
        </p:cNvPr>
        <p:cNvGrpSpPr/>
        <p:nvPr/>
      </p:nvGrpSpPr>
      <p:grpSpPr>
        <a:xfrm>
          <a:off x="0" y="0"/>
          <a:ext cx="0" cy="0"/>
          <a:chOff x="0" y="0"/>
          <a:chExt cx="0" cy="0"/>
        </a:xfrm>
      </p:grpSpPr>
      <p:sp>
        <p:nvSpPr>
          <p:cNvPr id="2" name="Naslov 1">
            <a:extLst>
              <a:ext uri="{FF2B5EF4-FFF2-40B4-BE49-F238E27FC236}">
                <a16:creationId xmlns:a16="http://schemas.microsoft.com/office/drawing/2014/main" id="{9257167E-50B6-9F6B-57E9-DDDB22853D32}"/>
              </a:ext>
            </a:extLst>
          </p:cNvPr>
          <p:cNvSpPr>
            <a:spLocks noGrp="1"/>
          </p:cNvSpPr>
          <p:nvPr>
            <p:ph type="title"/>
          </p:nvPr>
        </p:nvSpPr>
        <p:spPr>
          <a:xfrm>
            <a:off x="5276088" y="109729"/>
            <a:ext cx="6519672" cy="6445816"/>
          </a:xfrm>
        </p:spPr>
        <p:txBody>
          <a:bodyPr>
            <a:normAutofit fontScale="90000"/>
          </a:bodyPr>
          <a:lstStyle/>
          <a:p>
            <a:br>
              <a:rPr lang="hr-HR" sz="1800" b="1" u="sng" dirty="0"/>
            </a:br>
            <a:br>
              <a:rPr lang="hr-HR" sz="1800" b="1" u="sng" dirty="0"/>
            </a:br>
            <a:r>
              <a:rPr lang="hr-HR" sz="1800" b="1" u="sng" dirty="0"/>
              <a:t>Kriterij odabira broj 1. Ekonomska veličina poljoprivrednog gospodarstva (EVPG) korisnika</a:t>
            </a:r>
            <a:br>
              <a:rPr lang="hr-HR" sz="1800" b="1" u="sng" dirty="0"/>
            </a:br>
            <a:br>
              <a:rPr lang="hr-HR" sz="1800" dirty="0"/>
            </a:br>
            <a:r>
              <a:rPr lang="hr-HR" sz="1800" dirty="0"/>
              <a:t>Da bi korisnik ostvario bodove po navedenom kriteriju mora dostaviti Potvrdu o ekonomskoj veličini poljoprivrednog gospodarstva, koja se sastoji od Kalkulatora – izračun ekonomske veličine poljoprivrednog gospodarstva, Izjave o proizvodnim resursima poljoprivrednog gospodarstva i Izračuna ekonomske veličine poljoprivrednog gospodarstva (EVPG), izdane od Ministarstva poljoprivrede – Uprava za stručnu podršku razvoju poljoprivrede.</a:t>
            </a:r>
            <a:br>
              <a:rPr lang="hr-HR" sz="1800" dirty="0"/>
            </a:br>
            <a:r>
              <a:rPr lang="hr-HR" sz="1800" dirty="0"/>
              <a:t> Potvrda mora biti izdana nakon objave LAG Natječaja, te potpisana od nadležnog službenika.</a:t>
            </a:r>
            <a:br>
              <a:rPr lang="hr-HR" sz="1800" dirty="0"/>
            </a:br>
            <a:br>
              <a:rPr lang="hr-HR" sz="1800" dirty="0"/>
            </a:br>
            <a:r>
              <a:rPr lang="hr-HR" sz="1800" u="sng" dirty="0"/>
              <a:t>Korisnik dodjeljuje bodove na sljedeći način:</a:t>
            </a:r>
            <a:br>
              <a:rPr lang="hr-HR" sz="1800" u="sng" dirty="0"/>
            </a:br>
            <a:r>
              <a:rPr lang="hr-HR" sz="1800" dirty="0"/>
              <a:t>10 bodova za gospodarstva veličine 2.000 – 2.999 EUR-a SO,</a:t>
            </a:r>
            <a:br>
              <a:rPr lang="hr-HR" sz="1800" dirty="0"/>
            </a:br>
            <a:r>
              <a:rPr lang="hr-HR" sz="1800" dirty="0"/>
              <a:t>8 bodova za gospodarstva veličine 3.000 – 15.000 EUR-a SO,</a:t>
            </a:r>
            <a:br>
              <a:rPr lang="hr-HR" sz="1800" dirty="0"/>
            </a:br>
            <a:r>
              <a:rPr lang="hr-HR" sz="1800" dirty="0"/>
              <a:t>6 bodova gospodarstva veličine 15.001 – 50.000 EUR-a SO.</a:t>
            </a:r>
            <a:br>
              <a:rPr lang="hr-HR" sz="1800" dirty="0"/>
            </a:br>
            <a:br>
              <a:rPr lang="hr-HR" sz="1800" dirty="0"/>
            </a:br>
            <a:r>
              <a:rPr lang="hr-HR" sz="1800" b="1" u="sng" dirty="0"/>
              <a:t>Napomena: </a:t>
            </a:r>
            <a:br>
              <a:rPr lang="hr-HR" sz="1800" dirty="0"/>
            </a:br>
            <a:r>
              <a:rPr lang="hr-HR" sz="1800" dirty="0"/>
              <a:t>Korisnici čiji je SO manji od 3.000 EUR, realizacijom projektnih aktivnosti isti moraju minimalno povećati na 3.000 EUR. Dokaz istoga bit će potrebno dostaviti pri podnošenju konačnog Zahtjeva za isplatu. </a:t>
            </a:r>
            <a:br>
              <a:rPr lang="hr-HR" sz="1800" dirty="0"/>
            </a:br>
            <a:br>
              <a:rPr lang="hr-HR" dirty="0"/>
            </a:br>
            <a:endParaRPr lang="hr-HR" sz="1600" dirty="0"/>
          </a:p>
        </p:txBody>
      </p:sp>
      <p:pic>
        <p:nvPicPr>
          <p:cNvPr id="4" name="Rezervirano mjesto sadržaja 3">
            <a:extLst>
              <a:ext uri="{FF2B5EF4-FFF2-40B4-BE49-F238E27FC236}">
                <a16:creationId xmlns:a16="http://schemas.microsoft.com/office/drawing/2014/main" id="{A49E2EC4-33E4-299C-242C-222587574909}"/>
              </a:ext>
            </a:extLst>
          </p:cNvPr>
          <p:cNvPicPr>
            <a:picLocks noGrp="1" noChangeAspect="1"/>
          </p:cNvPicPr>
          <p:nvPr>
            <p:ph idx="1"/>
          </p:nvPr>
        </p:nvPicPr>
        <p:blipFill>
          <a:blip r:embed="rId2"/>
          <a:stretch>
            <a:fillRect/>
          </a:stretch>
        </p:blipFill>
        <p:spPr>
          <a:xfrm>
            <a:off x="0" y="0"/>
            <a:ext cx="5202936" cy="6858000"/>
          </a:xfrm>
          <a:prstGeom prst="rect">
            <a:avLst/>
          </a:prstGeom>
        </p:spPr>
      </p:pic>
    </p:spTree>
    <p:extLst>
      <p:ext uri="{BB962C8B-B14F-4D97-AF65-F5344CB8AC3E}">
        <p14:creationId xmlns:p14="http://schemas.microsoft.com/office/powerpoint/2010/main" val="3618198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62B69C-F67D-48AD-C052-C1F5E2BDA43F}"/>
            </a:ext>
          </a:extLst>
        </p:cNvPr>
        <p:cNvGrpSpPr/>
        <p:nvPr/>
      </p:nvGrpSpPr>
      <p:grpSpPr>
        <a:xfrm>
          <a:off x="0" y="0"/>
          <a:ext cx="0" cy="0"/>
          <a:chOff x="0" y="0"/>
          <a:chExt cx="0" cy="0"/>
        </a:xfrm>
      </p:grpSpPr>
      <p:sp>
        <p:nvSpPr>
          <p:cNvPr id="2" name="Naslov 1">
            <a:extLst>
              <a:ext uri="{FF2B5EF4-FFF2-40B4-BE49-F238E27FC236}">
                <a16:creationId xmlns:a16="http://schemas.microsoft.com/office/drawing/2014/main" id="{06015FC1-EA2A-2AAA-075B-592F16BE8448}"/>
              </a:ext>
            </a:extLst>
          </p:cNvPr>
          <p:cNvSpPr>
            <a:spLocks noGrp="1"/>
          </p:cNvSpPr>
          <p:nvPr>
            <p:ph type="title"/>
          </p:nvPr>
        </p:nvSpPr>
        <p:spPr>
          <a:xfrm>
            <a:off x="5276088" y="109728"/>
            <a:ext cx="6519672" cy="6748271"/>
          </a:xfrm>
        </p:spPr>
        <p:txBody>
          <a:bodyPr>
            <a:normAutofit fontScale="90000"/>
          </a:bodyPr>
          <a:lstStyle/>
          <a:p>
            <a:r>
              <a:rPr lang="hr-HR" sz="1800" b="1" u="sng" dirty="0"/>
              <a:t>Kriterij odabira broj 2. Doprinos zapošljavanju</a:t>
            </a:r>
            <a:br>
              <a:rPr lang="hr-HR" sz="1800" dirty="0"/>
            </a:br>
            <a:r>
              <a:rPr lang="hr-HR" sz="1800" dirty="0"/>
              <a:t>Prema kriteriju odabira broj 2. Doprinos zapošljavanju, korisnik ostvaruje bodove ovisno o tome radi li se o stvaranju, odnosno očuvanju jednog ili više radnih mjesta.</a:t>
            </a:r>
            <a:br>
              <a:rPr lang="hr-HR" sz="1800" dirty="0"/>
            </a:br>
            <a:r>
              <a:rPr lang="hr-HR" sz="1800" dirty="0"/>
              <a:t> </a:t>
            </a:r>
            <a:br>
              <a:rPr lang="hr-HR" sz="1800" dirty="0"/>
            </a:br>
            <a:r>
              <a:rPr lang="hr-HR" sz="1800" b="1" dirty="0"/>
              <a:t>Nova radna mjesta</a:t>
            </a:r>
            <a:r>
              <a:rPr lang="hr-HR" sz="1800" dirty="0"/>
              <a:t> odnose se na izravno zapošljavanje, ako je primjenjivo, odnosno ako se kroz projekt zapošljavaju osobe (minimalno jedna osoba). </a:t>
            </a:r>
            <a:br>
              <a:rPr lang="hr-HR" sz="1800" dirty="0"/>
            </a:br>
            <a:r>
              <a:rPr lang="hr-HR" sz="1800" dirty="0"/>
              <a:t> Jednim radnim mjestom smatra se jedna novo zaposlena osoba prema godišnjim satima rada (npr. jedan zaposlenik na puno radno vrijeme ili više osoba čiji je zbroj radnih sati na godišnjoj razini istovjetan broju radnih sati jednog zaposlenika).</a:t>
            </a:r>
            <a:br>
              <a:rPr lang="hr-HR" sz="1800" dirty="0"/>
            </a:br>
            <a:r>
              <a:rPr lang="hr-HR" sz="1800" dirty="0"/>
              <a:t> </a:t>
            </a:r>
            <a:br>
              <a:rPr lang="hr-HR" sz="1800" dirty="0"/>
            </a:br>
            <a:r>
              <a:rPr lang="hr-HR" sz="1800" dirty="0"/>
              <a:t>Ukoliko ulaganje doprinosi stvaranju novog radnog mjesta i korisnik želi ostvariti bodove sukladno tome, dužan je isto navesti u Prijavnom obrascu te ispuniti i dostaviti Tablicu „Nova radna mjesta“ </a:t>
            </a:r>
            <a:r>
              <a:rPr lang="hr-HR" sz="1800" b="1" dirty="0"/>
              <a:t>(Obrazac 7. LAG Natječaja)</a:t>
            </a:r>
            <a:r>
              <a:rPr lang="hr-HR" sz="1800" dirty="0"/>
              <a:t>, Povećanje broja zaposlenika mora biti vidljivo najkasnije prije podnošenja konačnog Zahtjeva za isplatu. Broj novostvorenih radnih mjesta, na temelju kojih je ostvario bodove po predmetnom kriteriju odabira, nositelj projekta je dužan zadržati najmanje 5 godina od konačne isplate potpore.</a:t>
            </a:r>
            <a:br>
              <a:rPr lang="hr-HR" sz="1800" dirty="0"/>
            </a:br>
            <a:r>
              <a:rPr lang="hr-HR" sz="1800" dirty="0"/>
              <a:t> </a:t>
            </a:r>
            <a:br>
              <a:rPr lang="hr-HR" sz="1800" dirty="0"/>
            </a:br>
            <a:r>
              <a:rPr lang="hr-HR" sz="1800" b="1" dirty="0"/>
              <a:t>Očuvanjem postojećeg radnog mjesta</a:t>
            </a:r>
            <a:r>
              <a:rPr lang="hr-HR" sz="1800" dirty="0"/>
              <a:t> smatra se zadržavanje postojećeg broja zaposlenika, odnosno zadržavanje radnog mjesta na čije se očuvanje korisnik poziva. </a:t>
            </a:r>
            <a:br>
              <a:rPr lang="hr-HR" sz="1800" dirty="0"/>
            </a:br>
            <a:r>
              <a:rPr lang="hr-HR" sz="1800" dirty="0"/>
              <a:t>Postojeće radno mjesto nužno je zadržati u periodu od 5 godina od dana konačne isplate za potpore. Da bi korisnik dokazao postojeće radno mjesto, na čije se očuvanje poziva, potrebno je dostaviti Ugovor o radu postojećeg zaposlenika i Potvrdu o podatcima evidentiranim u matičnoj evidenciji Hrvatskog zavoda za mirovinsko osiguranje (E-knjižicu – ERPS, elektronički zapis), ne stariju od 30 dana od dana slanja Zahtjeva za potporu na LAG Natječaj.</a:t>
            </a:r>
            <a:br>
              <a:rPr lang="hr-HR" dirty="0"/>
            </a:br>
            <a:endParaRPr lang="hr-HR" sz="1600" dirty="0"/>
          </a:p>
        </p:txBody>
      </p:sp>
      <p:pic>
        <p:nvPicPr>
          <p:cNvPr id="4" name="Rezervirano mjesto sadržaja 3">
            <a:extLst>
              <a:ext uri="{FF2B5EF4-FFF2-40B4-BE49-F238E27FC236}">
                <a16:creationId xmlns:a16="http://schemas.microsoft.com/office/drawing/2014/main" id="{6117EDAC-B26E-FC66-58A9-E6E5FA679764}"/>
              </a:ext>
            </a:extLst>
          </p:cNvPr>
          <p:cNvPicPr>
            <a:picLocks noGrp="1" noChangeAspect="1"/>
          </p:cNvPicPr>
          <p:nvPr>
            <p:ph idx="1"/>
          </p:nvPr>
        </p:nvPicPr>
        <p:blipFill>
          <a:blip r:embed="rId2"/>
          <a:stretch>
            <a:fillRect/>
          </a:stretch>
        </p:blipFill>
        <p:spPr>
          <a:xfrm>
            <a:off x="0" y="0"/>
            <a:ext cx="5202936" cy="6858000"/>
          </a:xfrm>
          <a:prstGeom prst="rect">
            <a:avLst/>
          </a:prstGeom>
        </p:spPr>
      </p:pic>
    </p:spTree>
    <p:extLst>
      <p:ext uri="{BB962C8B-B14F-4D97-AF65-F5344CB8AC3E}">
        <p14:creationId xmlns:p14="http://schemas.microsoft.com/office/powerpoint/2010/main" val="1843273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EEC79E0-757C-7FD9-1EEB-AA6946447A79}"/>
              </a:ext>
            </a:extLst>
          </p:cNvPr>
          <p:cNvSpPr>
            <a:spLocks noGrp="1"/>
          </p:cNvSpPr>
          <p:nvPr>
            <p:ph type="title"/>
          </p:nvPr>
        </p:nvSpPr>
        <p:spPr>
          <a:xfrm>
            <a:off x="225083" y="246185"/>
            <a:ext cx="11966917" cy="2919046"/>
          </a:xfrm>
        </p:spPr>
        <p:txBody>
          <a:bodyPr>
            <a:normAutofit/>
          </a:bodyPr>
          <a:lstStyle/>
          <a:p>
            <a:pPr lvl="1"/>
            <a:r>
              <a:rPr lang="hr-HR" sz="1800" b="1" dirty="0"/>
              <a:t>Predmet Natječaja</a:t>
            </a:r>
            <a:br>
              <a:rPr lang="hr-HR" sz="2000" b="1" dirty="0"/>
            </a:br>
            <a:br>
              <a:rPr lang="hr-HR" sz="1600" dirty="0"/>
            </a:br>
            <a:r>
              <a:rPr lang="hr-HR" dirty="0"/>
              <a:t>S</a:t>
            </a:r>
            <a:r>
              <a:rPr lang="hr-HR" sz="1800" dirty="0"/>
              <a:t>vrha ovog natječaja je prioritetan doprinos potrebama područja LAG-a koje se odnose na intervenciju 1.1.1. Potpora povećanju konkurentnosti poljoprivrednih gospodarstava kroz modernizaciju, digitalizaciju i dodanu vrijednost poljoprivredne proizvodnje, s ciljem usmjeravanja </a:t>
            </a:r>
            <a:r>
              <a:rPr lang="hr-HR" sz="1800" b="1" dirty="0"/>
              <a:t>ka jačanju gospodarskog i inovativnog potencijala ruralnih područja kroz primjenu novih tehnologija i procesa u poljoprivrednoj proizvodnji,  čime se želi potaknuti konkurentnost poljoprivrednih gospodarstava, poticanje inovacija i smanjenje negativnih utjecaja na okoliš.</a:t>
            </a:r>
            <a:br>
              <a:rPr lang="hr-HR" sz="1600" b="1" dirty="0"/>
            </a:br>
            <a:endParaRPr lang="hr-HR" b="1" dirty="0"/>
          </a:p>
        </p:txBody>
      </p:sp>
      <p:sp>
        <p:nvSpPr>
          <p:cNvPr id="3" name="Rezervirano mjesto sadržaja 2">
            <a:extLst>
              <a:ext uri="{FF2B5EF4-FFF2-40B4-BE49-F238E27FC236}">
                <a16:creationId xmlns:a16="http://schemas.microsoft.com/office/drawing/2014/main" id="{3E675B2E-F9B3-2B16-B67C-8EBE9A2FC91E}"/>
              </a:ext>
            </a:extLst>
          </p:cNvPr>
          <p:cNvSpPr>
            <a:spLocks noGrp="1"/>
          </p:cNvSpPr>
          <p:nvPr>
            <p:ph idx="1"/>
          </p:nvPr>
        </p:nvSpPr>
        <p:spPr>
          <a:xfrm>
            <a:off x="838200" y="2897945"/>
            <a:ext cx="10515600" cy="3713870"/>
          </a:xfrm>
        </p:spPr>
        <p:txBody>
          <a:bodyPr/>
          <a:lstStyle/>
          <a:p>
            <a:r>
              <a:rPr lang="hr-HR" b="1" dirty="0"/>
              <a:t>Raspoloživa sredstva: 515.035,27</a:t>
            </a:r>
            <a:r>
              <a:rPr lang="hr-HR" dirty="0"/>
              <a:t> </a:t>
            </a:r>
            <a:r>
              <a:rPr lang="hr-HR" b="1" dirty="0"/>
              <a:t>EUR</a:t>
            </a:r>
            <a:r>
              <a:rPr lang="hr-HR" dirty="0"/>
              <a:t>.</a:t>
            </a:r>
          </a:p>
          <a:p>
            <a:r>
              <a:rPr lang="hr-HR" dirty="0"/>
              <a:t> </a:t>
            </a:r>
            <a:r>
              <a:rPr lang="hr-HR" b="1" dirty="0"/>
              <a:t> Obuhvat LAG područja (JLS):</a:t>
            </a:r>
            <a:endParaRPr lang="hr-HR" dirty="0"/>
          </a:p>
          <a:p>
            <a:pPr lvl="0"/>
            <a:r>
              <a:rPr lang="hr-HR" u="sng" dirty="0"/>
              <a:t>Općine</a:t>
            </a:r>
            <a:r>
              <a:rPr lang="hr-HR" dirty="0"/>
              <a:t>: Antunovac, Čepin, Erdut, Ernestinovo, Vladislavci, Vuka, Šodolovci</a:t>
            </a:r>
          </a:p>
          <a:p>
            <a:pPr lvl="0"/>
            <a:r>
              <a:rPr lang="hr-HR" u="sng" dirty="0"/>
              <a:t>Gradovi</a:t>
            </a:r>
            <a:r>
              <a:rPr lang="hr-HR" dirty="0"/>
              <a:t>: Mjesni odbor Grada Osijeka: Brijest, Josipovac, Klisa, Sarvaš, Tenja, Višnjevac</a:t>
            </a:r>
          </a:p>
          <a:p>
            <a:endParaRPr lang="hr-HR" dirty="0"/>
          </a:p>
        </p:txBody>
      </p:sp>
      <p:pic>
        <p:nvPicPr>
          <p:cNvPr id="4" name="Picture 2" descr="LAG logo">
            <a:extLst>
              <a:ext uri="{FF2B5EF4-FFF2-40B4-BE49-F238E27FC236}">
                <a16:creationId xmlns:a16="http://schemas.microsoft.com/office/drawing/2014/main" id="{07B1129F-D48E-80A9-C8B9-C7E02949C51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37371" y="12501"/>
            <a:ext cx="1632857" cy="1015405"/>
          </a:xfrm>
          <a:prstGeom prst="rect">
            <a:avLst/>
          </a:prstGeom>
          <a:noFill/>
          <a:ln>
            <a:noFill/>
          </a:ln>
        </p:spPr>
      </p:pic>
    </p:spTree>
    <p:extLst>
      <p:ext uri="{BB962C8B-B14F-4D97-AF65-F5344CB8AC3E}">
        <p14:creationId xmlns:p14="http://schemas.microsoft.com/office/powerpoint/2010/main" val="3206217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FA081D-D9A8-8CA8-758F-D20C803C959C}"/>
            </a:ext>
          </a:extLst>
        </p:cNvPr>
        <p:cNvGrpSpPr/>
        <p:nvPr/>
      </p:nvGrpSpPr>
      <p:grpSpPr>
        <a:xfrm>
          <a:off x="0" y="0"/>
          <a:ext cx="0" cy="0"/>
          <a:chOff x="0" y="0"/>
          <a:chExt cx="0" cy="0"/>
        </a:xfrm>
      </p:grpSpPr>
      <p:sp>
        <p:nvSpPr>
          <p:cNvPr id="2" name="Naslov 1">
            <a:extLst>
              <a:ext uri="{FF2B5EF4-FFF2-40B4-BE49-F238E27FC236}">
                <a16:creationId xmlns:a16="http://schemas.microsoft.com/office/drawing/2014/main" id="{842B1E36-418F-64B7-805F-F51B884066A7}"/>
              </a:ext>
            </a:extLst>
          </p:cNvPr>
          <p:cNvSpPr>
            <a:spLocks noGrp="1"/>
          </p:cNvSpPr>
          <p:nvPr>
            <p:ph type="title"/>
          </p:nvPr>
        </p:nvSpPr>
        <p:spPr>
          <a:xfrm>
            <a:off x="5697414" y="109729"/>
            <a:ext cx="6098345" cy="3153976"/>
          </a:xfrm>
        </p:spPr>
        <p:txBody>
          <a:bodyPr>
            <a:normAutofit/>
          </a:bodyPr>
          <a:lstStyle/>
          <a:p>
            <a:r>
              <a:rPr lang="hr-HR" sz="1800" b="1" u="sng" dirty="0"/>
              <a:t>Kriterij odabira broj 3. Prioritetni sektor</a:t>
            </a:r>
            <a:br>
              <a:rPr lang="hr-HR" sz="1800" dirty="0"/>
            </a:br>
            <a:r>
              <a:rPr lang="hr-HR" sz="1800" dirty="0"/>
              <a:t>Korisnik dodjeljuje bodove na sljedeći način:</a:t>
            </a:r>
            <a:br>
              <a:rPr lang="hr-HR" sz="1800" dirty="0"/>
            </a:br>
            <a:r>
              <a:rPr lang="hr-HR" sz="1800" dirty="0"/>
              <a:t>5 bodova za ulaganje u stočarstvo (govedarstvo, svinjogojstvo, peradarstvo, ovčarstvo, kozarstvo, pčelarstvo, konjogojstvo), povrćarstvo i voćarstvo,</a:t>
            </a:r>
            <a:br>
              <a:rPr lang="hr-HR" sz="1800" dirty="0"/>
            </a:br>
            <a:br>
              <a:rPr lang="hr-HR" sz="1800" dirty="0"/>
            </a:br>
            <a:r>
              <a:rPr lang="hr-HR" sz="1800" dirty="0"/>
              <a:t>4 boda za ulaganja u ostale sektore.</a:t>
            </a:r>
            <a:br>
              <a:rPr lang="hr-HR" sz="1800" dirty="0"/>
            </a:br>
            <a:r>
              <a:rPr lang="hr-HR" sz="1800" dirty="0"/>
              <a:t>Ako se ulaganje odnosi na više različitih sektora, korisnik ostvaruje bodove za sektor s manjim brojem bodova.</a:t>
            </a:r>
            <a:br>
              <a:rPr lang="hr-HR" dirty="0"/>
            </a:br>
            <a:endParaRPr lang="hr-HR" sz="1600" dirty="0"/>
          </a:p>
        </p:txBody>
      </p:sp>
      <p:pic>
        <p:nvPicPr>
          <p:cNvPr id="4" name="Rezervirano mjesto sadržaja 3">
            <a:extLst>
              <a:ext uri="{FF2B5EF4-FFF2-40B4-BE49-F238E27FC236}">
                <a16:creationId xmlns:a16="http://schemas.microsoft.com/office/drawing/2014/main" id="{4734B90D-ADE3-F1AE-389C-4CB9B46621D4}"/>
              </a:ext>
            </a:extLst>
          </p:cNvPr>
          <p:cNvPicPr>
            <a:picLocks noGrp="1" noChangeAspect="1"/>
          </p:cNvPicPr>
          <p:nvPr>
            <p:ph idx="1"/>
          </p:nvPr>
        </p:nvPicPr>
        <p:blipFill>
          <a:blip r:embed="rId2"/>
          <a:stretch>
            <a:fillRect/>
          </a:stretch>
        </p:blipFill>
        <p:spPr>
          <a:xfrm>
            <a:off x="0" y="0"/>
            <a:ext cx="5570806" cy="6858000"/>
          </a:xfrm>
          <a:prstGeom prst="rect">
            <a:avLst/>
          </a:prstGeom>
        </p:spPr>
      </p:pic>
    </p:spTree>
    <p:extLst>
      <p:ext uri="{BB962C8B-B14F-4D97-AF65-F5344CB8AC3E}">
        <p14:creationId xmlns:p14="http://schemas.microsoft.com/office/powerpoint/2010/main" val="24536954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A7F906-E7A9-337D-E51F-CAF5A27253D3}"/>
            </a:ext>
          </a:extLst>
        </p:cNvPr>
        <p:cNvGrpSpPr/>
        <p:nvPr/>
      </p:nvGrpSpPr>
      <p:grpSpPr>
        <a:xfrm>
          <a:off x="0" y="0"/>
          <a:ext cx="0" cy="0"/>
          <a:chOff x="0" y="0"/>
          <a:chExt cx="0" cy="0"/>
        </a:xfrm>
      </p:grpSpPr>
      <p:sp>
        <p:nvSpPr>
          <p:cNvPr id="2" name="Naslov 1">
            <a:extLst>
              <a:ext uri="{FF2B5EF4-FFF2-40B4-BE49-F238E27FC236}">
                <a16:creationId xmlns:a16="http://schemas.microsoft.com/office/drawing/2014/main" id="{C1D5877D-7E0F-B01A-7B9E-557BB2688245}"/>
              </a:ext>
            </a:extLst>
          </p:cNvPr>
          <p:cNvSpPr>
            <a:spLocks noGrp="1"/>
          </p:cNvSpPr>
          <p:nvPr>
            <p:ph type="title"/>
          </p:nvPr>
        </p:nvSpPr>
        <p:spPr>
          <a:xfrm>
            <a:off x="5074920" y="109729"/>
            <a:ext cx="7117080" cy="6483096"/>
          </a:xfrm>
        </p:spPr>
        <p:txBody>
          <a:bodyPr>
            <a:normAutofit fontScale="90000"/>
          </a:bodyPr>
          <a:lstStyle/>
          <a:p>
            <a:pPr algn="just">
              <a:lnSpc>
                <a:spcPct val="107000"/>
              </a:lnSpc>
              <a:spcAft>
                <a:spcPts val="800"/>
              </a:spcAft>
            </a:pPr>
            <a:br>
              <a:rPr lang="hr-HR" sz="1300" b="1" u="sng" dirty="0">
                <a:effectLst/>
                <a:highlight>
                  <a:srgbClr val="D3D3D3"/>
                </a:highlight>
                <a:latin typeface="Calibri" panose="020F0502020204030204" pitchFamily="34" charset="0"/>
                <a:ea typeface="Calibri" panose="020F0502020204030204" pitchFamily="34" charset="0"/>
                <a:cs typeface="Calibri" panose="020F0502020204030204" pitchFamily="34" charset="0"/>
              </a:rPr>
            </a:br>
            <a:br>
              <a:rPr lang="hr-HR" sz="1300" b="1" u="sng" dirty="0">
                <a:effectLst/>
                <a:highlight>
                  <a:srgbClr val="D3D3D3"/>
                </a:highlight>
                <a:latin typeface="Calibri" panose="020F0502020204030204" pitchFamily="34" charset="0"/>
                <a:ea typeface="Calibri" panose="020F0502020204030204" pitchFamily="34" charset="0"/>
                <a:cs typeface="Calibri" panose="020F0502020204030204" pitchFamily="34" charset="0"/>
              </a:rPr>
            </a:br>
            <a:br>
              <a:rPr lang="hr-HR" sz="1300" b="1" u="sng" dirty="0">
                <a:effectLst/>
                <a:highlight>
                  <a:srgbClr val="D3D3D3"/>
                </a:highlight>
                <a:latin typeface="Calibri" panose="020F0502020204030204" pitchFamily="34" charset="0"/>
                <a:ea typeface="Calibri" panose="020F0502020204030204" pitchFamily="34" charset="0"/>
                <a:cs typeface="Calibri" panose="020F0502020204030204" pitchFamily="34" charset="0"/>
              </a:rPr>
            </a:br>
            <a:br>
              <a:rPr lang="hr-HR" sz="1300" b="1" u="sng" dirty="0">
                <a:effectLst/>
                <a:highlight>
                  <a:srgbClr val="D3D3D3"/>
                </a:highlight>
                <a:latin typeface="Calibri" panose="020F0502020204030204" pitchFamily="34" charset="0"/>
                <a:ea typeface="Calibri" panose="020F0502020204030204" pitchFamily="34" charset="0"/>
                <a:cs typeface="Calibri" panose="020F0502020204030204" pitchFamily="34" charset="0"/>
              </a:rPr>
            </a:br>
            <a:r>
              <a:rPr lang="hr-HR" sz="1300" b="1" u="sng" dirty="0">
                <a:effectLst/>
                <a:highlight>
                  <a:srgbClr val="D3D3D3"/>
                </a:highlight>
                <a:latin typeface="Calibri" panose="020F0502020204030204" pitchFamily="34" charset="0"/>
                <a:ea typeface="Calibri" panose="020F0502020204030204" pitchFamily="34" charset="0"/>
                <a:cs typeface="Calibri" panose="020F0502020204030204" pitchFamily="34" charset="0"/>
              </a:rPr>
              <a:t>Kriterij odabira broj 4. Doprinos dodanoj vrijednosti LEADER-a s naglaskom na koncept Pametnih sela</a:t>
            </a:r>
            <a:r>
              <a:rPr lang="hr-HR" sz="1300" dirty="0">
                <a:effectLst/>
                <a:latin typeface="Calibri" panose="020F0502020204030204" pitchFamily="34" charset="0"/>
                <a:ea typeface="Calibri" panose="020F0502020204030204" pitchFamily="34" charset="0"/>
                <a:cs typeface="Calibri" panose="020F0502020204030204" pitchFamily="34" charset="0"/>
              </a:rPr>
              <a:t> </a:t>
            </a:r>
            <a:br>
              <a:rPr lang="hr-HR" sz="1300" dirty="0">
                <a:effectLst/>
                <a:latin typeface="Calibri" panose="020F0502020204030204" pitchFamily="34" charset="0"/>
                <a:ea typeface="Calibri" panose="020F0502020204030204" pitchFamily="34" charset="0"/>
                <a:cs typeface="Times New Roman" panose="02020603050405020304" pitchFamily="18" charset="0"/>
              </a:rPr>
            </a:br>
            <a:r>
              <a:rPr lang="hr-HR" sz="1300" dirty="0">
                <a:effectLst/>
                <a:latin typeface="Calibri" panose="020F0502020204030204" pitchFamily="34" charset="0"/>
                <a:ea typeface="Calibri" panose="020F0502020204030204" pitchFamily="34" charset="0"/>
                <a:cs typeface="Calibri" panose="020F0502020204030204" pitchFamily="34" charset="0"/>
              </a:rPr>
              <a:t>Da bi korisnik ostvario 5 bodova za </a:t>
            </a:r>
            <a:r>
              <a:rPr lang="hr-HR" sz="1300" b="1" i="1" u="sng" dirty="0">
                <a:effectLst/>
                <a:latin typeface="Calibri" panose="020F0502020204030204" pitchFamily="34" charset="0"/>
                <a:ea typeface="Calibri" panose="020F0502020204030204" pitchFamily="34" charset="0"/>
                <a:cs typeface="Calibri" panose="020F0502020204030204" pitchFamily="34" charset="0"/>
              </a:rPr>
              <a:t>inovativnost projekta</a:t>
            </a:r>
            <a:r>
              <a:rPr lang="hr-HR" sz="1300" u="sng" dirty="0">
                <a:effectLst/>
                <a:latin typeface="Calibri" panose="020F0502020204030204" pitchFamily="34" charset="0"/>
                <a:ea typeface="Calibri" panose="020F0502020204030204" pitchFamily="34" charset="0"/>
                <a:cs typeface="Calibri" panose="020F0502020204030204" pitchFamily="34" charset="0"/>
              </a:rPr>
              <a:t>,</a:t>
            </a:r>
            <a:r>
              <a:rPr lang="hr-HR" sz="1300" dirty="0">
                <a:effectLst/>
                <a:latin typeface="Calibri" panose="020F0502020204030204" pitchFamily="34" charset="0"/>
                <a:ea typeface="Calibri" panose="020F0502020204030204" pitchFamily="34" charset="0"/>
                <a:cs typeface="Calibri" panose="020F0502020204030204" pitchFamily="34" charset="0"/>
              </a:rPr>
              <a:t> projekt ili pojedina aktivnost iz projekta mora rezultira uvođenjem novog proizvoda ili nove/inovativne metode ili usluge na lokalnoj razini (ukupno područje LAG-a), a inovativne značajke se moraju potvrditi relevantnim dokazima.</a:t>
            </a:r>
            <a:br>
              <a:rPr lang="hr-HR" sz="1300" dirty="0">
                <a:effectLst/>
                <a:latin typeface="Calibri" panose="020F0502020204030204" pitchFamily="34" charset="0"/>
                <a:ea typeface="Calibri" panose="020F0502020204030204" pitchFamily="34" charset="0"/>
                <a:cs typeface="Calibri" panose="020F0502020204030204" pitchFamily="34" charset="0"/>
              </a:rPr>
            </a:br>
            <a:r>
              <a:rPr lang="hr-HR" sz="1300" dirty="0">
                <a:effectLst/>
                <a:latin typeface="Calibri" panose="020F0502020204030204" pitchFamily="34" charset="0"/>
                <a:ea typeface="Calibri" panose="020F0502020204030204" pitchFamily="34" charset="0"/>
                <a:cs typeface="Calibri" panose="020F0502020204030204" pitchFamily="34" charset="0"/>
              </a:rPr>
              <a:t> </a:t>
            </a:r>
            <a:r>
              <a:rPr lang="hr-HR" sz="1300" dirty="0">
                <a:effectLst/>
                <a:latin typeface="Calibri" panose="020F0502020204030204" pitchFamily="34" charset="0"/>
                <a:ea typeface="MinionPro-Cn"/>
                <a:cs typeface="Calibri" panose="020F0502020204030204" pitchFamily="34" charset="0"/>
              </a:rPr>
              <a:t> </a:t>
            </a:r>
            <a:br>
              <a:rPr lang="hr-HR" sz="1300" dirty="0">
                <a:effectLst/>
                <a:latin typeface="Calibri" panose="020F0502020204030204" pitchFamily="34" charset="0"/>
                <a:ea typeface="Calibri" panose="020F0502020204030204" pitchFamily="34" charset="0"/>
                <a:cs typeface="Times New Roman" panose="02020603050405020304" pitchFamily="18" charset="0"/>
              </a:rPr>
            </a:br>
            <a:r>
              <a:rPr lang="hr-HR" sz="1300" dirty="0">
                <a:effectLst/>
                <a:latin typeface="Calibri" panose="020F0502020204030204" pitchFamily="34" charset="0"/>
                <a:ea typeface="MinionPro-Cn"/>
                <a:cs typeface="Calibri" panose="020F0502020204030204" pitchFamily="34" charset="0"/>
              </a:rPr>
              <a:t>Da bi korisnik ostvario bodove za </a:t>
            </a:r>
            <a:r>
              <a:rPr lang="hr-HR" sz="1300" b="1" i="1" u="sng" dirty="0">
                <a:effectLst/>
                <a:latin typeface="Calibri" panose="020F0502020204030204" pitchFamily="34" charset="0"/>
                <a:ea typeface="MinionPro-Cn"/>
                <a:cs typeface="Calibri" panose="020F0502020204030204" pitchFamily="34" charset="0"/>
              </a:rPr>
              <a:t>ulaganje u digitalizaciju</a:t>
            </a:r>
            <a:r>
              <a:rPr lang="hr-HR" sz="1300" dirty="0">
                <a:effectLst/>
                <a:latin typeface="Calibri" panose="020F0502020204030204" pitchFamily="34" charset="0"/>
                <a:ea typeface="MinionPro-Cn"/>
                <a:cs typeface="Calibri" panose="020F0502020204030204" pitchFamily="34" charset="0"/>
              </a:rPr>
              <a:t> ulaganje se mora odnositi na troškove koji uključuju </a:t>
            </a:r>
            <a:r>
              <a:rPr lang="hr-HR" sz="1300" dirty="0" err="1">
                <a:effectLst/>
                <a:latin typeface="Calibri" panose="020F0502020204030204" pitchFamily="34" charset="0"/>
                <a:ea typeface="MinionPro-Cn"/>
                <a:cs typeface="Calibri" panose="020F0502020204030204" pitchFamily="34" charset="0"/>
              </a:rPr>
              <a:t>IoT</a:t>
            </a:r>
            <a:r>
              <a:rPr lang="hr-HR" sz="1300" dirty="0">
                <a:effectLst/>
                <a:latin typeface="Calibri" panose="020F0502020204030204" pitchFamily="34" charset="0"/>
                <a:ea typeface="MinionPro-Cn"/>
                <a:cs typeface="Calibri" panose="020F0502020204030204" pitchFamily="34" charset="0"/>
              </a:rPr>
              <a:t> (Internet </a:t>
            </a:r>
            <a:r>
              <a:rPr lang="hr-HR" sz="1300" dirty="0" err="1">
                <a:effectLst/>
                <a:latin typeface="Calibri" panose="020F0502020204030204" pitchFamily="34" charset="0"/>
                <a:ea typeface="MinionPro-Cn"/>
                <a:cs typeface="Calibri" panose="020F0502020204030204" pitchFamily="34" charset="0"/>
              </a:rPr>
              <a:t>of</a:t>
            </a:r>
            <a:r>
              <a:rPr lang="hr-HR" sz="1300" dirty="0">
                <a:effectLst/>
                <a:latin typeface="Calibri" panose="020F0502020204030204" pitchFamily="34" charset="0"/>
                <a:ea typeface="MinionPro-Cn"/>
                <a:cs typeface="Calibri" panose="020F0502020204030204" pitchFamily="34" charset="0"/>
              </a:rPr>
              <a:t> </a:t>
            </a:r>
            <a:r>
              <a:rPr lang="hr-HR" sz="1300" dirty="0" err="1">
                <a:effectLst/>
                <a:latin typeface="Calibri" panose="020F0502020204030204" pitchFamily="34" charset="0"/>
                <a:ea typeface="MinionPro-Cn"/>
                <a:cs typeface="Calibri" panose="020F0502020204030204" pitchFamily="34" charset="0"/>
              </a:rPr>
              <a:t>Things</a:t>
            </a:r>
            <a:r>
              <a:rPr lang="hr-HR" sz="1300" dirty="0">
                <a:effectLst/>
                <a:latin typeface="Calibri" panose="020F0502020204030204" pitchFamily="34" charset="0"/>
                <a:ea typeface="MinionPro-Cn"/>
                <a:cs typeface="Calibri" panose="020F0502020204030204" pitchFamily="34" charset="0"/>
              </a:rPr>
              <a:t>) proizvode u funkciji pametne poljoprivrede, opremu i/ili mehanizaciju u funkciji precizne poljoprivrede i/ili pripadajuća programska rješenja (software) u funkciji digitalizacije poljoprivredne aktivnosti korisnika. Doprinosom digitalizaciji ujedno se doprinosi i pametnoj poljoprivredi i preradi na području LAG-a putem, npr.: digitalizacije proizvodnje, dronovima, upravljanjem podatcima, automatizacijom i robotikom, održivom tehnologijom, digitalnim marketingom i dr., uključujući i stjecanja znanja i vještina za digitalizaciju u poljoprivredi i/ili preradi (digitalnu tranziciju). </a:t>
            </a:r>
            <a:br>
              <a:rPr lang="hr-HR" sz="1300" dirty="0">
                <a:effectLst/>
                <a:latin typeface="Calibri" panose="020F0502020204030204" pitchFamily="34" charset="0"/>
                <a:ea typeface="MinionPro-Cn"/>
                <a:cs typeface="Calibri" panose="020F0502020204030204" pitchFamily="34" charset="0"/>
              </a:rPr>
            </a:br>
            <a:br>
              <a:rPr lang="hr-HR" sz="1300" dirty="0">
                <a:effectLst/>
                <a:latin typeface="Calibri" panose="020F0502020204030204" pitchFamily="34" charset="0"/>
                <a:ea typeface="Calibri" panose="020F0502020204030204" pitchFamily="34" charset="0"/>
                <a:cs typeface="Times New Roman" panose="02020603050405020304" pitchFamily="18" charset="0"/>
              </a:rPr>
            </a:br>
            <a:r>
              <a:rPr lang="hr-HR" sz="1300" dirty="0">
                <a:effectLst/>
                <a:latin typeface="Calibri" panose="020F0502020204030204" pitchFamily="34" charset="0"/>
                <a:ea typeface="MinionPro-Cn"/>
                <a:cs typeface="Calibri" panose="020F0502020204030204" pitchFamily="34" charset="0"/>
              </a:rPr>
              <a:t>Da bi korisnik ostvario bodove za </a:t>
            </a:r>
            <a:r>
              <a:rPr lang="hr-HR" sz="1300" b="1" i="1" u="sng" dirty="0">
                <a:effectLst/>
                <a:latin typeface="Calibri" panose="020F0502020204030204" pitchFamily="34" charset="0"/>
                <a:ea typeface="MinionPro-Cn"/>
                <a:cs typeface="Calibri" panose="020F0502020204030204" pitchFamily="34" charset="0"/>
              </a:rPr>
              <a:t>doprinos okolišnim ciljevima i ublažavanju klimatskih promjena,</a:t>
            </a:r>
            <a:r>
              <a:rPr lang="hr-HR" sz="1300" b="1" i="1" dirty="0">
                <a:effectLst/>
                <a:latin typeface="Calibri" panose="020F0502020204030204" pitchFamily="34" charset="0"/>
                <a:ea typeface="MinionPro-Cn"/>
                <a:cs typeface="Calibri" panose="020F0502020204030204" pitchFamily="34" charset="0"/>
              </a:rPr>
              <a:t> </a:t>
            </a:r>
            <a:r>
              <a:rPr lang="hr-HR" sz="1300" dirty="0">
                <a:effectLst/>
                <a:latin typeface="Calibri" panose="020F0502020204030204" pitchFamily="34" charset="0"/>
                <a:ea typeface="MinionPro-Cn"/>
                <a:cs typeface="Calibri" panose="020F0502020204030204" pitchFamily="34" charset="0"/>
              </a:rPr>
              <a:t>u sklopu ulaganja treba planirati troškove koji uključuju ulaganja u: obnovljive izvore energije, energetsku učinkovitost na gospodarstvu i/ili gospodarskim objektima u svrhu poljoprivredne proizvodnje, uštedu vode, uštedu energije, ekološku ambalažu i smanjenje otpada, proizvodnju </a:t>
            </a:r>
            <a:r>
              <a:rPr lang="hr-HR" sz="1300" dirty="0" err="1">
                <a:effectLst/>
                <a:latin typeface="Calibri" panose="020F0502020204030204" pitchFamily="34" charset="0"/>
                <a:ea typeface="MinionPro-Cn"/>
                <a:cs typeface="Calibri" panose="020F0502020204030204" pitchFamily="34" charset="0"/>
              </a:rPr>
              <a:t>biomaterijala</a:t>
            </a:r>
            <a:r>
              <a:rPr lang="hr-HR" sz="1300" dirty="0">
                <a:effectLst/>
                <a:latin typeface="Calibri" panose="020F0502020204030204" pitchFamily="34" charset="0"/>
                <a:ea typeface="MinionPro-Cn"/>
                <a:cs typeface="Calibri" panose="020F0502020204030204" pitchFamily="34" charset="0"/>
              </a:rPr>
              <a:t>, sustav za praćenje vremenskih uvjeta, poboljšanje tla tehnologijom, integraciju kružnog gospodarstva, biodinamiku, očuvanje bioraznolikosti (sadnja živica i šumaraka, zaštita prirodnih staništa, uzgoj/očuvanje autohtonih pasmina i/ili sorata i sl.), smanjenje emisije stakleničkih plinova (kompostiranje, smanjenje stočarskih emisija) i dr., aktivnosti uključujući i stjecanje znanja i vještina u zaštiti okoliša i otpornosti na klimatske promijene.</a:t>
            </a:r>
            <a:br>
              <a:rPr lang="hr-HR" sz="1300" dirty="0">
                <a:effectLst/>
                <a:latin typeface="Calibri" panose="020F0502020204030204" pitchFamily="34" charset="0"/>
                <a:ea typeface="MinionPro-Cn"/>
                <a:cs typeface="Calibri" panose="020F0502020204030204" pitchFamily="34" charset="0"/>
              </a:rPr>
            </a:br>
            <a:r>
              <a:rPr lang="hr-HR" sz="1300" dirty="0">
                <a:effectLst/>
                <a:latin typeface="Calibri" panose="020F0502020204030204" pitchFamily="34" charset="0"/>
                <a:ea typeface="MinionPro-Cn"/>
                <a:cs typeface="Calibri" panose="020F0502020204030204" pitchFamily="34" charset="0"/>
              </a:rPr>
              <a:t>  </a:t>
            </a:r>
            <a:br>
              <a:rPr lang="hr-HR" sz="1300" dirty="0">
                <a:effectLst/>
                <a:latin typeface="Calibri" panose="020F0502020204030204" pitchFamily="34" charset="0"/>
                <a:ea typeface="Calibri" panose="020F0502020204030204" pitchFamily="34" charset="0"/>
                <a:cs typeface="Times New Roman" panose="02020603050405020304" pitchFamily="18" charset="0"/>
              </a:rPr>
            </a:br>
            <a:r>
              <a:rPr lang="hr-HR" sz="1300" b="1" u="sng" dirty="0">
                <a:effectLst/>
                <a:latin typeface="Calibri" panose="020F0502020204030204" pitchFamily="34" charset="0"/>
                <a:ea typeface="MinionPro-Cn"/>
                <a:cs typeface="Calibri" panose="020F0502020204030204" pitchFamily="34" charset="0"/>
              </a:rPr>
              <a:t>Pod ulaganjem u obnovljive izvore energije</a:t>
            </a:r>
            <a:r>
              <a:rPr lang="hr-HR" sz="1300" b="1" dirty="0">
                <a:effectLst/>
                <a:latin typeface="Calibri" panose="020F0502020204030204" pitchFamily="34" charset="0"/>
                <a:ea typeface="MinionPro-Cn"/>
                <a:cs typeface="Calibri" panose="020F0502020204030204" pitchFamily="34" charset="0"/>
              </a:rPr>
              <a:t> </a:t>
            </a:r>
            <a:r>
              <a:rPr lang="hr-HR" sz="1300" dirty="0">
                <a:effectLst/>
                <a:latin typeface="Calibri" panose="020F0502020204030204" pitchFamily="34" charset="0"/>
                <a:ea typeface="MinionPro-Cn"/>
                <a:cs typeface="Calibri" panose="020F0502020204030204" pitchFamily="34" charset="0"/>
              </a:rPr>
              <a:t>smatraju se sve isplanirane i provedene aktivnosti čiji je cilj očuvanje okoliša i ublažavanje klimatskih promjena, a koje se odnose na građenje (gradnju i/ili rekonstrukciju) i/ili opremanje postrojenja za korištenje energije iz obnovljivih izvora (biomasa, energija sunca, bioplin, energija vjetra, geotermalna energija i dr.).</a:t>
            </a:r>
            <a:br>
              <a:rPr lang="hr-HR" sz="1300" dirty="0">
                <a:effectLst/>
                <a:latin typeface="Calibri" panose="020F0502020204030204" pitchFamily="34" charset="0"/>
                <a:ea typeface="Calibri" panose="020F0502020204030204" pitchFamily="34" charset="0"/>
                <a:cs typeface="Times New Roman" panose="02020603050405020304" pitchFamily="18" charset="0"/>
              </a:rPr>
            </a:br>
            <a:br>
              <a:rPr lang="hr-HR" sz="1300" dirty="0">
                <a:effectLst/>
                <a:latin typeface="Calibri" panose="020F0502020204030204" pitchFamily="34" charset="0"/>
                <a:ea typeface="Calibri" panose="020F0502020204030204" pitchFamily="34" charset="0"/>
                <a:cs typeface="Times New Roman" panose="02020603050405020304" pitchFamily="18" charset="0"/>
              </a:rPr>
            </a:br>
            <a:r>
              <a:rPr lang="hr-HR" sz="1300" b="1" u="sng" dirty="0">
                <a:effectLst/>
                <a:latin typeface="Calibri" panose="020F0502020204030204" pitchFamily="34" charset="0"/>
                <a:ea typeface="MinionPro-Cn"/>
                <a:cs typeface="Calibri" panose="020F0502020204030204" pitchFamily="34" charset="0"/>
              </a:rPr>
              <a:t>Pod ulaganje u energetsku učinkovitost</a:t>
            </a:r>
            <a:r>
              <a:rPr lang="hr-HR" sz="1300" b="1" dirty="0">
                <a:effectLst/>
                <a:latin typeface="Calibri" panose="020F0502020204030204" pitchFamily="34" charset="0"/>
                <a:ea typeface="MinionPro-Cn"/>
                <a:cs typeface="Calibri" panose="020F0502020204030204" pitchFamily="34" charset="0"/>
              </a:rPr>
              <a:t> </a:t>
            </a:r>
            <a:r>
              <a:rPr lang="hr-HR" sz="1300" dirty="0">
                <a:effectLst/>
                <a:latin typeface="Calibri" panose="020F0502020204030204" pitchFamily="34" charset="0"/>
                <a:ea typeface="MinionPro-Cn"/>
                <a:cs typeface="Calibri" panose="020F0502020204030204" pitchFamily="34" charset="0"/>
              </a:rPr>
              <a:t>objekta smatraju se sve planirane i provedbene aktivnosti čiji je cilj smanjiti potrošnju energije za postizanje istog učinka (toplinska izolacija vanjske ovojnice i/ili krovišta, zamjena dotrajale stolarije energetski učinkovitom i sl.), u svrhu proizvodnje i/ili prerade poljoprivrednih proizvoda iz Priloga I. Ugovora.</a:t>
            </a:r>
            <a:br>
              <a:rPr lang="hr-HR" sz="1300" dirty="0">
                <a:effectLst/>
                <a:latin typeface="Calibri" panose="020F0502020204030204" pitchFamily="34" charset="0"/>
                <a:ea typeface="Calibri" panose="020F0502020204030204" pitchFamily="34" charset="0"/>
                <a:cs typeface="Times New Roman" panose="02020603050405020304" pitchFamily="18" charset="0"/>
              </a:rPr>
            </a:br>
            <a:r>
              <a:rPr lang="hr-HR" sz="1300" dirty="0">
                <a:effectLst/>
                <a:latin typeface="Calibri" panose="020F0502020204030204" pitchFamily="34" charset="0"/>
                <a:ea typeface="MinionPro-Cn"/>
                <a:cs typeface="Calibri" panose="020F0502020204030204" pitchFamily="34" charset="0"/>
              </a:rPr>
              <a:t> </a:t>
            </a:r>
            <a:br>
              <a:rPr lang="hr-HR" sz="1300" dirty="0">
                <a:effectLst/>
                <a:latin typeface="Calibri" panose="020F0502020204030204" pitchFamily="34" charset="0"/>
                <a:ea typeface="Calibri" panose="020F0502020204030204" pitchFamily="34" charset="0"/>
                <a:cs typeface="Times New Roman" panose="02020603050405020304" pitchFamily="18" charset="0"/>
              </a:rPr>
            </a:br>
            <a:r>
              <a:rPr lang="hr-HR" sz="1300" dirty="0">
                <a:effectLst/>
                <a:latin typeface="Calibri" panose="020F0502020204030204" pitchFamily="34" charset="0"/>
                <a:ea typeface="MinionPro-Cn"/>
                <a:cs typeface="Calibri" panose="020F0502020204030204" pitchFamily="34" charset="0"/>
              </a:rPr>
              <a:t> </a:t>
            </a:r>
            <a:br>
              <a:rPr lang="hr-HR" sz="1300" dirty="0">
                <a:effectLst/>
                <a:latin typeface="Calibri" panose="020F0502020204030204" pitchFamily="34" charset="0"/>
                <a:ea typeface="Calibri" panose="020F0502020204030204" pitchFamily="34" charset="0"/>
                <a:cs typeface="Times New Roman" panose="02020603050405020304" pitchFamily="18" charset="0"/>
              </a:rPr>
            </a:br>
            <a:endParaRPr lang="hr-HR" sz="1300" dirty="0"/>
          </a:p>
        </p:txBody>
      </p:sp>
      <p:pic>
        <p:nvPicPr>
          <p:cNvPr id="4" name="Rezervirano mjesto sadržaja 3">
            <a:extLst>
              <a:ext uri="{FF2B5EF4-FFF2-40B4-BE49-F238E27FC236}">
                <a16:creationId xmlns:a16="http://schemas.microsoft.com/office/drawing/2014/main" id="{C136317D-99E6-704E-50CE-DD04345A48FA}"/>
              </a:ext>
            </a:extLst>
          </p:cNvPr>
          <p:cNvPicPr>
            <a:picLocks noGrp="1" noChangeAspect="1"/>
          </p:cNvPicPr>
          <p:nvPr>
            <p:ph idx="1"/>
          </p:nvPr>
        </p:nvPicPr>
        <p:blipFill>
          <a:blip r:embed="rId3"/>
          <a:stretch>
            <a:fillRect/>
          </a:stretch>
        </p:blipFill>
        <p:spPr>
          <a:xfrm>
            <a:off x="0" y="0"/>
            <a:ext cx="5074920" cy="6858000"/>
          </a:xfrm>
          <a:prstGeom prst="rect">
            <a:avLst/>
          </a:prstGeom>
        </p:spPr>
      </p:pic>
    </p:spTree>
    <p:extLst>
      <p:ext uri="{BB962C8B-B14F-4D97-AF65-F5344CB8AC3E}">
        <p14:creationId xmlns:p14="http://schemas.microsoft.com/office/powerpoint/2010/main" val="7723100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D89A80-99FD-50E9-3C6C-8FC243DA5D5A}"/>
            </a:ext>
          </a:extLst>
        </p:cNvPr>
        <p:cNvGrpSpPr/>
        <p:nvPr/>
      </p:nvGrpSpPr>
      <p:grpSpPr>
        <a:xfrm>
          <a:off x="0" y="0"/>
          <a:ext cx="0" cy="0"/>
          <a:chOff x="0" y="0"/>
          <a:chExt cx="0" cy="0"/>
        </a:xfrm>
      </p:grpSpPr>
      <p:sp>
        <p:nvSpPr>
          <p:cNvPr id="2" name="Naslov 1">
            <a:extLst>
              <a:ext uri="{FF2B5EF4-FFF2-40B4-BE49-F238E27FC236}">
                <a16:creationId xmlns:a16="http://schemas.microsoft.com/office/drawing/2014/main" id="{04F31035-DF38-BF91-14D7-B1BC9429F494}"/>
              </a:ext>
            </a:extLst>
          </p:cNvPr>
          <p:cNvSpPr>
            <a:spLocks noGrp="1"/>
          </p:cNvSpPr>
          <p:nvPr>
            <p:ph type="title"/>
          </p:nvPr>
        </p:nvSpPr>
        <p:spPr>
          <a:xfrm>
            <a:off x="5276088" y="109729"/>
            <a:ext cx="6519672" cy="6483096"/>
          </a:xfrm>
        </p:spPr>
        <p:txBody>
          <a:bodyPr>
            <a:normAutofit/>
          </a:bodyPr>
          <a:lstStyle/>
          <a:p>
            <a:pPr>
              <a:lnSpc>
                <a:spcPct val="107000"/>
              </a:lnSpc>
              <a:spcAft>
                <a:spcPts val="800"/>
              </a:spcAft>
            </a:pPr>
            <a:r>
              <a:rPr lang="hr-HR" sz="1600" b="1" u="sng" dirty="0">
                <a:effectLst/>
                <a:highlight>
                  <a:srgbClr val="D3D3D3"/>
                </a:highlight>
                <a:latin typeface="Calibri" panose="020F0502020204030204" pitchFamily="34" charset="0"/>
                <a:ea typeface="Calibri" panose="020F0502020204030204" pitchFamily="34" charset="0"/>
                <a:cs typeface="Calibri" panose="020F0502020204030204" pitchFamily="34" charset="0"/>
              </a:rPr>
              <a:t>Kriterij odabira broj 5. Ekološka proizvodnja</a:t>
            </a:r>
            <a:br>
              <a:rPr lang="hr-HR" sz="1400" dirty="0">
                <a:effectLst/>
                <a:latin typeface="Calibri" panose="020F0502020204030204" pitchFamily="34" charset="0"/>
                <a:ea typeface="Calibri" panose="020F0502020204030204" pitchFamily="34" charset="0"/>
                <a:cs typeface="Times New Roman" panose="02020603050405020304" pitchFamily="18" charset="0"/>
              </a:rPr>
            </a:br>
            <a:r>
              <a:rPr lang="hr-HR" sz="1600" dirty="0">
                <a:effectLst/>
                <a:latin typeface="Times New Roman" panose="02020603050405020304" pitchFamily="18" charset="0"/>
                <a:ea typeface="Calibri" panose="020F0502020204030204" pitchFamily="34" charset="0"/>
                <a:cs typeface="Times New Roman" panose="02020603050405020304" pitchFamily="18" charset="0"/>
              </a:rPr>
              <a:t>Pod ulaganjem u ekološku poljoprivredu smatraju se sve aktivnosti u svrhu proizvodnje i/ili prerade poljoprivrednih proizvoda iz Priloga I. Ugovora koje korisnik provodi.</a:t>
            </a:r>
            <a:br>
              <a:rPr lang="hr-HR" sz="1400" dirty="0">
                <a:effectLst/>
                <a:latin typeface="Calibri" panose="020F0502020204030204" pitchFamily="34" charset="0"/>
                <a:ea typeface="Calibri" panose="020F0502020204030204" pitchFamily="34" charset="0"/>
                <a:cs typeface="Times New Roman" panose="02020603050405020304" pitchFamily="18" charset="0"/>
              </a:rPr>
            </a:br>
            <a:r>
              <a:rPr lang="hr-HR" sz="1600" dirty="0">
                <a:effectLst/>
                <a:latin typeface="Times New Roman" panose="02020603050405020304" pitchFamily="18" charset="0"/>
                <a:ea typeface="Calibri" panose="020F0502020204030204" pitchFamily="34" charset="0"/>
                <a:cs typeface="Times New Roman" panose="02020603050405020304" pitchFamily="18" charset="0"/>
              </a:rPr>
              <a:t> </a:t>
            </a:r>
            <a:br>
              <a:rPr lang="hr-HR" sz="1400" dirty="0">
                <a:effectLst/>
                <a:latin typeface="Calibri" panose="020F0502020204030204" pitchFamily="34" charset="0"/>
                <a:ea typeface="Calibri" panose="020F0502020204030204" pitchFamily="34" charset="0"/>
                <a:cs typeface="Times New Roman" panose="02020603050405020304" pitchFamily="18" charset="0"/>
              </a:rPr>
            </a:br>
            <a:r>
              <a:rPr lang="hr-HR" sz="1600" dirty="0">
                <a:effectLst/>
                <a:latin typeface="Times New Roman" panose="02020603050405020304" pitchFamily="18" charset="0"/>
                <a:ea typeface="Calibri" panose="020F0502020204030204" pitchFamily="34" charset="0"/>
                <a:cs typeface="Times New Roman" panose="02020603050405020304" pitchFamily="18" charset="0"/>
              </a:rPr>
              <a:t>Da bi korisnik ostvario 5 bodova po navedenom kriteriju, prijavitelj mora biti:</a:t>
            </a:r>
            <a:br>
              <a:rPr lang="hr-HR" sz="1400" dirty="0">
                <a:effectLst/>
                <a:latin typeface="Calibri" panose="020F0502020204030204" pitchFamily="34" charset="0"/>
                <a:ea typeface="Calibri" panose="020F0502020204030204" pitchFamily="34" charset="0"/>
                <a:cs typeface="Times New Roman" panose="02020603050405020304" pitchFamily="18" charset="0"/>
              </a:rPr>
            </a:br>
            <a:r>
              <a:rPr lang="hr-HR" sz="1600" dirty="0">
                <a:effectLst/>
                <a:latin typeface="Times New Roman" panose="02020603050405020304" pitchFamily="18" charset="0"/>
                <a:ea typeface="Calibri" panose="020F0502020204030204" pitchFamily="34" charset="0"/>
                <a:cs typeface="Times New Roman" panose="02020603050405020304" pitchFamily="18" charset="0"/>
              </a:rPr>
              <a:t>Registriran kao ekološki proizvođač i/ili,</a:t>
            </a:r>
            <a:br>
              <a:rPr lang="hr-HR" sz="1400" dirty="0">
                <a:effectLst/>
                <a:latin typeface="Calibri" panose="020F0502020204030204" pitchFamily="34" charset="0"/>
                <a:ea typeface="Calibri" panose="020F0502020204030204" pitchFamily="34" charset="0"/>
                <a:cs typeface="Times New Roman" panose="02020603050405020304" pitchFamily="18" charset="0"/>
              </a:rPr>
            </a:br>
            <a:r>
              <a:rPr lang="hr-HR" sz="1600" dirty="0">
                <a:effectLst/>
                <a:latin typeface="Times New Roman" panose="02020603050405020304" pitchFamily="18" charset="0"/>
                <a:ea typeface="Calibri" panose="020F0502020204030204" pitchFamily="34" charset="0"/>
                <a:cs typeface="Times New Roman" panose="02020603050405020304" pitchFamily="18" charset="0"/>
              </a:rPr>
              <a:t>u prijelaznom razdoblju za ekološku proizvodnju.</a:t>
            </a:r>
            <a:br>
              <a:rPr lang="hr-HR" sz="1400" dirty="0">
                <a:effectLst/>
                <a:latin typeface="Calibri" panose="020F0502020204030204" pitchFamily="34" charset="0"/>
                <a:ea typeface="Calibri" panose="020F0502020204030204" pitchFamily="34" charset="0"/>
                <a:cs typeface="Times New Roman" panose="02020603050405020304" pitchFamily="18" charset="0"/>
              </a:rPr>
            </a:br>
            <a:r>
              <a:rPr lang="hr-HR" sz="1600" dirty="0">
                <a:effectLst/>
                <a:latin typeface="Times New Roman" panose="02020603050405020304" pitchFamily="18" charset="0"/>
                <a:ea typeface="Calibri" panose="020F0502020204030204" pitchFamily="34" charset="0"/>
                <a:cs typeface="Times New Roman" panose="02020603050405020304" pitchFamily="18" charset="0"/>
              </a:rPr>
              <a:t>Korisnici registrirani kao ekološki proizvođači i korisnici u prijelaznom razdoblju prilikom prijave na natječaj </a:t>
            </a:r>
            <a:r>
              <a:rPr lang="hr-HR" sz="1600" u="sng" dirty="0">
                <a:effectLst/>
                <a:latin typeface="Times New Roman" panose="02020603050405020304" pitchFamily="18" charset="0"/>
                <a:ea typeface="Calibri" panose="020F0502020204030204" pitchFamily="34" charset="0"/>
                <a:cs typeface="Times New Roman" panose="02020603050405020304" pitchFamily="18" charset="0"/>
              </a:rPr>
              <a:t>obavezni su priložiti dokaz evidencije u nadležni Upisnik ekoloških proizvođača kao ekološki proizvođači ili korisnici u prijelaznom razdoblju.</a:t>
            </a:r>
            <a:br>
              <a:rPr lang="hr-HR" sz="1400" dirty="0">
                <a:effectLst/>
                <a:latin typeface="Calibri" panose="020F0502020204030204" pitchFamily="34" charset="0"/>
                <a:ea typeface="Calibri" panose="020F0502020204030204" pitchFamily="34" charset="0"/>
                <a:cs typeface="Times New Roman" panose="02020603050405020304" pitchFamily="18" charset="0"/>
              </a:rPr>
            </a:br>
            <a:endParaRPr lang="hr-HR" sz="1600" dirty="0"/>
          </a:p>
        </p:txBody>
      </p:sp>
      <p:pic>
        <p:nvPicPr>
          <p:cNvPr id="4" name="Rezervirano mjesto sadržaja 3">
            <a:extLst>
              <a:ext uri="{FF2B5EF4-FFF2-40B4-BE49-F238E27FC236}">
                <a16:creationId xmlns:a16="http://schemas.microsoft.com/office/drawing/2014/main" id="{0AAB6C42-7084-241C-D649-47C742B205BF}"/>
              </a:ext>
            </a:extLst>
          </p:cNvPr>
          <p:cNvPicPr>
            <a:picLocks noGrp="1" noChangeAspect="1"/>
          </p:cNvPicPr>
          <p:nvPr>
            <p:ph idx="1"/>
          </p:nvPr>
        </p:nvPicPr>
        <p:blipFill>
          <a:blip r:embed="rId2"/>
          <a:stretch>
            <a:fillRect/>
          </a:stretch>
        </p:blipFill>
        <p:spPr>
          <a:xfrm>
            <a:off x="0" y="0"/>
            <a:ext cx="5202936" cy="6858000"/>
          </a:xfrm>
          <a:prstGeom prst="rect">
            <a:avLst/>
          </a:prstGeom>
        </p:spPr>
      </p:pic>
    </p:spTree>
    <p:extLst>
      <p:ext uri="{BB962C8B-B14F-4D97-AF65-F5344CB8AC3E}">
        <p14:creationId xmlns:p14="http://schemas.microsoft.com/office/powerpoint/2010/main" val="14708021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5E5001-440A-980B-D505-B60486704537}"/>
            </a:ext>
          </a:extLst>
        </p:cNvPr>
        <p:cNvGrpSpPr/>
        <p:nvPr/>
      </p:nvGrpSpPr>
      <p:grpSpPr>
        <a:xfrm>
          <a:off x="0" y="0"/>
          <a:ext cx="0" cy="0"/>
          <a:chOff x="0" y="0"/>
          <a:chExt cx="0" cy="0"/>
        </a:xfrm>
      </p:grpSpPr>
      <p:sp>
        <p:nvSpPr>
          <p:cNvPr id="2" name="Naslov 1">
            <a:extLst>
              <a:ext uri="{FF2B5EF4-FFF2-40B4-BE49-F238E27FC236}">
                <a16:creationId xmlns:a16="http://schemas.microsoft.com/office/drawing/2014/main" id="{6F644DBB-2FFD-385A-CEB2-5B33F6B7B116}"/>
              </a:ext>
            </a:extLst>
          </p:cNvPr>
          <p:cNvSpPr>
            <a:spLocks noGrp="1"/>
          </p:cNvSpPr>
          <p:nvPr>
            <p:ph type="title"/>
          </p:nvPr>
        </p:nvSpPr>
        <p:spPr>
          <a:xfrm>
            <a:off x="5276088" y="109729"/>
            <a:ext cx="6915912" cy="6614628"/>
          </a:xfrm>
        </p:spPr>
        <p:txBody>
          <a:bodyPr>
            <a:normAutofit/>
          </a:bodyPr>
          <a:lstStyle/>
          <a:p>
            <a:pPr>
              <a:lnSpc>
                <a:spcPct val="107000"/>
              </a:lnSpc>
              <a:spcAft>
                <a:spcPts val="800"/>
              </a:spcAft>
            </a:pPr>
            <a:r>
              <a:rPr lang="hr-HR" sz="1400" b="1" u="sng" dirty="0">
                <a:effectLst/>
                <a:highlight>
                  <a:srgbClr val="D3D3D3"/>
                </a:highlight>
                <a:latin typeface="Calibri" panose="020F0502020204030204" pitchFamily="34" charset="0"/>
                <a:ea typeface="Calibri" panose="020F0502020204030204" pitchFamily="34" charset="0"/>
                <a:cs typeface="Calibri" panose="020F0502020204030204" pitchFamily="34" charset="0"/>
              </a:rPr>
              <a:t>Kriterij broj 6. Dodana vrijednost LEADER-a</a:t>
            </a:r>
            <a:br>
              <a:rPr lang="hr-HR" sz="1400" dirty="0">
                <a:effectLst/>
                <a:latin typeface="Calibri" panose="020F0502020204030204" pitchFamily="34" charset="0"/>
                <a:ea typeface="Calibri" panose="020F0502020204030204" pitchFamily="34" charset="0"/>
                <a:cs typeface="Times New Roman" panose="02020603050405020304" pitchFamily="18" charset="0"/>
              </a:rPr>
            </a:br>
            <a:r>
              <a:rPr lang="hr-HR" sz="1400" dirty="0">
                <a:effectLst/>
                <a:latin typeface="Calibri" panose="020F0502020204030204" pitchFamily="34" charset="0"/>
                <a:ea typeface="Calibri" panose="020F0502020204030204" pitchFamily="34" charset="0"/>
                <a:cs typeface="Calibri" panose="020F0502020204030204" pitchFamily="34" charset="0"/>
              </a:rPr>
              <a:t> </a:t>
            </a:r>
            <a:br>
              <a:rPr lang="hr-HR" sz="1400" dirty="0">
                <a:effectLst/>
                <a:latin typeface="Calibri" panose="020F0502020204030204" pitchFamily="34" charset="0"/>
                <a:ea typeface="Calibri" panose="020F0502020204030204" pitchFamily="34" charset="0"/>
                <a:cs typeface="Times New Roman" panose="02020603050405020304" pitchFamily="18" charset="0"/>
              </a:rPr>
            </a:br>
            <a:r>
              <a:rPr lang="hr-HR" sz="1400" dirty="0">
                <a:effectLst/>
                <a:latin typeface="Calibri" panose="020F0502020204030204" pitchFamily="34" charset="0"/>
                <a:ea typeface="MinionPro-Cn"/>
                <a:cs typeface="Calibri" panose="020F0502020204030204" pitchFamily="34" charset="0"/>
              </a:rPr>
              <a:t>Da bi korisnik ostvario </a:t>
            </a:r>
            <a:r>
              <a:rPr lang="hr-HR" sz="1400" b="1" u="sng" dirty="0">
                <a:effectLst/>
                <a:latin typeface="Calibri" panose="020F0502020204030204" pitchFamily="34" charset="0"/>
                <a:ea typeface="MinionPro-Cn"/>
                <a:cs typeface="Calibri" panose="020F0502020204030204" pitchFamily="34" charset="0"/>
              </a:rPr>
              <a:t>5 bodova</a:t>
            </a:r>
            <a:r>
              <a:rPr lang="hr-HR" sz="1400" dirty="0">
                <a:effectLst/>
                <a:latin typeface="Calibri" panose="020F0502020204030204" pitchFamily="34" charset="0"/>
                <a:ea typeface="MinionPro-Cn"/>
                <a:cs typeface="Calibri" panose="020F0502020204030204" pitchFamily="34" charset="0"/>
              </a:rPr>
              <a:t> po Kriteriju odabira br. 6 projekt se mora provoditi u </a:t>
            </a:r>
            <a:r>
              <a:rPr lang="hr-HR" sz="1400" b="1" dirty="0">
                <a:effectLst/>
                <a:latin typeface="Calibri" panose="020F0502020204030204" pitchFamily="34" charset="0"/>
                <a:ea typeface="MinionPro-Cn"/>
                <a:cs typeface="Calibri" panose="020F0502020204030204" pitchFamily="34" charset="0"/>
              </a:rPr>
              <a:t>partnerstvu </a:t>
            </a:r>
            <a:r>
              <a:rPr lang="hr-HR" sz="1400" dirty="0">
                <a:effectLst/>
                <a:latin typeface="Calibri" panose="020F0502020204030204" pitchFamily="34" charset="0"/>
                <a:ea typeface="MinionPro-Cn"/>
                <a:cs typeface="Calibri" panose="020F0502020204030204" pitchFamily="34" charset="0"/>
              </a:rPr>
              <a:t>s najmanje jednim projektnim partnerom. </a:t>
            </a:r>
            <a:br>
              <a:rPr lang="hr-HR" sz="1400" dirty="0">
                <a:effectLst/>
                <a:latin typeface="Calibri" panose="020F0502020204030204" pitchFamily="34" charset="0"/>
                <a:ea typeface="Calibri" panose="020F0502020204030204" pitchFamily="34" charset="0"/>
                <a:cs typeface="Times New Roman" panose="02020603050405020304" pitchFamily="18" charset="0"/>
              </a:rPr>
            </a:br>
            <a:r>
              <a:rPr lang="hr-HR" sz="1400" dirty="0">
                <a:effectLst/>
                <a:latin typeface="Calibri" panose="020F0502020204030204" pitchFamily="34" charset="0"/>
                <a:ea typeface="Calibri" panose="020F0502020204030204" pitchFamily="34" charset="0"/>
                <a:cs typeface="Calibri" panose="020F0502020204030204" pitchFamily="34" charset="0"/>
              </a:rPr>
              <a:t>Partnerskim projektom smatra se projekt u kojem više korisnika (najmanje dva) sudjeluje u provedbi projekta. Pri tomu, prije podnošenja Zahtjeva za potporu, projektni partneri moraju imati sklopljen Sporazum o međusobnoj suradnji. Svi korisnici (projektni partneri) moraju ispunjavati uvjete prihvatljivosti LAG Natječaja na koji se prijavljuju.</a:t>
            </a:r>
            <a:br>
              <a:rPr lang="hr-HR" sz="1400" dirty="0">
                <a:effectLst/>
                <a:latin typeface="Calibri" panose="020F0502020204030204" pitchFamily="34" charset="0"/>
                <a:ea typeface="Calibri" panose="020F0502020204030204" pitchFamily="34" charset="0"/>
                <a:cs typeface="Times New Roman" panose="02020603050405020304" pitchFamily="18" charset="0"/>
              </a:rPr>
            </a:br>
            <a:r>
              <a:rPr lang="hr-HR" sz="1400" dirty="0">
                <a:effectLst/>
                <a:latin typeface="Calibri" panose="020F0502020204030204" pitchFamily="34" charset="0"/>
                <a:ea typeface="MinionPro-Cn"/>
                <a:cs typeface="Calibri" panose="020F0502020204030204" pitchFamily="34" charset="0"/>
              </a:rPr>
              <a:t> </a:t>
            </a:r>
            <a:br>
              <a:rPr lang="hr-HR" sz="1400" dirty="0">
                <a:effectLst/>
                <a:latin typeface="Calibri" panose="020F0502020204030204" pitchFamily="34" charset="0"/>
                <a:ea typeface="Calibri" panose="020F0502020204030204" pitchFamily="34" charset="0"/>
                <a:cs typeface="Times New Roman" panose="02020603050405020304" pitchFamily="18" charset="0"/>
              </a:rPr>
            </a:br>
            <a:r>
              <a:rPr lang="hr-HR" sz="1400" dirty="0">
                <a:effectLst/>
                <a:latin typeface="Calibri" panose="020F0502020204030204" pitchFamily="34" charset="0"/>
                <a:ea typeface="MinionPro-Cn"/>
                <a:cs typeface="Calibri" panose="020F0502020204030204" pitchFamily="34" charset="0"/>
              </a:rPr>
              <a:t>Da bi korisnik ostvario </a:t>
            </a:r>
            <a:r>
              <a:rPr lang="hr-HR" sz="1400" b="1" u="sng" dirty="0">
                <a:effectLst/>
                <a:latin typeface="Calibri" panose="020F0502020204030204" pitchFamily="34" charset="0"/>
                <a:ea typeface="MinionPro-Cn"/>
                <a:cs typeface="Calibri" panose="020F0502020204030204" pitchFamily="34" charset="0"/>
              </a:rPr>
              <a:t>4 boda</a:t>
            </a:r>
            <a:r>
              <a:rPr lang="hr-HR" sz="1400" dirty="0">
                <a:effectLst/>
                <a:latin typeface="Calibri" panose="020F0502020204030204" pitchFamily="34" charset="0"/>
                <a:ea typeface="MinionPro-Cn"/>
                <a:cs typeface="Calibri" panose="020F0502020204030204" pitchFamily="34" charset="0"/>
              </a:rPr>
              <a:t> po Kriteriju odabira br. 6 projekt se mora </a:t>
            </a:r>
            <a:r>
              <a:rPr lang="hr-HR" sz="1400" b="1" dirty="0">
                <a:effectLst/>
                <a:latin typeface="Calibri" panose="020F0502020204030204" pitchFamily="34" charset="0"/>
                <a:ea typeface="MinionPro-Cn"/>
                <a:cs typeface="Calibri" panose="020F0502020204030204" pitchFamily="34" charset="0"/>
              </a:rPr>
              <a:t>promovirati putem medija</a:t>
            </a:r>
            <a:r>
              <a:rPr lang="hr-HR" sz="1400" dirty="0">
                <a:effectLst/>
                <a:latin typeface="Calibri" panose="020F0502020204030204" pitchFamily="34" charset="0"/>
                <a:ea typeface="MinionPro-Cn"/>
                <a:cs typeface="Calibri" panose="020F0502020204030204" pitchFamily="34" charset="0"/>
              </a:rPr>
              <a:t> (medijska objava putem članaka, reportaža i sl.) uz obavezu promoviranja LAG-a i LEADER-a, odnosno napomene da se projekt financira putem LAG natječaja. </a:t>
            </a:r>
            <a:br>
              <a:rPr lang="hr-HR" sz="1400" dirty="0">
                <a:effectLst/>
                <a:latin typeface="Calibri" panose="020F0502020204030204" pitchFamily="34" charset="0"/>
                <a:ea typeface="Calibri" panose="020F0502020204030204" pitchFamily="34" charset="0"/>
                <a:cs typeface="Times New Roman" panose="02020603050405020304" pitchFamily="18" charset="0"/>
              </a:rPr>
            </a:br>
            <a:r>
              <a:rPr lang="hr-HR" sz="1400" dirty="0">
                <a:effectLst/>
                <a:latin typeface="Calibri" panose="020F0502020204030204" pitchFamily="34" charset="0"/>
                <a:ea typeface="Calibri" panose="020F0502020204030204" pitchFamily="34" charset="0"/>
                <a:cs typeface="Calibri" panose="020F0502020204030204" pitchFamily="34" charset="0"/>
              </a:rPr>
              <a:t> </a:t>
            </a:r>
            <a:br>
              <a:rPr lang="hr-HR" sz="1400" dirty="0">
                <a:effectLst/>
                <a:latin typeface="Calibri" panose="020F0502020204030204" pitchFamily="34" charset="0"/>
                <a:ea typeface="Calibri" panose="020F0502020204030204" pitchFamily="34" charset="0"/>
                <a:cs typeface="Times New Roman" panose="02020603050405020304" pitchFamily="18" charset="0"/>
              </a:rPr>
            </a:br>
            <a:r>
              <a:rPr lang="hr-HR" sz="1400" dirty="0">
                <a:effectLst/>
                <a:latin typeface="Calibri" panose="020F0502020204030204" pitchFamily="34" charset="0"/>
                <a:ea typeface="MinionPro-Cn"/>
                <a:cs typeface="Calibri" panose="020F0502020204030204" pitchFamily="34" charset="0"/>
              </a:rPr>
              <a:t>Da bi korisnik ostvario </a:t>
            </a:r>
            <a:r>
              <a:rPr lang="hr-HR" sz="1400" b="1" u="sng" dirty="0">
                <a:effectLst/>
                <a:latin typeface="Calibri" panose="020F0502020204030204" pitchFamily="34" charset="0"/>
                <a:ea typeface="MinionPro-Cn"/>
                <a:cs typeface="Calibri" panose="020F0502020204030204" pitchFamily="34" charset="0"/>
              </a:rPr>
              <a:t>3 boda</a:t>
            </a:r>
            <a:r>
              <a:rPr lang="hr-HR" sz="1400" dirty="0">
                <a:effectLst/>
                <a:latin typeface="Calibri" panose="020F0502020204030204" pitchFamily="34" charset="0"/>
                <a:ea typeface="MinionPro-Cn"/>
                <a:cs typeface="Calibri" panose="020F0502020204030204" pitchFamily="34" charset="0"/>
              </a:rPr>
              <a:t> po Kriteriju odabira br. 6 projekt se mora </a:t>
            </a:r>
            <a:r>
              <a:rPr lang="hr-HR" sz="1400" b="1" dirty="0">
                <a:effectLst/>
                <a:latin typeface="Calibri" panose="020F0502020204030204" pitchFamily="34" charset="0"/>
                <a:ea typeface="MinionPro-Cn"/>
                <a:cs typeface="Calibri" panose="020F0502020204030204" pitchFamily="34" charset="0"/>
              </a:rPr>
              <a:t>promovirati putem vlastitih promotivnih kanala</a:t>
            </a:r>
            <a:r>
              <a:rPr lang="hr-HR" sz="1400" dirty="0">
                <a:effectLst/>
                <a:latin typeface="Calibri" panose="020F0502020204030204" pitchFamily="34" charset="0"/>
                <a:ea typeface="MinionPro-Cn"/>
                <a:cs typeface="Calibri" panose="020F0502020204030204" pitchFamily="34" charset="0"/>
              </a:rPr>
              <a:t> (web i/ili Facebook korisnika i sl.) uz obavezu promoviranja LAG-a i LEADER-a, odnosno napomene da se projekt financira putem LAG natječaja. </a:t>
            </a:r>
            <a:br>
              <a:rPr lang="hr-HR" sz="1400" dirty="0">
                <a:effectLst/>
                <a:latin typeface="Calibri" panose="020F0502020204030204" pitchFamily="34" charset="0"/>
                <a:ea typeface="Calibri" panose="020F0502020204030204" pitchFamily="34" charset="0"/>
                <a:cs typeface="Times New Roman" panose="02020603050405020304" pitchFamily="18" charset="0"/>
              </a:rPr>
            </a:br>
            <a:r>
              <a:rPr lang="hr-HR" sz="1400" dirty="0">
                <a:effectLst/>
                <a:latin typeface="Calibri" panose="020F0502020204030204" pitchFamily="34" charset="0"/>
                <a:ea typeface="MinionPro-Cn"/>
                <a:cs typeface="Calibri" panose="020F0502020204030204" pitchFamily="34" charset="0"/>
              </a:rPr>
              <a:t>Da bi korisnik ostvario </a:t>
            </a:r>
            <a:r>
              <a:rPr lang="hr-HR" sz="1400" u="sng" dirty="0">
                <a:effectLst/>
                <a:latin typeface="Calibri" panose="020F0502020204030204" pitchFamily="34" charset="0"/>
                <a:ea typeface="MinionPro-Cn"/>
                <a:cs typeface="Calibri" panose="020F0502020204030204" pitchFamily="34" charset="0"/>
              </a:rPr>
              <a:t>3 boda</a:t>
            </a:r>
            <a:r>
              <a:rPr lang="hr-HR" sz="1400" dirty="0">
                <a:effectLst/>
                <a:latin typeface="Calibri" panose="020F0502020204030204" pitchFamily="34" charset="0"/>
                <a:ea typeface="MinionPro-Cn"/>
                <a:cs typeface="Calibri" panose="020F0502020204030204" pitchFamily="34" charset="0"/>
              </a:rPr>
              <a:t> po Kriteriju odabira br. 6 te se </a:t>
            </a:r>
            <a:r>
              <a:rPr lang="hr-HR" sz="1400" dirty="0">
                <a:effectLst/>
                <a:latin typeface="Calibri" panose="020F0502020204030204" pitchFamily="34" charset="0"/>
                <a:ea typeface="Calibri" panose="020F0502020204030204" pitchFamily="34" charset="0"/>
                <a:cs typeface="Calibri" panose="020F0502020204030204" pitchFamily="34" charset="0"/>
              </a:rPr>
              <a:t>poziva na ostale elemente dodane vrijednosti LEADER-a, u Prijavnom obrascu (Obrazac 1, pitanje III.10) mora navesti naziv pokazatelja i mjernu jedinicu za dodanu vrijednost na koju se poziva te obrazložiti na koji način projekt doprinosi dodanoj vrijednosti LEADER-a i kako je utvrđena ciljana vrijednost projekta.</a:t>
            </a:r>
            <a:r>
              <a:rPr lang="hr-H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br>
              <a:rPr lang="hr-HR" sz="1400" dirty="0">
                <a:effectLst/>
                <a:latin typeface="Calibri" panose="020F0502020204030204" pitchFamily="34" charset="0"/>
                <a:ea typeface="Calibri" panose="020F0502020204030204" pitchFamily="34" charset="0"/>
                <a:cs typeface="Times New Roman" panose="02020603050405020304" pitchFamily="18" charset="0"/>
              </a:rPr>
            </a:br>
            <a:r>
              <a:rPr lang="hr-HR" sz="1400" dirty="0">
                <a:effectLst/>
                <a:latin typeface="Calibri" panose="020F0502020204030204" pitchFamily="34" charset="0"/>
                <a:ea typeface="Calibri" panose="020F0502020204030204" pitchFamily="34" charset="0"/>
                <a:cs typeface="Calibri" panose="020F0502020204030204" pitchFamily="34" charset="0"/>
              </a:rPr>
              <a:t> </a:t>
            </a:r>
            <a:br>
              <a:rPr lang="hr-HR" sz="1400" dirty="0">
                <a:effectLst/>
                <a:latin typeface="Calibri" panose="020F0502020204030204" pitchFamily="34" charset="0"/>
                <a:ea typeface="Calibri" panose="020F0502020204030204" pitchFamily="34" charset="0"/>
                <a:cs typeface="Times New Roman" panose="02020603050405020304" pitchFamily="18" charset="0"/>
              </a:rPr>
            </a:br>
            <a:r>
              <a:rPr lang="hr-HR" sz="1400" dirty="0">
                <a:effectLst/>
                <a:latin typeface="Calibri" panose="020F0502020204030204" pitchFamily="34" charset="0"/>
                <a:ea typeface="Calibri" panose="020F0502020204030204" pitchFamily="34" charset="0"/>
                <a:cs typeface="Calibri" panose="020F0502020204030204" pitchFamily="34" charset="0"/>
              </a:rPr>
              <a:t>Ako se korisnik poziva na dodanu vrijednost LEADER-a, te ostvaruje 3 ili 4 boda po Kriteriju odabira br. 6, nakon provedene aktivnosti i/ili projekta mora poslati LAG-u </a:t>
            </a:r>
            <a:r>
              <a:rPr lang="hr-HR" sz="1400" b="1" dirty="0">
                <a:effectLst/>
                <a:latin typeface="Calibri" panose="020F0502020204030204" pitchFamily="34" charset="0"/>
                <a:ea typeface="Calibri" panose="020F0502020204030204" pitchFamily="34" charset="0"/>
                <a:cs typeface="Calibri" panose="020F0502020204030204" pitchFamily="34" charset="0"/>
              </a:rPr>
              <a:t>Izvješće za LAG </a:t>
            </a:r>
            <a:r>
              <a:rPr lang="hr-HR" sz="1400" dirty="0">
                <a:effectLst/>
                <a:latin typeface="Calibri" panose="020F0502020204030204" pitchFamily="34" charset="0"/>
                <a:ea typeface="Calibri" panose="020F0502020204030204" pitchFamily="34" charset="0"/>
                <a:cs typeface="Calibri" panose="020F0502020204030204" pitchFamily="34" charset="0"/>
              </a:rPr>
              <a:t>(Obrazac 5. LAG Natječaja) u kojem se dokazuje da projekt doprinosi dodanoj vrijednosti LEADER-a. </a:t>
            </a:r>
            <a:br>
              <a:rPr lang="hr-HR" sz="1400" dirty="0">
                <a:effectLst/>
                <a:latin typeface="Calibri" panose="020F0502020204030204" pitchFamily="34" charset="0"/>
                <a:ea typeface="Calibri" panose="020F0502020204030204" pitchFamily="34" charset="0"/>
                <a:cs typeface="Times New Roman" panose="02020603050405020304" pitchFamily="18" charset="0"/>
              </a:rPr>
            </a:br>
            <a:r>
              <a:rPr lang="hr-HR" sz="14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br>
              <a:rPr lang="hr-HR" sz="1400" dirty="0">
                <a:effectLst/>
                <a:latin typeface="Calibri" panose="020F0502020204030204" pitchFamily="34" charset="0"/>
                <a:ea typeface="Calibri" panose="020F0502020204030204" pitchFamily="34" charset="0"/>
                <a:cs typeface="Times New Roman" panose="02020603050405020304" pitchFamily="18" charset="0"/>
              </a:rPr>
            </a:br>
            <a:endParaRPr lang="hr-HR" sz="1400" dirty="0"/>
          </a:p>
        </p:txBody>
      </p:sp>
      <p:pic>
        <p:nvPicPr>
          <p:cNvPr id="4" name="Rezervirano mjesto sadržaja 3">
            <a:extLst>
              <a:ext uri="{FF2B5EF4-FFF2-40B4-BE49-F238E27FC236}">
                <a16:creationId xmlns:a16="http://schemas.microsoft.com/office/drawing/2014/main" id="{4CCDE696-0132-4AA1-DDFB-1FD03CC89267}"/>
              </a:ext>
            </a:extLst>
          </p:cNvPr>
          <p:cNvPicPr>
            <a:picLocks noGrp="1" noChangeAspect="1"/>
          </p:cNvPicPr>
          <p:nvPr>
            <p:ph idx="1"/>
          </p:nvPr>
        </p:nvPicPr>
        <p:blipFill>
          <a:blip r:embed="rId2"/>
          <a:stretch>
            <a:fillRect/>
          </a:stretch>
        </p:blipFill>
        <p:spPr>
          <a:xfrm>
            <a:off x="0" y="0"/>
            <a:ext cx="5202936" cy="6858000"/>
          </a:xfrm>
          <a:prstGeom prst="rect">
            <a:avLst/>
          </a:prstGeom>
        </p:spPr>
      </p:pic>
    </p:spTree>
    <p:extLst>
      <p:ext uri="{BB962C8B-B14F-4D97-AF65-F5344CB8AC3E}">
        <p14:creationId xmlns:p14="http://schemas.microsoft.com/office/powerpoint/2010/main" val="16271501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6878F0-50F4-6615-D4C8-3CE0D0484DB9}"/>
            </a:ext>
          </a:extLst>
        </p:cNvPr>
        <p:cNvGrpSpPr/>
        <p:nvPr/>
      </p:nvGrpSpPr>
      <p:grpSpPr>
        <a:xfrm>
          <a:off x="0" y="0"/>
          <a:ext cx="0" cy="0"/>
          <a:chOff x="0" y="0"/>
          <a:chExt cx="0" cy="0"/>
        </a:xfrm>
      </p:grpSpPr>
      <p:sp>
        <p:nvSpPr>
          <p:cNvPr id="2" name="Naslov 1">
            <a:extLst>
              <a:ext uri="{FF2B5EF4-FFF2-40B4-BE49-F238E27FC236}">
                <a16:creationId xmlns:a16="http://schemas.microsoft.com/office/drawing/2014/main" id="{78350D1C-9434-27C0-2B5C-43747BB6654B}"/>
              </a:ext>
            </a:extLst>
          </p:cNvPr>
          <p:cNvSpPr>
            <a:spLocks noGrp="1"/>
          </p:cNvSpPr>
          <p:nvPr>
            <p:ph type="title"/>
          </p:nvPr>
        </p:nvSpPr>
        <p:spPr>
          <a:xfrm>
            <a:off x="4965895" y="109728"/>
            <a:ext cx="7226105" cy="6748271"/>
          </a:xfrm>
        </p:spPr>
        <p:txBody>
          <a:bodyPr>
            <a:normAutofit fontScale="90000"/>
          </a:bodyPr>
          <a:lstStyle/>
          <a:p>
            <a:pPr>
              <a:lnSpc>
                <a:spcPct val="107000"/>
              </a:lnSpc>
              <a:spcAft>
                <a:spcPts val="800"/>
              </a:spcAft>
            </a:pPr>
            <a:r>
              <a:rPr lang="hr-HR" sz="1600" b="1" u="sng" dirty="0">
                <a:effectLst/>
                <a:highlight>
                  <a:srgbClr val="D3D3D3"/>
                </a:highlight>
                <a:latin typeface="Calibri" panose="020F0502020204030204" pitchFamily="34" charset="0"/>
                <a:ea typeface="Calibri" panose="020F0502020204030204" pitchFamily="34" charset="0"/>
                <a:cs typeface="Calibri" panose="020F0502020204030204" pitchFamily="34" charset="0"/>
              </a:rPr>
              <a:t>Kriterij broj 7. Vrsta proizvodnje/dodana vrijednost poljoprivrednoj proizvodnji</a:t>
            </a:r>
            <a:br>
              <a:rPr lang="hr-HR" sz="1400" dirty="0">
                <a:effectLst/>
                <a:latin typeface="Calibri" panose="020F0502020204030204" pitchFamily="34" charset="0"/>
                <a:ea typeface="Calibri" panose="020F0502020204030204" pitchFamily="34" charset="0"/>
                <a:cs typeface="Times New Roman" panose="02020603050405020304" pitchFamily="18" charset="0"/>
              </a:rPr>
            </a:br>
            <a:r>
              <a:rPr lang="hr-HR" sz="1600" dirty="0">
                <a:effectLst/>
                <a:latin typeface="Calibri" panose="020F0502020204030204" pitchFamily="34" charset="0"/>
                <a:ea typeface="Calibri" panose="020F0502020204030204" pitchFamily="34" charset="0"/>
                <a:cs typeface="Calibri" panose="020F0502020204030204" pitchFamily="34" charset="0"/>
              </a:rPr>
              <a:t>Prema kriteriju odabira broj 7., a koji se odnosi na vrstu proizvodnje, odnosno na dodanu vrijednost poljoprivrednoj proizvodnji, korisnik ostvaruje bodove ovisno o tome koju dodanu vrijednost ostvaruju projektnim aktivnostima:</a:t>
            </a:r>
            <a:br>
              <a:rPr lang="hr-HR" sz="1400" dirty="0">
                <a:effectLst/>
                <a:latin typeface="Calibri" panose="020F0502020204030204" pitchFamily="34" charset="0"/>
                <a:ea typeface="Calibri" panose="020F0502020204030204" pitchFamily="34" charset="0"/>
                <a:cs typeface="Times New Roman" panose="02020603050405020304" pitchFamily="18" charset="0"/>
              </a:rPr>
            </a:br>
            <a:r>
              <a:rPr lang="hr-HR" sz="1600" b="1" dirty="0">
                <a:effectLst/>
                <a:latin typeface="Calibri" panose="020F0502020204030204" pitchFamily="34" charset="0"/>
                <a:ea typeface="Calibri" panose="020F0502020204030204" pitchFamily="34" charset="0"/>
                <a:cs typeface="Calibri" panose="020F0502020204030204" pitchFamily="34" charset="0"/>
              </a:rPr>
              <a:t>6 bodova za ulaganje u preradu i/ili doradu poljoprivrednih proizvoda,</a:t>
            </a:r>
            <a:br>
              <a:rPr lang="hr-HR" sz="1400" b="1" dirty="0">
                <a:effectLst/>
                <a:latin typeface="Calibri" panose="020F0502020204030204" pitchFamily="34" charset="0"/>
                <a:ea typeface="Calibri" panose="020F0502020204030204" pitchFamily="34" charset="0"/>
                <a:cs typeface="Times New Roman" panose="02020603050405020304" pitchFamily="18" charset="0"/>
              </a:rPr>
            </a:br>
            <a:r>
              <a:rPr lang="hr-HR" sz="1600" b="1" dirty="0">
                <a:effectLst/>
                <a:latin typeface="Calibri" panose="020F0502020204030204" pitchFamily="34" charset="0"/>
                <a:ea typeface="Calibri" panose="020F0502020204030204" pitchFamily="34" charset="0"/>
                <a:cs typeface="Calibri" panose="020F0502020204030204" pitchFamily="34" charset="0"/>
              </a:rPr>
              <a:t>5 bodova za ulaganje u povećanje postojećeg poslovanja,</a:t>
            </a:r>
            <a:br>
              <a:rPr lang="hr-HR" sz="1400" b="1" dirty="0">
                <a:effectLst/>
                <a:latin typeface="Calibri" panose="020F0502020204030204" pitchFamily="34" charset="0"/>
                <a:ea typeface="Calibri" panose="020F0502020204030204" pitchFamily="34" charset="0"/>
                <a:cs typeface="Times New Roman" panose="02020603050405020304" pitchFamily="18" charset="0"/>
              </a:rPr>
            </a:br>
            <a:r>
              <a:rPr lang="hr-HR" sz="1600" b="1" dirty="0">
                <a:effectLst/>
                <a:latin typeface="Calibri" panose="020F0502020204030204" pitchFamily="34" charset="0"/>
                <a:ea typeface="Calibri" panose="020F0502020204030204" pitchFamily="34" charset="0"/>
                <a:cs typeface="Calibri" panose="020F0502020204030204" pitchFamily="34" charset="0"/>
              </a:rPr>
              <a:t>4 boda za ulaganje u modernizaciju poljoprivredne proizvodnje.</a:t>
            </a:r>
            <a:br>
              <a:rPr lang="hr-HR" sz="1400" b="1" dirty="0">
                <a:effectLst/>
                <a:latin typeface="Calibri" panose="020F0502020204030204" pitchFamily="34" charset="0"/>
                <a:ea typeface="Calibri" panose="020F0502020204030204" pitchFamily="34" charset="0"/>
                <a:cs typeface="Times New Roman" panose="02020603050405020304" pitchFamily="18" charset="0"/>
              </a:rPr>
            </a:br>
            <a:r>
              <a:rPr lang="hr-HR" sz="1600" b="1" u="sng" dirty="0">
                <a:effectLst/>
                <a:latin typeface="Calibri" panose="020F0502020204030204" pitchFamily="34" charset="0"/>
                <a:ea typeface="Calibri" panose="020F0502020204030204" pitchFamily="34" charset="0"/>
                <a:cs typeface="Calibri" panose="020F0502020204030204" pitchFamily="34" charset="0"/>
              </a:rPr>
              <a:t>Ulaganje u preradu poljoprivrednih</a:t>
            </a:r>
            <a:r>
              <a:rPr lang="hr-HR" sz="1600" u="sng" dirty="0">
                <a:effectLst/>
                <a:latin typeface="Calibri" panose="020F0502020204030204" pitchFamily="34" charset="0"/>
                <a:ea typeface="Calibri" panose="020F0502020204030204" pitchFamily="34" charset="0"/>
                <a:cs typeface="Calibri" panose="020F0502020204030204" pitchFamily="34" charset="0"/>
              </a:rPr>
              <a:t> </a:t>
            </a:r>
            <a:r>
              <a:rPr lang="hr-HR" sz="1600" b="1" u="sng" dirty="0">
                <a:effectLst/>
                <a:latin typeface="Calibri" panose="020F0502020204030204" pitchFamily="34" charset="0"/>
                <a:ea typeface="Calibri" panose="020F0502020204030204" pitchFamily="34" charset="0"/>
                <a:cs typeface="Calibri" panose="020F0502020204030204" pitchFamily="34" charset="0"/>
              </a:rPr>
              <a:t>proizvoda</a:t>
            </a:r>
            <a:r>
              <a:rPr lang="hr-HR" sz="1600" u="sng" dirty="0">
                <a:effectLst/>
                <a:latin typeface="Calibri" panose="020F0502020204030204" pitchFamily="34" charset="0"/>
                <a:ea typeface="Calibri" panose="020F0502020204030204" pitchFamily="34" charset="0"/>
                <a:cs typeface="Calibri" panose="020F0502020204030204" pitchFamily="34" charset="0"/>
              </a:rPr>
              <a:t> </a:t>
            </a:r>
            <a:r>
              <a:rPr lang="hr-HR" sz="1600" dirty="0">
                <a:effectLst/>
                <a:latin typeface="Calibri" panose="020F0502020204030204" pitchFamily="34" charset="0"/>
                <a:ea typeface="Calibri" panose="020F0502020204030204" pitchFamily="34" charset="0"/>
                <a:cs typeface="Calibri" panose="020F0502020204030204" pitchFamily="34" charset="0"/>
              </a:rPr>
              <a:t>podrazumijeva preradu poljoprivrednih proizvoda navedenih u Prilogu I Ugovora, koje korisnik proizvodi</a:t>
            </a:r>
            <a:br>
              <a:rPr lang="hr-HR" sz="1600" dirty="0">
                <a:effectLst/>
                <a:latin typeface="Calibri" panose="020F0502020204030204" pitchFamily="34" charset="0"/>
                <a:ea typeface="Calibri" panose="020F0502020204030204" pitchFamily="34" charset="0"/>
                <a:cs typeface="Calibri" panose="020F0502020204030204" pitchFamily="34" charset="0"/>
              </a:rPr>
            </a:br>
            <a:r>
              <a:rPr lang="hr-HR" sz="1600" dirty="0">
                <a:effectLst/>
                <a:latin typeface="Calibri" panose="020F0502020204030204" pitchFamily="34" charset="0"/>
                <a:ea typeface="Calibri" panose="020F0502020204030204" pitchFamily="34" charset="0"/>
                <a:cs typeface="Calibri" panose="020F0502020204030204" pitchFamily="34" charset="0"/>
              </a:rPr>
              <a:t>Kod ulaganja u preradu, korisnik mora imati barem dio proizvodnje primarnih poljoprivrednih proizvoda koji se prerađuju, a isto se provjerava iz potvrde EVPG. Ako u trenutku predaje Zahtjeva za potporu korisnik nema vlastitu proizvodnju poljoprivrednih proizvoda koje prerađuje, isto mora imati i dokazati najkasnije do podnošenja Zahtjeva za isplatu. Kod podnošenja Zahtjeva za isplatu korisnik mora dostaviti novu službenu potvrdu EVPG-a s vidljivom proizvodnjom primarnog poljoprivrednog proizvoda koji prerađuje. </a:t>
            </a:r>
            <a:br>
              <a:rPr lang="hr-HR" sz="1400" dirty="0">
                <a:effectLst/>
                <a:latin typeface="Calibri" panose="020F0502020204030204" pitchFamily="34" charset="0"/>
                <a:ea typeface="Calibri" panose="020F0502020204030204" pitchFamily="34" charset="0"/>
                <a:cs typeface="Times New Roman" panose="02020603050405020304" pitchFamily="18" charset="0"/>
              </a:rPr>
            </a:br>
            <a:r>
              <a:rPr lang="hr-HR" sz="1600" dirty="0">
                <a:effectLst/>
                <a:latin typeface="Calibri" panose="020F0502020204030204" pitchFamily="34" charset="0"/>
                <a:ea typeface="Calibri" panose="020F0502020204030204" pitchFamily="34" charset="0"/>
                <a:cs typeface="Calibri" panose="020F0502020204030204" pitchFamily="34" charset="0"/>
              </a:rPr>
              <a:t>Također,  ako se ulaganje odnosi na preradu poljoprivrednih proizvoda, najkasnije prilikom podnošenja zadnjeg Zahtjeva za isplatu, korisnik mora biti registriran za preradu poljoprivrednog proizvod.</a:t>
            </a:r>
            <a:br>
              <a:rPr lang="hr-HR" sz="1600" dirty="0">
                <a:effectLst/>
                <a:latin typeface="Calibri" panose="020F0502020204030204" pitchFamily="34" charset="0"/>
                <a:ea typeface="Calibri" panose="020F0502020204030204" pitchFamily="34" charset="0"/>
                <a:cs typeface="Calibri" panose="020F0502020204030204" pitchFamily="34" charset="0"/>
              </a:rPr>
            </a:br>
            <a:r>
              <a:rPr lang="hr-HR" sz="1600" b="1" u="sng" dirty="0">
                <a:effectLst/>
                <a:latin typeface="Calibri" panose="020F0502020204030204" pitchFamily="34" charset="0"/>
                <a:ea typeface="Calibri" panose="020F0502020204030204" pitchFamily="34" charset="0"/>
                <a:cs typeface="Calibri" panose="020F0502020204030204" pitchFamily="34" charset="0"/>
              </a:rPr>
              <a:t>Ulaganje u doradu poljoprivrednih proizvoda</a:t>
            </a:r>
            <a:r>
              <a:rPr lang="hr-HR" sz="1600" u="sng" dirty="0">
                <a:effectLst/>
                <a:latin typeface="Calibri" panose="020F0502020204030204" pitchFamily="34" charset="0"/>
                <a:ea typeface="Calibri" panose="020F0502020204030204" pitchFamily="34" charset="0"/>
                <a:cs typeface="Calibri" panose="020F0502020204030204" pitchFamily="34" charset="0"/>
              </a:rPr>
              <a:t> </a:t>
            </a:r>
            <a:r>
              <a:rPr lang="hr-HR" sz="1600" dirty="0">
                <a:effectLst/>
                <a:latin typeface="Calibri" panose="020F0502020204030204" pitchFamily="34" charset="0"/>
                <a:ea typeface="Calibri" panose="020F0502020204030204" pitchFamily="34" charset="0"/>
                <a:cs typeface="Calibri" panose="020F0502020204030204" pitchFamily="34" charset="0"/>
              </a:rPr>
              <a:t>podrazumijeva doradu poljoprivrednih proizvoda navedenih u Prilogu I Ugovora koje korisnik proizvodi (npr. sušenje, pakiranje, čišćenje, hlađenje, mljevenje i dr.).  Objekt u kojem će se nalaziti oprema za doradu mora biti legalan.</a:t>
            </a:r>
            <a:br>
              <a:rPr lang="hr-HR" sz="1400" dirty="0">
                <a:effectLst/>
                <a:latin typeface="Calibri" panose="020F0502020204030204" pitchFamily="34" charset="0"/>
                <a:ea typeface="Calibri" panose="020F0502020204030204" pitchFamily="34" charset="0"/>
                <a:cs typeface="Times New Roman" panose="02020603050405020304" pitchFamily="18" charset="0"/>
              </a:rPr>
            </a:br>
            <a:r>
              <a:rPr lang="hr-HR" sz="1600" b="1" u="sng" dirty="0">
                <a:effectLst/>
                <a:latin typeface="Calibri" panose="020F0502020204030204" pitchFamily="34" charset="0"/>
                <a:ea typeface="Calibri" panose="020F0502020204030204" pitchFamily="34" charset="0"/>
                <a:cs typeface="Calibri" panose="020F0502020204030204" pitchFamily="34" charset="0"/>
              </a:rPr>
              <a:t>Ulaganje u povećanje postojećeg poslovanja </a:t>
            </a:r>
            <a:r>
              <a:rPr lang="hr-HR" sz="1600" dirty="0">
                <a:effectLst/>
                <a:latin typeface="Calibri" panose="020F0502020204030204" pitchFamily="34" charset="0"/>
                <a:ea typeface="Calibri" panose="020F0502020204030204" pitchFamily="34" charset="0"/>
                <a:cs typeface="Calibri" panose="020F0502020204030204" pitchFamily="34" charset="0"/>
              </a:rPr>
              <a:t>se odnosi na ulaganja u povećanje SO (npr. ulaganje u podizanje nasada, kupnju ili plastenika ili staklenika, kupnju poljoprivrednog zemljišta i sl.). Za potrebe dokazivanja povećanja SO, korisnik prilaže ispunjeni Obrazac 8  te na predlošku kalkulatora za izračun EVPG. Kod podnošenja zahtjeva za isplatu mora biti vidljivo povećanje EVPG, isključivo na službenoj Potvrdi o izračunu EVPG-a s vidljivim povećanjem.</a:t>
            </a:r>
            <a:br>
              <a:rPr lang="hr-HR" sz="1400" dirty="0">
                <a:effectLst/>
                <a:latin typeface="Calibri" panose="020F0502020204030204" pitchFamily="34" charset="0"/>
                <a:ea typeface="Calibri" panose="020F0502020204030204" pitchFamily="34" charset="0"/>
                <a:cs typeface="Times New Roman" panose="02020603050405020304" pitchFamily="18" charset="0"/>
              </a:rPr>
            </a:br>
            <a:r>
              <a:rPr lang="hr-HR" sz="1600" b="1" u="sng" dirty="0">
                <a:effectLst/>
                <a:latin typeface="Calibri" panose="020F0502020204030204" pitchFamily="34" charset="0"/>
                <a:ea typeface="Calibri" panose="020F0502020204030204" pitchFamily="34" charset="0"/>
                <a:cs typeface="Calibri" panose="020F0502020204030204" pitchFamily="34" charset="0"/>
              </a:rPr>
              <a:t>Modernizacija poljoprivredne proizvodnje </a:t>
            </a:r>
            <a:r>
              <a:rPr lang="hr-HR" sz="1600" dirty="0">
                <a:effectLst/>
                <a:latin typeface="Calibri" panose="020F0502020204030204" pitchFamily="34" charset="0"/>
                <a:ea typeface="Calibri" panose="020F0502020204030204" pitchFamily="34" charset="0"/>
                <a:cs typeface="Calibri" panose="020F0502020204030204" pitchFamily="34" charset="0"/>
              </a:rPr>
              <a:t>podrazumijeva svako ulaganje koje dovodi do poboljšanja i modernizacije postojeće poljoprivredne proizvodnje, kroz kupnju nove poljoprivredne mehanizacije, opreme i sl.</a:t>
            </a:r>
            <a:br>
              <a:rPr lang="hr-HR" sz="1400" dirty="0">
                <a:effectLst/>
                <a:latin typeface="Calibri" panose="020F0502020204030204" pitchFamily="34" charset="0"/>
                <a:ea typeface="Calibri" panose="020F0502020204030204" pitchFamily="34" charset="0"/>
                <a:cs typeface="Times New Roman" panose="02020603050405020304" pitchFamily="18" charset="0"/>
              </a:rPr>
            </a:br>
            <a:endParaRPr lang="hr-HR" sz="1600" dirty="0"/>
          </a:p>
        </p:txBody>
      </p:sp>
      <p:pic>
        <p:nvPicPr>
          <p:cNvPr id="4" name="Rezervirano mjesto sadržaja 3">
            <a:extLst>
              <a:ext uri="{FF2B5EF4-FFF2-40B4-BE49-F238E27FC236}">
                <a16:creationId xmlns:a16="http://schemas.microsoft.com/office/drawing/2014/main" id="{90275D56-7C07-4D0C-0EB4-6AC59F49CCFF}"/>
              </a:ext>
            </a:extLst>
          </p:cNvPr>
          <p:cNvPicPr>
            <a:picLocks noGrp="1" noChangeAspect="1"/>
          </p:cNvPicPr>
          <p:nvPr>
            <p:ph idx="1"/>
          </p:nvPr>
        </p:nvPicPr>
        <p:blipFill>
          <a:blip r:embed="rId2"/>
          <a:stretch>
            <a:fillRect/>
          </a:stretch>
        </p:blipFill>
        <p:spPr>
          <a:xfrm>
            <a:off x="0" y="0"/>
            <a:ext cx="4965895" cy="6858000"/>
          </a:xfrm>
          <a:prstGeom prst="rect">
            <a:avLst/>
          </a:prstGeom>
        </p:spPr>
      </p:pic>
    </p:spTree>
    <p:extLst>
      <p:ext uri="{BB962C8B-B14F-4D97-AF65-F5344CB8AC3E}">
        <p14:creationId xmlns:p14="http://schemas.microsoft.com/office/powerpoint/2010/main" val="34807474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4375E764-8929-B378-86FD-23488365F1E0}"/>
              </a:ext>
            </a:extLst>
          </p:cNvPr>
          <p:cNvSpPr>
            <a:spLocks noGrp="1"/>
          </p:cNvSpPr>
          <p:nvPr>
            <p:ph idx="1"/>
          </p:nvPr>
        </p:nvSpPr>
        <p:spPr>
          <a:xfrm>
            <a:off x="745588" y="703384"/>
            <a:ext cx="10705514" cy="5880295"/>
          </a:xfrm>
        </p:spPr>
        <p:txBody>
          <a:bodyPr>
            <a:normAutofit/>
          </a:bodyPr>
          <a:lstStyle/>
          <a:p>
            <a:r>
              <a:rPr lang="hr-HR" b="1" u="sng" dirty="0">
                <a:latin typeface="Calibri" panose="020F0502020204030204" pitchFamily="34" charset="0"/>
                <a:ea typeface="Calibri" panose="020F0502020204030204" pitchFamily="34" charset="0"/>
                <a:cs typeface="Calibri" panose="020F0502020204030204" pitchFamily="34" charset="0"/>
              </a:rPr>
              <a:t>Važno:</a:t>
            </a:r>
            <a:r>
              <a:rPr lang="hr-HR" b="1" dirty="0">
                <a:latin typeface="Calibri" panose="020F0502020204030204" pitchFamily="34" charset="0"/>
                <a:ea typeface="Calibri" panose="020F0502020204030204" pitchFamily="34" charset="0"/>
                <a:cs typeface="Calibri" panose="020F0502020204030204" pitchFamily="34" charset="0"/>
              </a:rPr>
              <a:t> </a:t>
            </a:r>
            <a:r>
              <a:rPr lang="hr-HR" dirty="0">
                <a:latin typeface="Calibri" panose="020F0502020204030204" pitchFamily="34" charset="0"/>
                <a:ea typeface="Calibri" panose="020F0502020204030204" pitchFamily="34" charset="0"/>
                <a:cs typeface="Calibri" panose="020F0502020204030204" pitchFamily="34" charset="0"/>
              </a:rPr>
              <a:t>ostvarenje planiranih rezultata (pokazatelja) projekta kao i doprinos dodanoj vrijednosti LEADER-a, koji su povezani s Kriterijima odabira, a na koje se korisnik poziva u Prijavnom obrascu (Obrazac 1), pratit će se u fazi kontrole Zahtjeva za isplatu i u petogodišnjem razdoblju nakon konačne  isplate (ako je primjenjivo). U slučaju neispunjavanja istih, korisnik snosi financijske korekcije, a temeljem Priloga 3. PRAVILA O PRIMJENI FINANCIJSKIH KOREKCIJA I FINANCIJSKE KOREKCIJE, Pravilnika o provedbi lokalnih razvojnih strategija unutar intervencije 77.06. »Potpora LEADER (CLLD) pristupu« iz Strateškog plana Zajedničke poljoprivredne politike Republike Hrvatske 2023. – 2027. (NN br. 113/2024., 79/2025).</a:t>
            </a:r>
            <a:br>
              <a:rPr lang="hr-HR" sz="2400" dirty="0">
                <a:effectLst/>
                <a:latin typeface="Calibri" panose="020F0502020204030204" pitchFamily="34" charset="0"/>
                <a:ea typeface="Calibri" panose="020F0502020204030204" pitchFamily="34" charset="0"/>
                <a:cs typeface="Times New Roman" panose="02020603050405020304" pitchFamily="18" charset="0"/>
              </a:rPr>
            </a:br>
            <a:endParaRPr lang="hr-HR" dirty="0"/>
          </a:p>
        </p:txBody>
      </p:sp>
      <p:pic>
        <p:nvPicPr>
          <p:cNvPr id="2" name="Picture 2" descr="LAG logo">
            <a:extLst>
              <a:ext uri="{FF2B5EF4-FFF2-40B4-BE49-F238E27FC236}">
                <a16:creationId xmlns:a16="http://schemas.microsoft.com/office/drawing/2014/main" id="{A22094A4-5777-7E8D-32CC-0097243212C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37371" y="12501"/>
            <a:ext cx="1632857" cy="1015405"/>
          </a:xfrm>
          <a:prstGeom prst="rect">
            <a:avLst/>
          </a:prstGeom>
          <a:noFill/>
          <a:ln>
            <a:noFill/>
          </a:ln>
        </p:spPr>
      </p:pic>
    </p:spTree>
    <p:extLst>
      <p:ext uri="{BB962C8B-B14F-4D97-AF65-F5344CB8AC3E}">
        <p14:creationId xmlns:p14="http://schemas.microsoft.com/office/powerpoint/2010/main" val="39601079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1BB71C-7FB4-491B-F4B2-2D3289CCC083}"/>
            </a:ext>
          </a:extLst>
        </p:cNvPr>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6BD254E2-B5A7-4A01-2DF4-02DFC78D4148}"/>
              </a:ext>
            </a:extLst>
          </p:cNvPr>
          <p:cNvSpPr>
            <a:spLocks noGrp="1"/>
          </p:cNvSpPr>
          <p:nvPr>
            <p:ph idx="1"/>
          </p:nvPr>
        </p:nvSpPr>
        <p:spPr>
          <a:xfrm>
            <a:off x="838200" y="689317"/>
            <a:ext cx="10515600" cy="5487646"/>
          </a:xfrm>
        </p:spPr>
        <p:txBody>
          <a:bodyPr>
            <a:normAutofit/>
          </a:bodyPr>
          <a:lstStyle/>
          <a:p>
            <a:pPr marL="457200" lvl="1" indent="0" algn="ctr">
              <a:buNone/>
            </a:pPr>
            <a:r>
              <a:rPr lang="hr-HR" b="1" u="sng" dirty="0"/>
              <a:t>Pitanja i odgovori</a:t>
            </a:r>
            <a:r>
              <a:rPr lang="hr-HR" b="1" dirty="0"/>
              <a:t> </a:t>
            </a:r>
          </a:p>
          <a:p>
            <a:pPr marL="457200" lvl="1" indent="0" algn="ctr">
              <a:buNone/>
            </a:pPr>
            <a:endParaRPr lang="hr-HR" sz="2800" b="1" dirty="0"/>
          </a:p>
          <a:p>
            <a:r>
              <a:rPr lang="hr-HR" sz="2400" dirty="0"/>
              <a:t>Pitanja s jasno naznačenom referencom na ovaj Natječaj moguće je poslati od dana objave ovog Natječaja do najkasnije </a:t>
            </a:r>
            <a:r>
              <a:rPr lang="hr-HR" sz="2400" b="1" dirty="0"/>
              <a:t>15 dana prije roka za početak podnošenja Zahtjeva za potporu</a:t>
            </a:r>
            <a:r>
              <a:rPr lang="hr-HR" sz="2400" dirty="0"/>
              <a:t> isključivo putem e-pošte na adresu: </a:t>
            </a:r>
            <a:r>
              <a:rPr lang="hr-HR" sz="2400" u="sng" dirty="0">
                <a:hlinkClick r:id="rId2"/>
              </a:rPr>
              <a:t>info@lagvuka-dunav.hr</a:t>
            </a:r>
            <a:r>
              <a:rPr lang="hr-HR" sz="2400" dirty="0"/>
              <a:t> - do 03.08.2025. godine</a:t>
            </a:r>
          </a:p>
          <a:p>
            <a:pPr marL="0" indent="0">
              <a:buNone/>
            </a:pPr>
            <a:endParaRPr lang="hr-HR" sz="2400" dirty="0"/>
          </a:p>
          <a:p>
            <a:r>
              <a:rPr lang="hr-HR" sz="2400" dirty="0"/>
              <a:t>U svrhu osiguravanja poštivanja načela jednakog postupanja prema svim potencijalnim korisnicima, ne daju se prethodna mišljenja (opća ili ona koja se odnose na konkretan projekt) vezana uz postupak odabira projekta. </a:t>
            </a:r>
          </a:p>
          <a:p>
            <a:pPr marL="0" indent="0">
              <a:buNone/>
            </a:pPr>
            <a:endParaRPr lang="hr-HR" sz="2400" dirty="0"/>
          </a:p>
          <a:p>
            <a:r>
              <a:rPr lang="hr-HR" sz="2400" dirty="0"/>
              <a:t>Odgovori će se objaviti na mrežnoj stranici </a:t>
            </a:r>
            <a:r>
              <a:rPr lang="hr-HR" sz="2400" u="sng" dirty="0">
                <a:hlinkClick r:id="rId3"/>
              </a:rPr>
              <a:t>www.lagvuka-dunav.hr</a:t>
            </a:r>
            <a:r>
              <a:rPr lang="hr-HR" sz="2400" dirty="0"/>
              <a:t>, najkasnije do dana početka podnošenja Zahtjeva za potporu. </a:t>
            </a:r>
            <a:r>
              <a:rPr lang="hr-HR" sz="2400" u="sng" dirty="0"/>
              <a:t> </a:t>
            </a:r>
            <a:r>
              <a:rPr lang="hr-HR" sz="2400" dirty="0"/>
              <a:t>  </a:t>
            </a:r>
          </a:p>
          <a:p>
            <a:endParaRPr lang="hr-HR" dirty="0"/>
          </a:p>
        </p:txBody>
      </p:sp>
      <p:pic>
        <p:nvPicPr>
          <p:cNvPr id="2" name="Picture 2" descr="LAG logo">
            <a:extLst>
              <a:ext uri="{FF2B5EF4-FFF2-40B4-BE49-F238E27FC236}">
                <a16:creationId xmlns:a16="http://schemas.microsoft.com/office/drawing/2014/main" id="{054AA25A-5D70-02C0-B2B6-680AEDD7FA8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537371" y="12501"/>
            <a:ext cx="1632857" cy="1015405"/>
          </a:xfrm>
          <a:prstGeom prst="rect">
            <a:avLst/>
          </a:prstGeom>
          <a:noFill/>
          <a:ln>
            <a:noFill/>
          </a:ln>
        </p:spPr>
      </p:pic>
    </p:spTree>
    <p:extLst>
      <p:ext uri="{BB962C8B-B14F-4D97-AF65-F5344CB8AC3E}">
        <p14:creationId xmlns:p14="http://schemas.microsoft.com/office/powerpoint/2010/main" val="15000043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0BCA22-DDE2-2832-6EA1-861EA85A1B38}"/>
            </a:ext>
          </a:extLst>
        </p:cNvPr>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E345FEAA-1E3A-FA56-E070-567A74530C93}"/>
              </a:ext>
            </a:extLst>
          </p:cNvPr>
          <p:cNvSpPr>
            <a:spLocks noGrp="1"/>
          </p:cNvSpPr>
          <p:nvPr>
            <p:ph idx="1"/>
          </p:nvPr>
        </p:nvSpPr>
        <p:spPr>
          <a:xfrm>
            <a:off x="838200" y="520505"/>
            <a:ext cx="10515600" cy="5656458"/>
          </a:xfrm>
        </p:spPr>
        <p:txBody>
          <a:bodyPr>
            <a:normAutofit fontScale="70000" lnSpcReduction="20000"/>
          </a:bodyPr>
          <a:lstStyle/>
          <a:p>
            <a:pPr marL="457200" lvl="1" indent="0" algn="ctr">
              <a:buNone/>
            </a:pPr>
            <a:r>
              <a:rPr lang="hr-HR" sz="3100" b="1" dirty="0"/>
              <a:t>Podnošenje i zaprimanje Zahtjeva za potporu</a:t>
            </a:r>
          </a:p>
          <a:p>
            <a:pPr marL="0" indent="0">
              <a:buNone/>
            </a:pPr>
            <a:endParaRPr lang="hr-HR" sz="2400" dirty="0"/>
          </a:p>
          <a:p>
            <a:r>
              <a:rPr lang="hr-HR" dirty="0"/>
              <a:t>Zahtjevi za potporu podnose se sukladno ovom Natječaju, koristeći obrasce i priloge koji su sastavni dio Natječaja.</a:t>
            </a:r>
            <a:endParaRPr lang="hr-HR" sz="2400" dirty="0"/>
          </a:p>
          <a:p>
            <a:pPr marL="0" indent="0">
              <a:buNone/>
            </a:pPr>
            <a:endParaRPr lang="hr-HR" sz="2400" dirty="0"/>
          </a:p>
          <a:p>
            <a:r>
              <a:rPr lang="hr-HR" b="1" dirty="0"/>
              <a:t>Prilikom podnošenja Zahtjeva za potporu korisnik obvezno dostavlja natječajnu dokumentaciju iz priloga 1. ovog Natječaja.</a:t>
            </a:r>
            <a:endParaRPr lang="hr-HR" sz="2400" dirty="0"/>
          </a:p>
          <a:p>
            <a:pPr marL="0" indent="0">
              <a:buNone/>
            </a:pPr>
            <a:endParaRPr lang="hr-HR" sz="2400" dirty="0"/>
          </a:p>
          <a:p>
            <a:r>
              <a:rPr lang="hr-HR" dirty="0"/>
              <a:t>Zahtjev za potporu podnosi se u jednom (1) primjerku unutar jednog (1) zatvorenog paketa/omotnice isključivo preporučenom pošiljkom </a:t>
            </a:r>
          </a:p>
          <a:p>
            <a:pPr marL="0" indent="0">
              <a:buNone/>
            </a:pPr>
            <a:r>
              <a:rPr lang="hr-HR" dirty="0"/>
              <a:t>             od </a:t>
            </a:r>
            <a:r>
              <a:rPr lang="hr-HR" b="1" dirty="0"/>
              <a:t>19. kolovoza 2025. godine</a:t>
            </a:r>
            <a:r>
              <a:rPr lang="hr-HR" dirty="0"/>
              <a:t>, a najkasnije do </a:t>
            </a:r>
            <a:r>
              <a:rPr lang="hr-HR" b="1" dirty="0"/>
              <a:t>22. rujna 2025. godine</a:t>
            </a:r>
            <a:r>
              <a:rPr lang="hr-HR" dirty="0"/>
              <a:t>, </a:t>
            </a:r>
          </a:p>
          <a:p>
            <a:pPr marL="0" indent="0">
              <a:buNone/>
            </a:pPr>
            <a:r>
              <a:rPr lang="hr-HR" dirty="0"/>
              <a:t>                                                                                        na adresu:</a:t>
            </a:r>
            <a:endParaRPr lang="hr-HR" sz="2400" dirty="0"/>
          </a:p>
          <a:p>
            <a:pPr marL="0" indent="0">
              <a:buNone/>
            </a:pPr>
            <a:r>
              <a:rPr lang="hr-HR" dirty="0"/>
              <a:t> </a:t>
            </a:r>
            <a:endParaRPr lang="hr-HR" sz="2400" dirty="0"/>
          </a:p>
          <a:p>
            <a:pPr marL="0" indent="0">
              <a:buNone/>
            </a:pPr>
            <a:r>
              <a:rPr lang="hr-HR" dirty="0"/>
              <a:t>                                                                                  </a:t>
            </a:r>
            <a:r>
              <a:rPr lang="hr-HR" b="1" dirty="0"/>
              <a:t>LAG Vuka-Dunav</a:t>
            </a:r>
            <a:endParaRPr lang="hr-HR" sz="2400" b="1" dirty="0"/>
          </a:p>
          <a:p>
            <a:pPr marL="0" indent="0">
              <a:buNone/>
            </a:pPr>
            <a:r>
              <a:rPr lang="hr-HR" b="1" dirty="0"/>
              <a:t>                                                                    Gospodarska zona Antunovac 23</a:t>
            </a:r>
            <a:endParaRPr lang="hr-HR" sz="2400" b="1" dirty="0"/>
          </a:p>
          <a:p>
            <a:pPr marL="0" indent="0">
              <a:buNone/>
            </a:pPr>
            <a:r>
              <a:rPr lang="hr-HR" b="1" dirty="0"/>
              <a:t>                                                                                    31216 Antunovac</a:t>
            </a:r>
            <a:endParaRPr lang="hr-HR" sz="2400" b="1" dirty="0"/>
          </a:p>
          <a:p>
            <a:pPr marL="0" indent="0">
              <a:buNone/>
            </a:pPr>
            <a:r>
              <a:rPr lang="hr-HR" dirty="0"/>
              <a:t> </a:t>
            </a:r>
            <a:endParaRPr lang="hr-HR" sz="2400" dirty="0"/>
          </a:p>
          <a:p>
            <a:endParaRPr lang="hr-HR" dirty="0"/>
          </a:p>
        </p:txBody>
      </p:sp>
      <p:pic>
        <p:nvPicPr>
          <p:cNvPr id="2" name="Picture 2" descr="LAG logo">
            <a:extLst>
              <a:ext uri="{FF2B5EF4-FFF2-40B4-BE49-F238E27FC236}">
                <a16:creationId xmlns:a16="http://schemas.microsoft.com/office/drawing/2014/main" id="{87F813E4-687E-9F2A-82C0-391265507189}"/>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37371" y="12501"/>
            <a:ext cx="1632857" cy="1015405"/>
          </a:xfrm>
          <a:prstGeom prst="rect">
            <a:avLst/>
          </a:prstGeom>
          <a:noFill/>
          <a:ln>
            <a:noFill/>
          </a:ln>
        </p:spPr>
      </p:pic>
    </p:spTree>
    <p:extLst>
      <p:ext uri="{BB962C8B-B14F-4D97-AF65-F5344CB8AC3E}">
        <p14:creationId xmlns:p14="http://schemas.microsoft.com/office/powerpoint/2010/main" val="9391452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741E8211-64B9-3B05-A254-FAE7BC0A8C2D}"/>
              </a:ext>
            </a:extLst>
          </p:cNvPr>
          <p:cNvSpPr>
            <a:spLocks noGrp="1"/>
          </p:cNvSpPr>
          <p:nvPr>
            <p:ph idx="1"/>
          </p:nvPr>
        </p:nvSpPr>
        <p:spPr>
          <a:xfrm>
            <a:off x="838200" y="365760"/>
            <a:ext cx="10515600" cy="6246055"/>
          </a:xfrm>
        </p:spPr>
        <p:txBody>
          <a:bodyPr>
            <a:normAutofit fontScale="85000" lnSpcReduction="20000"/>
          </a:bodyPr>
          <a:lstStyle/>
          <a:p>
            <a:endParaRPr lang="hr-HR" b="1" u="sng" dirty="0"/>
          </a:p>
          <a:p>
            <a:r>
              <a:rPr lang="hr-HR" b="1" u="sng" dirty="0"/>
              <a:t>Na zatvorenom paketu/omotnici mora biti jasno navedeno:</a:t>
            </a:r>
            <a:endParaRPr lang="hr-HR" dirty="0"/>
          </a:p>
          <a:p>
            <a:pPr lvl="0"/>
            <a:r>
              <a:rPr lang="hr-HR" dirty="0"/>
              <a:t>naziv ovog Natječaja: Natječaj za provedbu intervencije 1.1.1. „Potpora povećanju konkurentnosti poljoprivrednih gospodarstava kroz modernizaciju, digitalizaciju i dodanu vrijednost poljoprivredne proizvodnje“</a:t>
            </a:r>
          </a:p>
          <a:p>
            <a:pPr lvl="0"/>
            <a:r>
              <a:rPr lang="hr-HR" dirty="0"/>
              <a:t>puni naziv i adresa korisnika </a:t>
            </a:r>
          </a:p>
          <a:p>
            <a:pPr lvl="0"/>
            <a:r>
              <a:rPr lang="hr-HR" dirty="0"/>
              <a:t>na paketu/omotnici također mora biti zabilježen datum i točno vrijeme (sat, minuta, sekunda) podnošenja Zahtjeva za potporu. Zahtjevi za potporu poslani na način različit od gore navedenog (npr. faksom ili e-poštom) ili dostavljeni na druge adrese bit će automatski isključeni</a:t>
            </a:r>
          </a:p>
          <a:p>
            <a:pPr lvl="0"/>
            <a:r>
              <a:rPr lang="hr-HR" dirty="0"/>
              <a:t>naznaka „ne otvarati“.</a:t>
            </a:r>
          </a:p>
          <a:p>
            <a:r>
              <a:rPr lang="hr-HR" dirty="0"/>
              <a:t>Napominjemo da datum i točno vrijeme podnošenja Zahtjeva za potporu ne upisuje sam korisnik, već datum i točno vrijeme podnošenja naznačuje djelatnik poštanskog/kurirskog ureda. </a:t>
            </a:r>
          </a:p>
          <a:p>
            <a:r>
              <a:rPr lang="hr-HR" dirty="0"/>
              <a:t>Datum i vrijeme na paketu/omotnici smatra se trenutkom podnošenja zahtjeva za potporu na ovaj Natječaj. Zahtjevi za potporu koji na paketu/omotnici ne budu imali oznaku datuma i vremena podnošenja neće biti uzeti u razmatranje.</a:t>
            </a:r>
          </a:p>
          <a:p>
            <a:endParaRPr lang="hr-HR" dirty="0"/>
          </a:p>
        </p:txBody>
      </p:sp>
      <p:pic>
        <p:nvPicPr>
          <p:cNvPr id="2" name="Picture 2" descr="LAG logo">
            <a:extLst>
              <a:ext uri="{FF2B5EF4-FFF2-40B4-BE49-F238E27FC236}">
                <a16:creationId xmlns:a16="http://schemas.microsoft.com/office/drawing/2014/main" id="{0BC735FE-7910-6957-C2E7-F774F2451CE2}"/>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37371" y="12501"/>
            <a:ext cx="1632857" cy="1015405"/>
          </a:xfrm>
          <a:prstGeom prst="rect">
            <a:avLst/>
          </a:prstGeom>
          <a:noFill/>
          <a:ln>
            <a:noFill/>
          </a:ln>
        </p:spPr>
      </p:pic>
    </p:spTree>
    <p:extLst>
      <p:ext uri="{BB962C8B-B14F-4D97-AF65-F5344CB8AC3E}">
        <p14:creationId xmlns:p14="http://schemas.microsoft.com/office/powerpoint/2010/main" val="31160537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4EBFE9AE-C08E-3674-18C0-9282A3170594}"/>
              </a:ext>
            </a:extLst>
          </p:cNvPr>
          <p:cNvSpPr>
            <a:spLocks noGrp="1"/>
          </p:cNvSpPr>
          <p:nvPr>
            <p:ph idx="1"/>
          </p:nvPr>
        </p:nvSpPr>
        <p:spPr>
          <a:xfrm>
            <a:off x="838200" y="661182"/>
            <a:ext cx="10515600" cy="5515781"/>
          </a:xfrm>
        </p:spPr>
        <p:txBody>
          <a:bodyPr>
            <a:normAutofit/>
          </a:bodyPr>
          <a:lstStyle/>
          <a:p>
            <a:r>
              <a:rPr lang="hr-HR" b="1" u="sng" dirty="0"/>
              <a:t>Obrasci koji su sastavni dio Natječaja:</a:t>
            </a:r>
            <a:endParaRPr lang="hr-HR" dirty="0"/>
          </a:p>
          <a:p>
            <a:r>
              <a:rPr lang="hr-HR" dirty="0"/>
              <a:t>Obrazac 1 – Prijavni obrazac</a:t>
            </a:r>
          </a:p>
          <a:p>
            <a:r>
              <a:rPr lang="hr-HR" dirty="0"/>
              <a:t>Obrazac 2 – Plan projektnih aktivnosti</a:t>
            </a:r>
          </a:p>
          <a:p>
            <a:r>
              <a:rPr lang="hr-HR" dirty="0"/>
              <a:t>Obrazac 3 – Izjava o veličini</a:t>
            </a:r>
          </a:p>
          <a:p>
            <a:r>
              <a:rPr lang="hr-HR" dirty="0"/>
              <a:t>Obrazac 4 – Sporazum o partnerstvu</a:t>
            </a:r>
          </a:p>
          <a:p>
            <a:r>
              <a:rPr lang="hr-HR" dirty="0"/>
              <a:t>Obrazac 5 – Izvješće za LAG</a:t>
            </a:r>
          </a:p>
          <a:p>
            <a:r>
              <a:rPr lang="hr-HR" dirty="0"/>
              <a:t>Obrazac 6 – Tablica za KO – Vrsta proizvodnje/Dodana vrijednost poljoprivrednoj proizvodnji</a:t>
            </a:r>
          </a:p>
          <a:p>
            <a:r>
              <a:rPr lang="hr-HR" dirty="0"/>
              <a:t>Obrazac 7 – Tablica za KO – Doprinos zapošljavanju/Nova radna mjesta</a:t>
            </a:r>
          </a:p>
          <a:p>
            <a:r>
              <a:rPr lang="hr-HR" dirty="0"/>
              <a:t>Obrazac 8 – Predložak za izračun EVPG</a:t>
            </a:r>
          </a:p>
          <a:p>
            <a:endParaRPr lang="hr-HR" dirty="0"/>
          </a:p>
        </p:txBody>
      </p:sp>
      <p:pic>
        <p:nvPicPr>
          <p:cNvPr id="2" name="Picture 2" descr="LAG logo">
            <a:extLst>
              <a:ext uri="{FF2B5EF4-FFF2-40B4-BE49-F238E27FC236}">
                <a16:creationId xmlns:a16="http://schemas.microsoft.com/office/drawing/2014/main" id="{4AA59E24-24C3-8B79-BD9F-93254DBBD10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37371" y="12501"/>
            <a:ext cx="1632857" cy="1015405"/>
          </a:xfrm>
          <a:prstGeom prst="rect">
            <a:avLst/>
          </a:prstGeom>
          <a:noFill/>
          <a:ln>
            <a:noFill/>
          </a:ln>
        </p:spPr>
      </p:pic>
    </p:spTree>
    <p:extLst>
      <p:ext uri="{BB962C8B-B14F-4D97-AF65-F5344CB8AC3E}">
        <p14:creationId xmlns:p14="http://schemas.microsoft.com/office/powerpoint/2010/main" val="388448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CE363683-5862-9AE0-355F-43BB38BD557C}"/>
              </a:ext>
            </a:extLst>
          </p:cNvPr>
          <p:cNvSpPr>
            <a:spLocks noGrp="1"/>
          </p:cNvSpPr>
          <p:nvPr>
            <p:ph idx="1"/>
          </p:nvPr>
        </p:nvSpPr>
        <p:spPr>
          <a:xfrm>
            <a:off x="492369" y="407963"/>
            <a:ext cx="11437034" cy="6133514"/>
          </a:xfrm>
        </p:spPr>
        <p:txBody>
          <a:bodyPr>
            <a:normAutofit fontScale="92500" lnSpcReduction="10000"/>
          </a:bodyPr>
          <a:lstStyle/>
          <a:p>
            <a:r>
              <a:rPr lang="hr-HR" b="1" u="sng" dirty="0"/>
              <a:t>Iznosi javne potpore</a:t>
            </a:r>
            <a:endParaRPr lang="hr-HR" dirty="0"/>
          </a:p>
          <a:p>
            <a:r>
              <a:rPr lang="hr-HR" dirty="0"/>
              <a:t>Najviši iznos javne potpore po projektu je 20.000,00 EUR.</a:t>
            </a:r>
          </a:p>
          <a:p>
            <a:r>
              <a:rPr lang="hr-HR" dirty="0"/>
              <a:t>Najniži iznos javne potpore po projektu je 5.000,00 EUR.</a:t>
            </a:r>
          </a:p>
          <a:p>
            <a:pPr marL="0" indent="0">
              <a:buNone/>
            </a:pPr>
            <a:endParaRPr lang="hr-HR" dirty="0"/>
          </a:p>
          <a:p>
            <a:r>
              <a:rPr lang="hr-HR" b="1" u="sng" dirty="0"/>
              <a:t>Intenzitet javne potpore</a:t>
            </a:r>
            <a:endParaRPr lang="hr-HR" dirty="0"/>
          </a:p>
          <a:p>
            <a:r>
              <a:rPr lang="hr-HR" dirty="0"/>
              <a:t>Intenzitet potpore po projektu može iznositi  </a:t>
            </a:r>
            <a:r>
              <a:rPr lang="hr-HR" b="1" dirty="0"/>
              <a:t>65%</a:t>
            </a:r>
            <a:r>
              <a:rPr lang="hr-HR" dirty="0"/>
              <a:t> od ukupnih prihvatljivih troškova projekta, a iznimno se može povećati u sljedećim slučajevima:</a:t>
            </a:r>
          </a:p>
          <a:p>
            <a:pPr lvl="0"/>
            <a:r>
              <a:rPr lang="hr-HR" dirty="0"/>
              <a:t>najviše </a:t>
            </a:r>
            <a:r>
              <a:rPr lang="hr-HR" b="1" dirty="0"/>
              <a:t>80%</a:t>
            </a:r>
            <a:r>
              <a:rPr lang="hr-HR" dirty="0"/>
              <a:t> kada je korisnik </a:t>
            </a:r>
            <a:r>
              <a:rPr lang="hr-HR" b="1" dirty="0"/>
              <a:t>mladi poljoprivrednik</a:t>
            </a:r>
            <a:r>
              <a:rPr lang="hr-HR" dirty="0"/>
              <a:t> kako je definirano ovim Natječajem,</a:t>
            </a:r>
          </a:p>
          <a:p>
            <a:pPr lvl="0"/>
            <a:r>
              <a:rPr lang="hr-HR" dirty="0"/>
              <a:t>najviše </a:t>
            </a:r>
            <a:r>
              <a:rPr lang="hr-HR" b="1" dirty="0"/>
              <a:t>85%</a:t>
            </a:r>
            <a:r>
              <a:rPr lang="hr-HR" dirty="0"/>
              <a:t> za ulaganja </a:t>
            </a:r>
            <a:r>
              <a:rPr lang="hr-HR" b="1" dirty="0"/>
              <a:t>malog poljoprivrednog gospodarstava</a:t>
            </a:r>
            <a:r>
              <a:rPr lang="hr-HR" dirty="0"/>
              <a:t> kako je definirano ovim Natječajem. </a:t>
            </a:r>
          </a:p>
          <a:p>
            <a:pPr marL="0" lvl="0" indent="0">
              <a:buNone/>
            </a:pPr>
            <a:endParaRPr lang="hr-HR" dirty="0"/>
          </a:p>
          <a:p>
            <a:r>
              <a:rPr lang="hr-HR" b="1" u="sng" dirty="0"/>
              <a:t>Napomena:</a:t>
            </a:r>
            <a:r>
              <a:rPr lang="hr-HR" dirty="0"/>
              <a:t> U  partnerskim projektima, svi projektni partneri moraju ispunjavati uvjete za uvećanje intenziteta potpore.</a:t>
            </a:r>
          </a:p>
          <a:p>
            <a:endParaRPr lang="hr-HR" dirty="0"/>
          </a:p>
        </p:txBody>
      </p:sp>
      <p:pic>
        <p:nvPicPr>
          <p:cNvPr id="2" name="Picture 2" descr="LAG logo">
            <a:extLst>
              <a:ext uri="{FF2B5EF4-FFF2-40B4-BE49-F238E27FC236}">
                <a16:creationId xmlns:a16="http://schemas.microsoft.com/office/drawing/2014/main" id="{A86CF704-44FA-75B6-F668-05EF7AB6F5F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37371" y="12501"/>
            <a:ext cx="1632857" cy="1015405"/>
          </a:xfrm>
          <a:prstGeom prst="rect">
            <a:avLst/>
          </a:prstGeom>
          <a:noFill/>
          <a:ln>
            <a:noFill/>
          </a:ln>
        </p:spPr>
      </p:pic>
    </p:spTree>
    <p:extLst>
      <p:ext uri="{BB962C8B-B14F-4D97-AF65-F5344CB8AC3E}">
        <p14:creationId xmlns:p14="http://schemas.microsoft.com/office/powerpoint/2010/main" val="35115402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D431AD16-2598-8E6B-F432-452BAEB197E3}"/>
              </a:ext>
            </a:extLst>
          </p:cNvPr>
          <p:cNvSpPr>
            <a:spLocks noGrp="1"/>
          </p:cNvSpPr>
          <p:nvPr>
            <p:ph idx="1"/>
          </p:nvPr>
        </p:nvSpPr>
        <p:spPr>
          <a:xfrm>
            <a:off x="838200" y="731520"/>
            <a:ext cx="10515600" cy="5445443"/>
          </a:xfrm>
        </p:spPr>
        <p:txBody>
          <a:bodyPr>
            <a:normAutofit fontScale="92500" lnSpcReduction="10000"/>
          </a:bodyPr>
          <a:lstStyle/>
          <a:p>
            <a:pPr>
              <a:buNone/>
            </a:pPr>
            <a:r>
              <a:rPr lang="hr-HR" sz="2800" b="1" u="sng" dirty="0">
                <a:effectLst/>
                <a:latin typeface="Times New Roman" panose="02020603050405020304" pitchFamily="18" charset="0"/>
                <a:ea typeface="Calibri" panose="020F0502020204030204" pitchFamily="34" charset="0"/>
                <a:cs typeface="Times New Roman" panose="02020603050405020304" pitchFamily="18" charset="0"/>
              </a:rPr>
              <a:t>Prilozi koji su sastavni dio Natječaja:</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hr-HR" sz="280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hr-HR" sz="2800" dirty="0">
                <a:effectLst/>
                <a:latin typeface="Times New Roman" panose="02020603050405020304" pitchFamily="18" charset="0"/>
                <a:ea typeface="Calibri" panose="020F0502020204030204" pitchFamily="34" charset="0"/>
                <a:cs typeface="Times New Roman" panose="02020603050405020304" pitchFamily="18" charset="0"/>
              </a:rPr>
              <a:t>Prilog 1.- Dokumentacija za podnošenje zahtjeva za potporu</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hr-HR" sz="2800" dirty="0">
                <a:effectLst/>
                <a:latin typeface="Times New Roman" panose="02020603050405020304" pitchFamily="18" charset="0"/>
                <a:ea typeface="Calibri" panose="020F0502020204030204" pitchFamily="34" charset="0"/>
                <a:cs typeface="Times New Roman" panose="02020603050405020304" pitchFamily="18" charset="0"/>
              </a:rPr>
              <a:t>Prilog 2.- Ciljevi SP ZPP</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hr-HR" sz="2800" dirty="0">
                <a:effectLst/>
                <a:latin typeface="Times New Roman" panose="02020603050405020304" pitchFamily="18" charset="0"/>
                <a:ea typeface="Calibri" panose="020F0502020204030204" pitchFamily="34" charset="0"/>
                <a:cs typeface="Times New Roman" panose="02020603050405020304" pitchFamily="18" charset="0"/>
              </a:rPr>
              <a:t>Prilog 3.- Ciljevi LRS LAG, uključujući dodanu vrijednost</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hr-HR" sz="2800" dirty="0">
                <a:effectLst/>
                <a:latin typeface="Times New Roman" panose="02020603050405020304" pitchFamily="18" charset="0"/>
                <a:ea typeface="Calibri" panose="020F0502020204030204" pitchFamily="34" charset="0"/>
                <a:cs typeface="Times New Roman" panose="02020603050405020304" pitchFamily="18" charset="0"/>
              </a:rPr>
              <a:t>Prilog 4.- Kriteriji odabira i njihovo pojašnjenje</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hr-HR" sz="2800" dirty="0">
                <a:effectLst/>
                <a:latin typeface="Times New Roman" panose="02020603050405020304" pitchFamily="18" charset="0"/>
                <a:ea typeface="Calibri" panose="020F0502020204030204" pitchFamily="34" charset="0"/>
                <a:cs typeface="Times New Roman" panose="02020603050405020304" pitchFamily="18" charset="0"/>
              </a:rPr>
              <a:t>Prilog 5. – Popis poljoprivrednih proizvoda </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hr-HR" sz="2800" dirty="0">
                <a:effectLst/>
                <a:latin typeface="Times New Roman" panose="02020603050405020304" pitchFamily="18" charset="0"/>
                <a:ea typeface="Calibri" panose="020F0502020204030204" pitchFamily="34" charset="0"/>
                <a:cs typeface="Times New Roman" panose="02020603050405020304" pitchFamily="18" charset="0"/>
              </a:rPr>
              <a:t>Prilog 6. - Vodič za MSP</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hr-HR" sz="2800" dirty="0">
                <a:effectLst/>
                <a:latin typeface="Times New Roman" panose="02020603050405020304" pitchFamily="18" charset="0"/>
                <a:ea typeface="Calibri" panose="020F0502020204030204" pitchFamily="34" charset="0"/>
                <a:cs typeface="Times New Roman" panose="02020603050405020304" pitchFamily="18" charset="0"/>
              </a:rPr>
              <a:t>Prilog 7. – Pravilnik o odabiru projekata</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hr-HR" sz="2800" dirty="0">
                <a:effectLst/>
                <a:latin typeface="Times New Roman" panose="02020603050405020304" pitchFamily="18" charset="0"/>
                <a:ea typeface="Calibri" panose="020F0502020204030204" pitchFamily="34" charset="0"/>
                <a:cs typeface="Times New Roman" panose="02020603050405020304" pitchFamily="18" charset="0"/>
              </a:rPr>
              <a:t>Prilog 8. – LRS LAG-a Vuka-Dunav</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hr-HR" sz="2800" dirty="0">
                <a:effectLst/>
                <a:latin typeface="Times New Roman" panose="02020603050405020304" pitchFamily="18" charset="0"/>
                <a:ea typeface="Calibri" panose="020F0502020204030204" pitchFamily="34" charset="0"/>
                <a:cs typeface="Times New Roman" panose="02020603050405020304" pitchFamily="18" charset="0"/>
              </a:rPr>
              <a:t>Prilog 9. – Demarkacije u sektoru pčelarstva i vinarstva</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hr-HR" sz="2800" dirty="0">
                <a:effectLst/>
                <a:latin typeface="Times New Roman" panose="02020603050405020304" pitchFamily="18" charset="0"/>
                <a:ea typeface="Calibri" panose="020F0502020204030204" pitchFamily="34" charset="0"/>
                <a:cs typeface="Times New Roman" panose="02020603050405020304" pitchFamily="18" charset="0"/>
              </a:rPr>
              <a:t>Prilog 10. - Limiti</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hr-HR" dirty="0"/>
          </a:p>
        </p:txBody>
      </p:sp>
      <p:pic>
        <p:nvPicPr>
          <p:cNvPr id="2" name="Picture 2" descr="LAG logo">
            <a:extLst>
              <a:ext uri="{FF2B5EF4-FFF2-40B4-BE49-F238E27FC236}">
                <a16:creationId xmlns:a16="http://schemas.microsoft.com/office/drawing/2014/main" id="{B8FA6E5C-EB95-AB55-4408-0D0A61593D2C}"/>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37371" y="12501"/>
            <a:ext cx="1632857" cy="1015405"/>
          </a:xfrm>
          <a:prstGeom prst="rect">
            <a:avLst/>
          </a:prstGeom>
          <a:noFill/>
          <a:ln>
            <a:noFill/>
          </a:ln>
        </p:spPr>
      </p:pic>
    </p:spTree>
    <p:extLst>
      <p:ext uri="{BB962C8B-B14F-4D97-AF65-F5344CB8AC3E}">
        <p14:creationId xmlns:p14="http://schemas.microsoft.com/office/powerpoint/2010/main" val="14695653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zervirano mjesto sadržaja 4">
            <a:extLst>
              <a:ext uri="{FF2B5EF4-FFF2-40B4-BE49-F238E27FC236}">
                <a16:creationId xmlns:a16="http://schemas.microsoft.com/office/drawing/2014/main" id="{F11BC806-C9B4-2C52-B34C-5E0C344551D2}"/>
              </a:ext>
            </a:extLst>
          </p:cNvPr>
          <p:cNvPicPr>
            <a:picLocks noGrp="1" noChangeAspect="1"/>
          </p:cNvPicPr>
          <p:nvPr>
            <p:ph idx="1"/>
          </p:nvPr>
        </p:nvPicPr>
        <p:blipFill>
          <a:blip r:embed="rId2"/>
          <a:stretch>
            <a:fillRect/>
          </a:stretch>
        </p:blipFill>
        <p:spPr>
          <a:xfrm>
            <a:off x="1107033" y="12500"/>
            <a:ext cx="9117804" cy="6845500"/>
          </a:xfrm>
          <a:prstGeom prst="rect">
            <a:avLst/>
          </a:prstGeom>
        </p:spPr>
      </p:pic>
      <p:pic>
        <p:nvPicPr>
          <p:cNvPr id="5" name="Picture 2" descr="LAG logo">
            <a:extLst>
              <a:ext uri="{FF2B5EF4-FFF2-40B4-BE49-F238E27FC236}">
                <a16:creationId xmlns:a16="http://schemas.microsoft.com/office/drawing/2014/main" id="{CE521293-6669-25D0-4898-6D89423FBE1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37371" y="12501"/>
            <a:ext cx="1632857" cy="1015405"/>
          </a:xfrm>
          <a:prstGeom prst="rect">
            <a:avLst/>
          </a:prstGeom>
          <a:noFill/>
          <a:ln>
            <a:noFill/>
          </a:ln>
        </p:spPr>
      </p:pic>
    </p:spTree>
    <p:extLst>
      <p:ext uri="{BB962C8B-B14F-4D97-AF65-F5344CB8AC3E}">
        <p14:creationId xmlns:p14="http://schemas.microsoft.com/office/powerpoint/2010/main" val="2324311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08B775D-7D39-60E5-BB89-F0EC56FF9E72}"/>
              </a:ext>
            </a:extLst>
          </p:cNvPr>
          <p:cNvSpPr>
            <a:spLocks noGrp="1"/>
          </p:cNvSpPr>
          <p:nvPr>
            <p:ph type="title"/>
          </p:nvPr>
        </p:nvSpPr>
        <p:spPr/>
        <p:txBody>
          <a:bodyPr>
            <a:normAutofit fontScale="90000"/>
          </a:bodyPr>
          <a:lstStyle/>
          <a:p>
            <a:r>
              <a:rPr lang="hr-HR" b="1" u="sng" dirty="0"/>
              <a:t>Mladi poljoprivrednik (obveze u kasnijim provedbenim fazama)</a:t>
            </a:r>
            <a:br>
              <a:rPr lang="hr-HR" dirty="0"/>
            </a:br>
            <a:endParaRPr lang="hr-HR" dirty="0"/>
          </a:p>
        </p:txBody>
      </p:sp>
      <p:sp>
        <p:nvSpPr>
          <p:cNvPr id="3" name="Rezervirano mjesto sadržaja 2">
            <a:extLst>
              <a:ext uri="{FF2B5EF4-FFF2-40B4-BE49-F238E27FC236}">
                <a16:creationId xmlns:a16="http://schemas.microsoft.com/office/drawing/2014/main" id="{DFBE5DA9-44C1-5DE0-E9A6-8ACFFD5A1C03}"/>
              </a:ext>
            </a:extLst>
          </p:cNvPr>
          <p:cNvSpPr>
            <a:spLocks noGrp="1"/>
          </p:cNvSpPr>
          <p:nvPr>
            <p:ph idx="1"/>
          </p:nvPr>
        </p:nvSpPr>
        <p:spPr>
          <a:xfrm>
            <a:off x="351692" y="1463040"/>
            <a:ext cx="11605846" cy="5219114"/>
          </a:xfrm>
        </p:spPr>
        <p:txBody>
          <a:bodyPr>
            <a:normAutofit lnSpcReduction="10000"/>
          </a:bodyPr>
          <a:lstStyle/>
          <a:p>
            <a:r>
              <a:rPr lang="hr-HR" dirty="0"/>
              <a:t>Korisnik koji je ostvario uvećani intenzitet potpore za mladog poljoprivrednika prije podnošenja konačnog zahtjeva za isplatu:</a:t>
            </a:r>
          </a:p>
          <a:p>
            <a:r>
              <a:rPr lang="hr-HR" dirty="0"/>
              <a:t>a) kod fizičke osobe, mladi poljoprivrednik mora plaćati doprinose isključivo po osnovi obavljanja samostalne djelatnosti, odnosno obavljati djelatnost poljoprivrede/obrta kao jedino ili glavno zanimanje</a:t>
            </a:r>
          </a:p>
          <a:p>
            <a:r>
              <a:rPr lang="hr-HR" dirty="0"/>
              <a:t>b) kod pravne osobe, mladi poljoprivrednik mora biti zaposlen kao odgovorna osoba u toj pravnoj osobi.</a:t>
            </a:r>
          </a:p>
          <a:p>
            <a:r>
              <a:rPr lang="hr-HR" dirty="0"/>
              <a:t>Korisnik u kojem status nositelja/odgovorne osobe ima mladi poljoprivrednik, mladi poljoprivrednik mora tijekom 5 godina od dana konačne isplate sredstava ostati nositelj/odgovorna osoba, a u slučaju trgovačkog društva odgovorna osoba mora ostati i vlasnik najmanje 50 % temeljnog kapitala društva. U protivnome, zatražiti će se povrat sredstava po uvećanom intenzitetu potpore.  </a:t>
            </a:r>
          </a:p>
          <a:p>
            <a:endParaRPr lang="hr-HR" dirty="0"/>
          </a:p>
        </p:txBody>
      </p:sp>
      <p:pic>
        <p:nvPicPr>
          <p:cNvPr id="4" name="Picture 2" descr="LAG logo">
            <a:extLst>
              <a:ext uri="{FF2B5EF4-FFF2-40B4-BE49-F238E27FC236}">
                <a16:creationId xmlns:a16="http://schemas.microsoft.com/office/drawing/2014/main" id="{4CAFD1D5-16FD-7765-0E1D-73EAEADE95DC}"/>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37371" y="12501"/>
            <a:ext cx="1632857" cy="1015405"/>
          </a:xfrm>
          <a:prstGeom prst="rect">
            <a:avLst/>
          </a:prstGeom>
          <a:noFill/>
          <a:ln>
            <a:noFill/>
          </a:ln>
        </p:spPr>
      </p:pic>
    </p:spTree>
    <p:extLst>
      <p:ext uri="{BB962C8B-B14F-4D97-AF65-F5344CB8AC3E}">
        <p14:creationId xmlns:p14="http://schemas.microsoft.com/office/powerpoint/2010/main" val="3573289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429CCCF-73FE-9495-ADE6-C5ADEFA2491F}"/>
              </a:ext>
            </a:extLst>
          </p:cNvPr>
          <p:cNvSpPr>
            <a:spLocks noGrp="1"/>
          </p:cNvSpPr>
          <p:nvPr>
            <p:ph type="title"/>
          </p:nvPr>
        </p:nvSpPr>
        <p:spPr/>
        <p:txBody>
          <a:bodyPr/>
          <a:lstStyle/>
          <a:p>
            <a:r>
              <a:rPr lang="hr-HR" dirty="0"/>
              <a:t>DEFINICIJA MLADOG POLJOPRIVREDNIKA</a:t>
            </a:r>
          </a:p>
        </p:txBody>
      </p:sp>
      <p:sp>
        <p:nvSpPr>
          <p:cNvPr id="3" name="Rezervirano mjesto sadržaja 2">
            <a:extLst>
              <a:ext uri="{FF2B5EF4-FFF2-40B4-BE49-F238E27FC236}">
                <a16:creationId xmlns:a16="http://schemas.microsoft.com/office/drawing/2014/main" id="{A69942F9-A5B9-B96A-7AB1-1F8900B331DE}"/>
              </a:ext>
            </a:extLst>
          </p:cNvPr>
          <p:cNvSpPr>
            <a:spLocks noGrp="1"/>
          </p:cNvSpPr>
          <p:nvPr>
            <p:ph idx="1"/>
          </p:nvPr>
        </p:nvSpPr>
        <p:spPr>
          <a:xfrm>
            <a:off x="211015" y="1364566"/>
            <a:ext cx="11859065" cy="5359791"/>
          </a:xfrm>
        </p:spPr>
        <p:txBody>
          <a:bodyPr>
            <a:noAutofit/>
          </a:bodyPr>
          <a:lstStyle/>
          <a:p>
            <a:r>
              <a:rPr lang="hr-HR" sz="1800" dirty="0"/>
              <a:t>Mladi poljoprivrednik je poljoprivrednik koji kumulativno ispunjava sljedeće uvjete:</a:t>
            </a:r>
          </a:p>
          <a:p>
            <a:pPr lvl="0"/>
            <a:r>
              <a:rPr lang="hr-HR" sz="1800" dirty="0"/>
              <a:t>nositelj/odgovorna osoba poljoprivrednog gospodarstva je osoba koja na dan podnošenja zahtjeva za potporu </a:t>
            </a:r>
            <a:r>
              <a:rPr lang="hr-HR" sz="1800" b="1" dirty="0"/>
              <a:t>ima 18, ali ne više od 40 godina (dan prije navršavanja 41 godine starosti)</a:t>
            </a:r>
          </a:p>
          <a:p>
            <a:pPr lvl="0"/>
            <a:r>
              <a:rPr lang="hr-HR" sz="1800" b="1" dirty="0"/>
              <a:t>po prvi puta uspostavlja poljoprivredno gospodarstvo </a:t>
            </a:r>
            <a:r>
              <a:rPr lang="hr-HR" sz="1800" dirty="0"/>
              <a:t>na kojem ima status nositelja/odgovorne osobe ili je status nositelja/odgovorne </a:t>
            </a:r>
            <a:r>
              <a:rPr lang="hr-HR" sz="1800" b="1" dirty="0"/>
              <a:t>osobe po prvi put stekao unutar 5 (pet) godina </a:t>
            </a:r>
            <a:r>
              <a:rPr lang="hr-HR" sz="1800" dirty="0"/>
              <a:t>do dana podnošenja zahtjeva za potporu</a:t>
            </a:r>
          </a:p>
          <a:p>
            <a:pPr lvl="0"/>
            <a:r>
              <a:rPr lang="hr-HR" sz="1800" dirty="0"/>
              <a:t>ima ekonomsku veličinu poljoprivrednog gospodarstva </a:t>
            </a:r>
            <a:r>
              <a:rPr lang="hr-HR" sz="1800" b="1" dirty="0"/>
              <a:t>(EVPG) od 10.000 EUR do 100.000 EUR SO</a:t>
            </a:r>
          </a:p>
          <a:p>
            <a:pPr lvl="0"/>
            <a:r>
              <a:rPr lang="hr-HR" sz="1800" u="sng" dirty="0"/>
              <a:t>nositelj/odgovorna osoba poljoprivrednog gospodarstva ima odgovarajuće znanje i vještine u poljoprivredi/preradi poljoprivrednih proizvoda:    </a:t>
            </a:r>
          </a:p>
          <a:p>
            <a:pPr lvl="0"/>
            <a:r>
              <a:rPr lang="hr-HR" sz="1800" dirty="0"/>
              <a:t>srednju </a:t>
            </a:r>
            <a:r>
              <a:rPr lang="hr-HR" sz="1800" b="1" dirty="0"/>
              <a:t>stručnu spremu </a:t>
            </a:r>
            <a:r>
              <a:rPr lang="hr-HR" sz="1800" dirty="0"/>
              <a:t>poljoprivrednog, prehrambeno tehnološkog ili veterinarskog smjera, ili </a:t>
            </a:r>
          </a:p>
          <a:p>
            <a:pPr lvl="0"/>
            <a:r>
              <a:rPr lang="hr-HR" sz="1800" dirty="0"/>
              <a:t>diplomski ili prijediplomski </a:t>
            </a:r>
            <a:r>
              <a:rPr lang="hr-HR" sz="1800" b="1" dirty="0"/>
              <a:t>studij </a:t>
            </a:r>
            <a:r>
              <a:rPr lang="hr-HR" sz="1800" dirty="0"/>
              <a:t>agronomskog, prehrambeno tehnološkog ili veterinarskog smjera, ili </a:t>
            </a:r>
          </a:p>
          <a:p>
            <a:pPr lvl="0"/>
            <a:r>
              <a:rPr lang="hr-HR" sz="1800" b="1" dirty="0"/>
              <a:t>radno iskustvo </a:t>
            </a:r>
            <a:r>
              <a:rPr lang="hr-HR" sz="1800" dirty="0"/>
              <a:t>u području poljoprivrede, prehrambene tehnologije ili veterine u trajanju </a:t>
            </a:r>
            <a:r>
              <a:rPr lang="hr-HR" sz="1800" b="1" dirty="0"/>
              <a:t>od najmanje 2 (dvije) godine </a:t>
            </a:r>
            <a:r>
              <a:rPr lang="hr-HR" sz="1800" dirty="0"/>
              <a:t>te </a:t>
            </a:r>
            <a:r>
              <a:rPr lang="hr-HR" sz="1800" b="1" dirty="0"/>
              <a:t>završenu edukaciju u okviru formalnog programa obrazovanja odraslih </a:t>
            </a:r>
            <a:r>
              <a:rPr lang="hr-HR" sz="1800" dirty="0"/>
              <a:t>iz područja poljoprivrede, prehrambene tehnologije ili veterine te dokument s kojim se isto dokazuje</a:t>
            </a:r>
          </a:p>
          <a:p>
            <a:pPr lvl="0"/>
            <a:r>
              <a:rPr lang="hr-HR" sz="1800" dirty="0"/>
              <a:t>ako je korisnik trgovačko društvo, </a:t>
            </a:r>
            <a:r>
              <a:rPr lang="hr-HR" sz="1800" b="1" dirty="0"/>
              <a:t>odgovorna osoba mora biti i vlasnik najmanje 50% temeljnog kapitala društva</a:t>
            </a:r>
          </a:p>
          <a:p>
            <a:pPr lvl="0"/>
            <a:r>
              <a:rPr lang="hr-HR" sz="1800" dirty="0"/>
              <a:t>status mladog poljoprivrednika ne mogu ostvariti pravne osobe koje nisu registrirane kao trgovačka društva, kao ni fizičke i pravne osobe koje nisu upisane u upisnike iz područja poljoprivrede</a:t>
            </a:r>
          </a:p>
          <a:p>
            <a:endParaRPr lang="hr-HR" sz="1800" dirty="0"/>
          </a:p>
        </p:txBody>
      </p:sp>
      <p:pic>
        <p:nvPicPr>
          <p:cNvPr id="4" name="Picture 2" descr="LAG logo">
            <a:extLst>
              <a:ext uri="{FF2B5EF4-FFF2-40B4-BE49-F238E27FC236}">
                <a16:creationId xmlns:a16="http://schemas.microsoft.com/office/drawing/2014/main" id="{50DDFF2A-8357-AB90-4D15-C3A5513328CC}"/>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34603" y="12501"/>
            <a:ext cx="1435625" cy="892755"/>
          </a:xfrm>
          <a:prstGeom prst="rect">
            <a:avLst/>
          </a:prstGeom>
          <a:noFill/>
          <a:ln>
            <a:noFill/>
          </a:ln>
        </p:spPr>
      </p:pic>
    </p:spTree>
    <p:extLst>
      <p:ext uri="{BB962C8B-B14F-4D97-AF65-F5344CB8AC3E}">
        <p14:creationId xmlns:p14="http://schemas.microsoft.com/office/powerpoint/2010/main" val="1620798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2005231F-CB09-B058-3455-7F3008D92A60}"/>
              </a:ext>
            </a:extLst>
          </p:cNvPr>
          <p:cNvSpPr>
            <a:spLocks noGrp="1"/>
          </p:cNvSpPr>
          <p:nvPr>
            <p:ph idx="1"/>
          </p:nvPr>
        </p:nvSpPr>
        <p:spPr>
          <a:xfrm>
            <a:off x="838200" y="478302"/>
            <a:ext cx="10515600" cy="6189784"/>
          </a:xfrm>
        </p:spPr>
        <p:txBody>
          <a:bodyPr>
            <a:normAutofit/>
          </a:bodyPr>
          <a:lstStyle/>
          <a:p>
            <a:pPr lvl="1"/>
            <a:r>
              <a:rPr lang="hr-HR" b="1" dirty="0"/>
              <a:t>Prihvatljivost korisnika (Tko može sudjelovati?)</a:t>
            </a:r>
            <a:endParaRPr lang="hr-HR" sz="2800" b="1" dirty="0"/>
          </a:p>
          <a:p>
            <a:r>
              <a:rPr lang="hr-HR" dirty="0"/>
              <a:t>U okviru ovog Natječaja, prihvatljivi korisnici su: </a:t>
            </a:r>
            <a:endParaRPr lang="hr-HR" sz="2400" dirty="0"/>
          </a:p>
          <a:p>
            <a:pPr lvl="0"/>
            <a:r>
              <a:rPr lang="hr-HR" dirty="0"/>
              <a:t>obiteljsko poljoprivredno gospodarstvo (OPG)</a:t>
            </a:r>
            <a:endParaRPr lang="hr-HR" sz="2400" dirty="0"/>
          </a:p>
          <a:p>
            <a:pPr lvl="0"/>
            <a:r>
              <a:rPr lang="hr-HR" dirty="0"/>
              <a:t>samoopskrbno poljoprivredno gospodarstvo (SOPG)</a:t>
            </a:r>
            <a:endParaRPr lang="hr-HR" sz="2400" dirty="0"/>
          </a:p>
          <a:p>
            <a:pPr lvl="0"/>
            <a:r>
              <a:rPr lang="hr-HR" dirty="0"/>
              <a:t>obrt</a:t>
            </a:r>
            <a:endParaRPr lang="hr-HR" sz="2400" dirty="0"/>
          </a:p>
          <a:p>
            <a:pPr lvl="0"/>
            <a:r>
              <a:rPr lang="hr-HR" dirty="0"/>
              <a:t>trgovačko društvo </a:t>
            </a:r>
            <a:endParaRPr lang="hr-HR" sz="2400" dirty="0"/>
          </a:p>
          <a:p>
            <a:pPr lvl="0"/>
            <a:r>
              <a:rPr lang="hr-HR" dirty="0"/>
              <a:t>Zadruga</a:t>
            </a:r>
          </a:p>
          <a:p>
            <a:pPr marL="0" lvl="0" indent="0">
              <a:buNone/>
            </a:pPr>
            <a:endParaRPr lang="hr-HR" sz="2400" dirty="0"/>
          </a:p>
          <a:p>
            <a:pPr lvl="1"/>
            <a:r>
              <a:rPr lang="hr-HR" b="1" dirty="0"/>
              <a:t>Broj zahtjeva za potporu po korisniku </a:t>
            </a:r>
            <a:endParaRPr lang="hr-HR" sz="2800" b="1" dirty="0"/>
          </a:p>
          <a:p>
            <a:r>
              <a:rPr lang="hr-HR" dirty="0"/>
              <a:t>Korisnik i njegova partnerska i/ili povezana poduzeća mogu podnijeti </a:t>
            </a:r>
            <a:r>
              <a:rPr lang="hr-HR" b="1" u="sng" dirty="0"/>
              <a:t>najviše jedan (1)</a:t>
            </a:r>
            <a:r>
              <a:rPr lang="hr-HR" dirty="0"/>
              <a:t> zahtjev za potporu unutar ovog Natječaja.  </a:t>
            </a:r>
            <a:endParaRPr lang="hr-HR" sz="2400" dirty="0"/>
          </a:p>
          <a:p>
            <a:endParaRPr lang="hr-HR" dirty="0"/>
          </a:p>
        </p:txBody>
      </p:sp>
      <p:pic>
        <p:nvPicPr>
          <p:cNvPr id="2" name="Picture 2" descr="LAG logo">
            <a:extLst>
              <a:ext uri="{FF2B5EF4-FFF2-40B4-BE49-F238E27FC236}">
                <a16:creationId xmlns:a16="http://schemas.microsoft.com/office/drawing/2014/main" id="{CE74E331-16A0-9C2A-EECC-0D83D790857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37371" y="12501"/>
            <a:ext cx="1632857" cy="1015405"/>
          </a:xfrm>
          <a:prstGeom prst="rect">
            <a:avLst/>
          </a:prstGeom>
          <a:noFill/>
          <a:ln>
            <a:noFill/>
          </a:ln>
        </p:spPr>
      </p:pic>
    </p:spTree>
    <p:extLst>
      <p:ext uri="{BB962C8B-B14F-4D97-AF65-F5344CB8AC3E}">
        <p14:creationId xmlns:p14="http://schemas.microsoft.com/office/powerpoint/2010/main" val="3856887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E039FFDE-0878-EA3E-908C-9DBF0A31B8A1}"/>
              </a:ext>
            </a:extLst>
          </p:cNvPr>
          <p:cNvSpPr>
            <a:spLocks noGrp="1"/>
          </p:cNvSpPr>
          <p:nvPr>
            <p:ph idx="1"/>
          </p:nvPr>
        </p:nvSpPr>
        <p:spPr>
          <a:xfrm>
            <a:off x="323557" y="140677"/>
            <a:ext cx="11648049" cy="6717323"/>
          </a:xfrm>
        </p:spPr>
        <p:txBody>
          <a:bodyPr>
            <a:normAutofit fontScale="77500" lnSpcReduction="20000"/>
          </a:bodyPr>
          <a:lstStyle/>
          <a:p>
            <a:pPr marL="457200" lvl="1" indent="0" algn="ctr">
              <a:buNone/>
            </a:pPr>
            <a:r>
              <a:rPr lang="hr-HR" b="1" dirty="0"/>
              <a:t>Uvjeti prihvatljivosti korisnika</a:t>
            </a:r>
          </a:p>
          <a:p>
            <a:pPr marL="457200" lvl="1" indent="0" algn="ctr">
              <a:buNone/>
            </a:pPr>
            <a:endParaRPr lang="hr-HR" sz="2800" b="1" dirty="0"/>
          </a:p>
          <a:p>
            <a:r>
              <a:rPr lang="hr-HR" dirty="0"/>
              <a:t>Kako bi </a:t>
            </a:r>
            <a:r>
              <a:rPr lang="hr-HR" b="1" u="sng" dirty="0"/>
              <a:t>bio prihvatljiv, korisnik</a:t>
            </a:r>
            <a:r>
              <a:rPr lang="hr-HR" dirty="0"/>
              <a:t> mora ispunjavati sljedeće uvjete:</a:t>
            </a:r>
            <a:endParaRPr lang="hr-HR" sz="2400" dirty="0"/>
          </a:p>
          <a:p>
            <a:pPr lvl="0"/>
            <a:r>
              <a:rPr lang="hr-HR" dirty="0"/>
              <a:t>biti osnovan prije dana objave ovog Natječaja (dokazuje se provedenim upisom u nadležne registre, ovisno o organizacijskom obliku korisnika iz točke 2.1. ovog Natječaja); </a:t>
            </a:r>
            <a:endParaRPr lang="hr-HR" sz="2400" dirty="0"/>
          </a:p>
          <a:p>
            <a:pPr lvl="0"/>
            <a:r>
              <a:rPr lang="hr-HR" dirty="0"/>
              <a:t>imati sjedište i/ili prebivalište na području LAG obuhvata prije dana objave ovog Natječaja, što se ovisno o organizacijskom obliku smatra:</a:t>
            </a:r>
            <a:endParaRPr lang="hr-HR" sz="2400" dirty="0"/>
          </a:p>
          <a:p>
            <a:pPr lvl="1"/>
            <a:r>
              <a:rPr lang="hr-HR" dirty="0"/>
              <a:t>OPG ili SOPG – uz sjedište navedeno u nadležnim upisnicima iz područja poljoprivrede, nositelj/odgovorna osoba OPG/SOPG mora imati i prebivalište na području LAG obuhvata  </a:t>
            </a:r>
            <a:endParaRPr lang="hr-HR" sz="2000" dirty="0"/>
          </a:p>
          <a:p>
            <a:pPr lvl="1"/>
            <a:r>
              <a:rPr lang="hr-HR" dirty="0"/>
              <a:t>trgovačko društvo/zadruga  koji se upisuju u sudski registar – sjedište navedeno u Sudskom registru</a:t>
            </a:r>
            <a:endParaRPr lang="hr-HR" sz="2000" dirty="0"/>
          </a:p>
          <a:p>
            <a:pPr lvl="1"/>
            <a:r>
              <a:rPr lang="hr-HR" dirty="0"/>
              <a:t>obrt – sjedište navedeno u Obrtnom registru</a:t>
            </a:r>
            <a:endParaRPr lang="hr-HR" sz="2000" dirty="0"/>
          </a:p>
          <a:p>
            <a:r>
              <a:rPr lang="hr-HR" dirty="0"/>
              <a:t>U slučaju da korisnik nema sjedište i/ili prebivalište na području LAG obuhvata kako je ovdje propisano, u obzir se može uzeti podružnica/izdvojeni pogon korisnika u skladu s nadležnim propisima koji reguliraju to područje. Podružnica/izdvojeni pogon mora biti evidentirana u nadležnim registrima/upisnicima i biti usklađena s temeljnim uvjetom prihvatljivosti iz ove točke.  </a:t>
            </a:r>
            <a:endParaRPr lang="hr-HR" sz="2400" dirty="0"/>
          </a:p>
          <a:p>
            <a:pPr lvl="0"/>
            <a:r>
              <a:rPr lang="hr-HR" dirty="0"/>
              <a:t>imati podmirene odnosno uređene financijske obveze prema državnom proračunu Republike Hrvatske</a:t>
            </a:r>
            <a:endParaRPr lang="hr-HR" sz="2400" dirty="0"/>
          </a:p>
          <a:p>
            <a:pPr lvl="0"/>
            <a:r>
              <a:rPr lang="hr-HR" dirty="0"/>
              <a:t>ne smije biti u postupku predstečajne nagodbe, stečaja ili likvidacije sukladno posebnim propisima </a:t>
            </a:r>
            <a:endParaRPr lang="hr-HR" sz="2400" dirty="0"/>
          </a:p>
          <a:p>
            <a:pPr lvl="0"/>
            <a:r>
              <a:rPr lang="hr-HR" dirty="0"/>
              <a:t>ne smije biti u postupku stečaja potrošača sukladno posebnim propisima </a:t>
            </a:r>
            <a:endParaRPr lang="hr-HR" sz="2400" dirty="0"/>
          </a:p>
          <a:p>
            <a:pPr lvl="0"/>
            <a:r>
              <a:rPr lang="hr-HR" dirty="0"/>
              <a:t>ako je korisnik poduzeće mora biti u kategoriji mikro, malih i srednjih poduzeća (MSP)</a:t>
            </a:r>
            <a:endParaRPr lang="hr-HR" sz="2400" dirty="0"/>
          </a:p>
          <a:p>
            <a:endParaRPr lang="hr-HR" dirty="0"/>
          </a:p>
        </p:txBody>
      </p:sp>
      <p:pic>
        <p:nvPicPr>
          <p:cNvPr id="2" name="Picture 2" descr="LAG logo">
            <a:extLst>
              <a:ext uri="{FF2B5EF4-FFF2-40B4-BE49-F238E27FC236}">
                <a16:creationId xmlns:a16="http://schemas.microsoft.com/office/drawing/2014/main" id="{4968CBC3-4A9C-F2E2-2610-A5BE4B8AF649}"/>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37371" y="12501"/>
            <a:ext cx="1632857" cy="1015405"/>
          </a:xfrm>
          <a:prstGeom prst="rect">
            <a:avLst/>
          </a:prstGeom>
          <a:noFill/>
          <a:ln>
            <a:noFill/>
          </a:ln>
        </p:spPr>
      </p:pic>
    </p:spTree>
    <p:extLst>
      <p:ext uri="{BB962C8B-B14F-4D97-AF65-F5344CB8AC3E}">
        <p14:creationId xmlns:p14="http://schemas.microsoft.com/office/powerpoint/2010/main" val="2501153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067E7683-DE99-F9F4-FA85-027A697AE2A2}"/>
              </a:ext>
            </a:extLst>
          </p:cNvPr>
          <p:cNvSpPr>
            <a:spLocks noGrp="1"/>
          </p:cNvSpPr>
          <p:nvPr>
            <p:ph idx="1"/>
          </p:nvPr>
        </p:nvSpPr>
        <p:spPr>
          <a:xfrm>
            <a:off x="365760" y="492368"/>
            <a:ext cx="11254154" cy="5922499"/>
          </a:xfrm>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hr-HR" sz="20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hr-HR" sz="2000" b="0" i="0" u="none" strike="noStrike" kern="1200" cap="none" spc="0" normalizeH="0" baseline="0" noProof="0" dirty="0">
                <a:ln>
                  <a:noFill/>
                </a:ln>
                <a:solidFill>
                  <a:prstClr val="black"/>
                </a:solidFill>
                <a:effectLst/>
                <a:uLnTx/>
                <a:uFillTx/>
                <a:latin typeface="Aptos" panose="02110004020202020204"/>
                <a:ea typeface="+mn-ea"/>
                <a:cs typeface="+mn-cs"/>
              </a:rPr>
              <a:t>mora biti upisan u upisnike iz područja poljoprivrede u skladu s nadležnim propisima koji reguliraju to područje i imati ekonomsku veličinu poljoprivrednog gospodarstva (EVPG) od najmanje 2.000 EUR SO. </a:t>
            </a:r>
            <a:r>
              <a:rPr kumimoji="0" lang="hr-HR" sz="2000" b="1" i="0" u="none" strike="noStrike" kern="1200" cap="none" spc="0" normalizeH="0" baseline="0" noProof="0" dirty="0">
                <a:ln>
                  <a:noFill/>
                </a:ln>
                <a:solidFill>
                  <a:prstClr val="black"/>
                </a:solidFill>
                <a:effectLst/>
                <a:uLnTx/>
                <a:uFillTx/>
                <a:latin typeface="Aptos" panose="02110004020202020204"/>
                <a:ea typeface="+mn-ea"/>
                <a:cs typeface="+mn-cs"/>
              </a:rPr>
              <a:t>U slučaju da korisnik nema EVPG od najmanje 3.000 EUR SO u trenutku podnošenja zahtjeva za potporu, obvezan je navedenu vrijednost dostići najkasnije kod podnošenja konačnog Zahtjeva za isplatu </a:t>
            </a:r>
            <a:endParaRPr kumimoji="0" lang="hr-HR" sz="20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hr-HR" sz="2000" b="0" i="0" u="none" strike="noStrike" kern="1200" cap="none" spc="0" normalizeH="0" baseline="0" noProof="0" dirty="0">
                <a:ln>
                  <a:noFill/>
                </a:ln>
                <a:solidFill>
                  <a:prstClr val="black"/>
                </a:solidFill>
                <a:effectLst/>
                <a:uLnTx/>
                <a:uFillTx/>
                <a:latin typeface="Aptos" panose="02110004020202020204"/>
                <a:ea typeface="+mn-ea"/>
                <a:cs typeface="+mn-cs"/>
              </a:rPr>
              <a:t>mora biti upisan u upisnike iz područja poljoprivrede u skladu s nadležnim propisima koji reguliraju to područje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hr-HR" sz="2000" b="0" i="0" u="none" strike="noStrike" kern="1200" cap="none" spc="0" normalizeH="0" baseline="0" noProof="0" dirty="0">
                <a:ln>
                  <a:noFill/>
                </a:ln>
                <a:solidFill>
                  <a:prstClr val="black"/>
                </a:solidFill>
                <a:effectLst/>
                <a:uLnTx/>
                <a:uFillTx/>
                <a:latin typeface="Aptos" panose="02110004020202020204"/>
                <a:ea typeface="+mn-ea"/>
                <a:cs typeface="+mn-cs"/>
              </a:rPr>
              <a:t>ne smije biti na listi isključenja Agencije za plaćanja te mu ne smije trajati razdoblje isključenja iz mogućnosti dodjele potpore iz EPFRR za razdoblje 2014. – 2022. i/ili iz EPFRR i/ili EFJP za razdoblje 2023. – 2027.</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hr-HR" sz="2000" b="0" i="0" u="none" strike="noStrike" kern="1200" cap="none" spc="0" normalizeH="0" baseline="0" noProof="0" dirty="0">
                <a:ln>
                  <a:noFill/>
                </a:ln>
                <a:solidFill>
                  <a:prstClr val="black"/>
                </a:solidFill>
                <a:effectLst/>
                <a:uLnTx/>
                <a:uFillTx/>
                <a:latin typeface="Aptos" panose="02110004020202020204"/>
                <a:ea typeface="+mn-ea"/>
                <a:cs typeface="+mn-cs"/>
              </a:rPr>
              <a:t>kod ulaganja u </a:t>
            </a:r>
            <a:r>
              <a:rPr kumimoji="0" lang="hr-HR" sz="2000" b="1" i="0" u="sng" strike="noStrike" kern="1200" cap="none" spc="0" normalizeH="0" baseline="0" noProof="0" dirty="0">
                <a:ln>
                  <a:noFill/>
                </a:ln>
                <a:solidFill>
                  <a:prstClr val="black"/>
                </a:solidFill>
                <a:effectLst/>
                <a:uLnTx/>
                <a:uFillTx/>
                <a:latin typeface="Aptos" panose="02110004020202020204"/>
                <a:ea typeface="+mn-ea"/>
                <a:cs typeface="+mn-cs"/>
              </a:rPr>
              <a:t>preradu </a:t>
            </a:r>
            <a:r>
              <a:rPr kumimoji="0" lang="hr-HR" sz="2000" b="0" i="0" u="none" strike="noStrike" kern="1200" cap="none" spc="0" normalizeH="0" baseline="0" noProof="0" dirty="0">
                <a:ln>
                  <a:noFill/>
                </a:ln>
                <a:solidFill>
                  <a:prstClr val="black"/>
                </a:solidFill>
                <a:effectLst/>
                <a:uLnTx/>
                <a:uFillTx/>
                <a:latin typeface="Aptos" panose="02110004020202020204"/>
                <a:ea typeface="+mn-ea"/>
                <a:cs typeface="+mn-cs"/>
              </a:rPr>
              <a:t>primarnih poljoprivrednih proizvoda:</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hr-HR" sz="2000" b="0" i="0" u="none" strike="noStrike" kern="1200" cap="none" spc="0" normalizeH="0" baseline="0" noProof="0" dirty="0">
                <a:ln>
                  <a:noFill/>
                </a:ln>
                <a:solidFill>
                  <a:prstClr val="black"/>
                </a:solidFill>
                <a:effectLst/>
                <a:uLnTx/>
                <a:uFillTx/>
                <a:latin typeface="Aptos" panose="02110004020202020204"/>
                <a:ea typeface="+mn-ea"/>
                <a:cs typeface="+mn-cs"/>
              </a:rPr>
              <a:t>korisnik mora ulagati u preradu vlastitih primarnih poljoprivrednih proizvoda,</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hr-HR" sz="2000" b="0" i="0" u="none" strike="noStrike" kern="1200" cap="none" spc="0" normalizeH="0" baseline="0" noProof="0" dirty="0">
                <a:ln>
                  <a:noFill/>
                </a:ln>
                <a:solidFill>
                  <a:prstClr val="black"/>
                </a:solidFill>
                <a:effectLst/>
                <a:uLnTx/>
                <a:uFillTx/>
                <a:latin typeface="Aptos" panose="02110004020202020204"/>
                <a:ea typeface="+mn-ea"/>
                <a:cs typeface="+mn-cs"/>
              </a:rPr>
              <a:t>u trenutku podnošenja zahtjeva za potporu ili najkasnije prilikom podnošenja konačnog zahtjeva za isplatu, korisnik mora biti registriran za preradu poljoprivrednih proizvoda iz Priloga I. Ugovoru, u odgovarajućim registrima za poslovanje s hranom životinjskog (uključujući hranu za životinje) ili neživotinjskog podrijetla, sukladno važećem zakonodavstvu.</a:t>
            </a:r>
          </a:p>
          <a:p>
            <a:endParaRPr lang="hr-HR" dirty="0"/>
          </a:p>
        </p:txBody>
      </p:sp>
      <p:pic>
        <p:nvPicPr>
          <p:cNvPr id="2" name="Picture 2" descr="LAG logo">
            <a:extLst>
              <a:ext uri="{FF2B5EF4-FFF2-40B4-BE49-F238E27FC236}">
                <a16:creationId xmlns:a16="http://schemas.microsoft.com/office/drawing/2014/main" id="{D71F5C98-CABE-6FD7-E6E2-46155BF5089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37371" y="12501"/>
            <a:ext cx="1632857" cy="1015405"/>
          </a:xfrm>
          <a:prstGeom prst="rect">
            <a:avLst/>
          </a:prstGeom>
          <a:noFill/>
          <a:ln>
            <a:noFill/>
          </a:ln>
        </p:spPr>
      </p:pic>
    </p:spTree>
    <p:extLst>
      <p:ext uri="{BB962C8B-B14F-4D97-AF65-F5344CB8AC3E}">
        <p14:creationId xmlns:p14="http://schemas.microsoft.com/office/powerpoint/2010/main" val="79101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FF759A-6D84-6777-61EC-EAC0D1CF7333}"/>
            </a:ext>
          </a:extLst>
        </p:cNvPr>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942C5FAD-D2F1-A0EA-315D-CB511D15DFE4}"/>
              </a:ext>
            </a:extLst>
          </p:cNvPr>
          <p:cNvSpPr>
            <a:spLocks noGrp="1"/>
          </p:cNvSpPr>
          <p:nvPr>
            <p:ph idx="1"/>
          </p:nvPr>
        </p:nvSpPr>
        <p:spPr>
          <a:xfrm>
            <a:off x="196947" y="295422"/>
            <a:ext cx="11830929" cy="6386732"/>
          </a:xfrm>
        </p:spPr>
        <p:txBody>
          <a:bodyPr>
            <a:normAutofit fontScale="85000" lnSpcReduction="20000"/>
          </a:bodyPr>
          <a:lstStyle/>
          <a:p>
            <a:pPr lvl="1"/>
            <a:r>
              <a:rPr lang="hr-HR" b="1" dirty="0"/>
              <a:t>Prihvatljivost projekta</a:t>
            </a:r>
            <a:endParaRPr lang="hr-HR" sz="2800" b="1" dirty="0"/>
          </a:p>
          <a:p>
            <a:r>
              <a:rPr lang="hr-HR" dirty="0"/>
              <a:t>Kako bi bio </a:t>
            </a:r>
            <a:r>
              <a:rPr lang="hr-HR" b="1" u="sng" dirty="0"/>
              <a:t>prihvatljiv</a:t>
            </a:r>
            <a:r>
              <a:rPr lang="hr-HR" u="sng" dirty="0"/>
              <a:t>, </a:t>
            </a:r>
            <a:r>
              <a:rPr lang="hr-HR" b="1" u="sng" dirty="0"/>
              <a:t>projekt mora</a:t>
            </a:r>
            <a:r>
              <a:rPr lang="hr-HR" dirty="0"/>
              <a:t> udovoljavati sljedećim uvjetima:</a:t>
            </a:r>
            <a:endParaRPr lang="hr-HR" sz="2400" dirty="0"/>
          </a:p>
          <a:p>
            <a:pPr lvl="0"/>
            <a:r>
              <a:rPr lang="hr-HR" dirty="0"/>
              <a:t>biti usklađen s ciljevima iz LRS iz Priloga 3. ovog Natječaja</a:t>
            </a:r>
            <a:endParaRPr lang="hr-HR" sz="2400" dirty="0"/>
          </a:p>
          <a:p>
            <a:pPr lvl="0"/>
            <a:r>
              <a:rPr lang="hr-HR" dirty="0"/>
              <a:t>biti usklađen s jednim ili više specifičnih ciljeva SP ZPP iz Priloga 2. ovog Natječaja </a:t>
            </a:r>
            <a:endParaRPr lang="hr-HR" sz="2400" dirty="0"/>
          </a:p>
          <a:p>
            <a:pPr lvl="0"/>
            <a:r>
              <a:rPr lang="hr-HR" dirty="0"/>
              <a:t>provoditi se na području LAG-a iz točke 1.2. ovog Natječaja </a:t>
            </a:r>
            <a:endParaRPr lang="hr-HR" sz="2400" dirty="0"/>
          </a:p>
          <a:p>
            <a:pPr lvl="0"/>
            <a:r>
              <a:rPr lang="hr-HR" dirty="0"/>
              <a:t>projektne aktivnosti moraju direktno utjecati na ostvarenje cilja projekta i biti izravno povezane s provedbom projekta </a:t>
            </a:r>
            <a:endParaRPr lang="hr-HR" sz="2400" dirty="0"/>
          </a:p>
          <a:p>
            <a:pPr lvl="0"/>
            <a:r>
              <a:rPr lang="hr-HR" dirty="0"/>
              <a:t>cilj projekta mora biti ostvaren </a:t>
            </a:r>
            <a:endParaRPr lang="hr-HR" sz="2400" dirty="0"/>
          </a:p>
          <a:p>
            <a:pPr lvl="0"/>
            <a:r>
              <a:rPr lang="hr-HR" dirty="0"/>
              <a:t>ukupni iznos projekta ne smije biti veći od 300.000 eura (bez PDV-a) </a:t>
            </a:r>
            <a:endParaRPr lang="hr-HR" sz="2400" dirty="0"/>
          </a:p>
          <a:p>
            <a:pPr lvl="0"/>
            <a:r>
              <a:rPr lang="hr-HR" dirty="0"/>
              <a:t>ukupni iznos javne potpore ne smije biti ispod najniže vrijednosti javne potpore (5.000,00 EUR) određene ovim Natječajem</a:t>
            </a:r>
            <a:endParaRPr lang="hr-HR" sz="2400" dirty="0"/>
          </a:p>
          <a:p>
            <a:pPr lvl="0"/>
            <a:r>
              <a:rPr lang="hr-HR" dirty="0"/>
              <a:t>biti usklađen s pravilima državne potpore</a:t>
            </a:r>
            <a:endParaRPr lang="hr-HR" sz="2400" dirty="0"/>
          </a:p>
          <a:p>
            <a:pPr lvl="0"/>
            <a:r>
              <a:rPr lang="hr-HR" dirty="0"/>
              <a:t>biti usklađen s europskim i nacionalnim primjenjivim zakonodavstvom koje se odnosi na predmetni projekt</a:t>
            </a:r>
            <a:endParaRPr lang="hr-HR" sz="2400" dirty="0"/>
          </a:p>
          <a:p>
            <a:pPr lvl="0"/>
            <a:r>
              <a:rPr lang="hr-HR" dirty="0"/>
              <a:t>imati izrađenu svu potrebnu dokumentaciju i/ili ishođene sve akte od strane nadležnih upravnih tijela koja se odnosi na predmetno ulaganje sukladno svim primjenjivim propisima koji uređuju ta područja (područje gradnje i prostornog uređenja, zaštite okoliša, voda, šumarstva, obnovljivih izvora energije, veterinarstva i sva ostala primjenjiva područja). </a:t>
            </a:r>
            <a:endParaRPr lang="hr-HR" sz="2400" dirty="0"/>
          </a:p>
          <a:p>
            <a:endParaRPr lang="hr-HR" dirty="0"/>
          </a:p>
        </p:txBody>
      </p:sp>
      <p:pic>
        <p:nvPicPr>
          <p:cNvPr id="2" name="Picture 2" descr="LAG logo">
            <a:extLst>
              <a:ext uri="{FF2B5EF4-FFF2-40B4-BE49-F238E27FC236}">
                <a16:creationId xmlns:a16="http://schemas.microsoft.com/office/drawing/2014/main" id="{BC7E3BB3-931B-8BEB-A969-55CECE44E07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37371" y="12501"/>
            <a:ext cx="1632857" cy="1015405"/>
          </a:xfrm>
          <a:prstGeom prst="rect">
            <a:avLst/>
          </a:prstGeom>
          <a:noFill/>
          <a:ln>
            <a:noFill/>
          </a:ln>
        </p:spPr>
      </p:pic>
    </p:spTree>
    <p:extLst>
      <p:ext uri="{BB962C8B-B14F-4D97-AF65-F5344CB8AC3E}">
        <p14:creationId xmlns:p14="http://schemas.microsoft.com/office/powerpoint/2010/main" val="3949693462"/>
      </p:ext>
    </p:extLst>
  </p:cSld>
  <p:clrMapOvr>
    <a:masterClrMapping/>
  </p:clrMapOvr>
</p:sld>
</file>

<file path=ppt/theme/theme1.xml><?xml version="1.0" encoding="utf-8"?>
<a:theme xmlns:a="http://schemas.openxmlformats.org/drawingml/2006/main" name="Tema sustava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288</TotalTime>
  <Words>4508</Words>
  <Application>Microsoft Office PowerPoint</Application>
  <PresentationFormat>Široki zaslon</PresentationFormat>
  <Paragraphs>191</Paragraphs>
  <Slides>31</Slides>
  <Notes>1</Notes>
  <HiddenSlides>0</HiddenSlides>
  <MMClips>0</MMClips>
  <ScaleCrop>false</ScaleCrop>
  <HeadingPairs>
    <vt:vector size="6" baseType="variant">
      <vt:variant>
        <vt:lpstr>Korišteni fontovi</vt:lpstr>
      </vt:variant>
      <vt:variant>
        <vt:i4>5</vt:i4>
      </vt:variant>
      <vt:variant>
        <vt:lpstr>Tema</vt:lpstr>
      </vt:variant>
      <vt:variant>
        <vt:i4>1</vt:i4>
      </vt:variant>
      <vt:variant>
        <vt:lpstr>Naslovi slajdova</vt:lpstr>
      </vt:variant>
      <vt:variant>
        <vt:i4>31</vt:i4>
      </vt:variant>
    </vt:vector>
  </HeadingPairs>
  <TitlesOfParts>
    <vt:vector size="37" baseType="lpstr">
      <vt:lpstr>Aptos</vt:lpstr>
      <vt:lpstr>Aptos Display</vt:lpstr>
      <vt:lpstr>Arial</vt:lpstr>
      <vt:lpstr>Calibri</vt:lpstr>
      <vt:lpstr>Times New Roman</vt:lpstr>
      <vt:lpstr>Tema sustava Office</vt:lpstr>
      <vt:lpstr>RADIONICA ZA PREDSTAVLJANJE LAG NATJEČAJA INTERVENCIJA 1.1.1.  „POTPORA POVEĆANJU KONKURENTNOSTI POLJOPRIVREDNIH GOSPODARSTAVA KROZ MODERNIZACIJU, DIGITALIZACIJU I DODANU VRIJEDNOST POLJOPRIVREDNE PROIZVODNJE”</vt:lpstr>
      <vt:lpstr>Predmet Natječaja  Svrha ovog natječaja je prioritetan doprinos potrebama područja LAG-a koje se odnose na intervenciju 1.1.1. Potpora povećanju konkurentnosti poljoprivrednih gospodarstava kroz modernizaciju, digitalizaciju i dodanu vrijednost poljoprivredne proizvodnje, s ciljem usmjeravanja ka jačanju gospodarskog i inovativnog potencijala ruralnih područja kroz primjenu novih tehnologija i procesa u poljoprivrednoj proizvodnji,  čime se želi potaknuti konkurentnost poljoprivrednih gospodarstava, poticanje inovacija i smanjenje negativnih utjecaja na okoliš. </vt:lpstr>
      <vt:lpstr>PowerPoint prezentacija</vt:lpstr>
      <vt:lpstr>Mladi poljoprivrednik (obveze u kasnijim provedbenim fazama) </vt:lpstr>
      <vt:lpstr>DEFINICIJA MLADOG POLJOPRIVREDNIKA</vt:lpstr>
      <vt:lpstr>PowerPoint prezentacija</vt:lpstr>
      <vt:lpstr>PowerPoint prezentacija</vt:lpstr>
      <vt:lpstr>PowerPoint prezentacija</vt:lpstr>
      <vt:lpstr>PowerPoint prezentacija</vt:lpstr>
      <vt:lpstr>PowerPoint prezentacija</vt:lpstr>
      <vt:lpstr>Vrsta prihvatljivih aktivnosti  Potpora se dodjeljuje u obliku bespovratnih financijskih sredstava za sljedeće prihvatljive aktivnosti u svrhu primarne poljoprivredne proizvodnje iz Priloga I. Ugovoru </vt:lpstr>
      <vt:lpstr>Potpora se dodjeljuje u obliku bespovratnih financijskih sredstava za sljedeće prihvatljive aktivnosti u svrhu prerade poljoprivrednih proizvoda iz Priloga I. Ugovoru </vt:lpstr>
      <vt:lpstr>PowerPoint prezentacija</vt:lpstr>
      <vt:lpstr>PowerPoint prezentacija</vt:lpstr>
      <vt:lpstr>PRIHVATLJIVA ULAGANJA KROZ LAG INTERVENCIJE ZA SEKTOR PČELARSTVA</vt:lpstr>
      <vt:lpstr>PowerPoint prezentacija</vt:lpstr>
      <vt:lpstr>Kriteriji odabira projekata  Projekt mora ostvariti minimalan broj bodova kako bi prošao prag prolaznosti i bio prihvatljiv za sufinanciranje.   </vt:lpstr>
      <vt:lpstr>  Kriterij odabira broj 1. Ekonomska veličina poljoprivrednog gospodarstva (EVPG) korisnika  Da bi korisnik ostvario bodove po navedenom kriteriju mora dostaviti Potvrdu o ekonomskoj veličini poljoprivrednog gospodarstva, koja se sastoji od Kalkulatora – izračun ekonomske veličine poljoprivrednog gospodarstva, Izjave o proizvodnim resursima poljoprivrednog gospodarstva i Izračuna ekonomske veličine poljoprivrednog gospodarstva (EVPG), izdane od Ministarstva poljoprivrede – Uprava za stručnu podršku razvoju poljoprivrede.  Potvrda mora biti izdana nakon objave LAG Natječaja, te potpisana od nadležnog službenika.  Korisnik dodjeljuje bodove na sljedeći način: 10 bodova za gospodarstva veličine 2.000 – 2.999 EUR-a SO, 8 bodova za gospodarstva veličine 3.000 – 15.000 EUR-a SO, 6 bodova gospodarstva veličine 15.001 – 50.000 EUR-a SO.  Napomena:  Korisnici čiji je SO manji od 3.000 EUR, realizacijom projektnih aktivnosti isti moraju minimalno povećati na 3.000 EUR. Dokaz istoga bit će potrebno dostaviti pri podnošenju konačnog Zahtjeva za isplatu.   </vt:lpstr>
      <vt:lpstr>Kriterij odabira broj 2. Doprinos zapošljavanju Prema kriteriju odabira broj 2. Doprinos zapošljavanju, korisnik ostvaruje bodove ovisno o tome radi li se o stvaranju, odnosno očuvanju jednog ili više radnih mjesta.   Nova radna mjesta odnose se na izravno zapošljavanje, ako je primjenjivo, odnosno ako se kroz projekt zapošljavaju osobe (minimalno jedna osoba).   Jednim radnim mjestom smatra se jedna novo zaposlena osoba prema godišnjim satima rada (npr. jedan zaposlenik na puno radno vrijeme ili više osoba čiji je zbroj radnih sati na godišnjoj razini istovjetan broju radnih sati jednog zaposlenika).   Ukoliko ulaganje doprinosi stvaranju novog radnog mjesta i korisnik želi ostvariti bodove sukladno tome, dužan je isto navesti u Prijavnom obrascu te ispuniti i dostaviti Tablicu „Nova radna mjesta“ (Obrazac 7. LAG Natječaja), Povećanje broja zaposlenika mora biti vidljivo najkasnije prije podnošenja konačnog Zahtjeva za isplatu. Broj novostvorenih radnih mjesta, na temelju kojih je ostvario bodove po predmetnom kriteriju odabira, nositelj projekta je dužan zadržati najmanje 5 godina od konačne isplate potpore.   Očuvanjem postojećeg radnog mjesta smatra se zadržavanje postojećeg broja zaposlenika, odnosno zadržavanje radnog mjesta na čije se očuvanje korisnik poziva.  Postojeće radno mjesto nužno je zadržati u periodu od 5 godina od dana konačne isplate za potpore. Da bi korisnik dokazao postojeće radno mjesto, na čije se očuvanje poziva, potrebno je dostaviti Ugovor o radu postojećeg zaposlenika i Potvrdu o podatcima evidentiranim u matičnoj evidenciji Hrvatskog zavoda za mirovinsko osiguranje (E-knjižicu – ERPS, elektronički zapis), ne stariju od 30 dana od dana slanja Zahtjeva za potporu na LAG Natječaj. </vt:lpstr>
      <vt:lpstr>Kriterij odabira broj 3. Prioritetni sektor Korisnik dodjeljuje bodove na sljedeći način: 5 bodova za ulaganje u stočarstvo (govedarstvo, svinjogojstvo, peradarstvo, ovčarstvo, kozarstvo, pčelarstvo, konjogojstvo), povrćarstvo i voćarstvo,  4 boda za ulaganja u ostale sektore. Ako se ulaganje odnosi na više različitih sektora, korisnik ostvaruje bodove za sektor s manjim brojem bodova. </vt:lpstr>
      <vt:lpstr>    Kriterij odabira broj 4. Doprinos dodanoj vrijednosti LEADER-a s naglaskom na koncept Pametnih sela  Da bi korisnik ostvario 5 bodova za inovativnost projekta, projekt ili pojedina aktivnost iz projekta mora rezultira uvođenjem novog proizvoda ili nove/inovativne metode ili usluge na lokalnoj razini (ukupno područje LAG-a), a inovativne značajke se moraju potvrditi relevantnim dokazima.    Da bi korisnik ostvario bodove za ulaganje u digitalizaciju ulaganje se mora odnositi na troškove koji uključuju IoT (Internet of Things) proizvode u funkciji pametne poljoprivrede, opremu i/ili mehanizaciju u funkciji precizne poljoprivrede i/ili pripadajuća programska rješenja (software) u funkciji digitalizacije poljoprivredne aktivnosti korisnika. Doprinosom digitalizaciji ujedno se doprinosi i pametnoj poljoprivredi i preradi na području LAG-a putem, npr.: digitalizacije proizvodnje, dronovima, upravljanjem podatcima, automatizacijom i robotikom, održivom tehnologijom, digitalnim marketingom i dr., uključujući i stjecanja znanja i vještina za digitalizaciju u poljoprivredi i/ili preradi (digitalnu tranziciju).   Da bi korisnik ostvario bodove za doprinos okolišnim ciljevima i ublažavanju klimatskih promjena, u sklopu ulaganja treba planirati troškove koji uključuju ulaganja u: obnovljive izvore energije, energetsku učinkovitost na gospodarstvu i/ili gospodarskim objektima u svrhu poljoprivredne proizvodnje, uštedu vode, uštedu energije, ekološku ambalažu i smanjenje otpada, proizvodnju biomaterijala, sustav za praćenje vremenskih uvjeta, poboljšanje tla tehnologijom, integraciju kružnog gospodarstva, biodinamiku, očuvanje bioraznolikosti (sadnja živica i šumaraka, zaštita prirodnih staništa, uzgoj/očuvanje autohtonih pasmina i/ili sorata i sl.), smanjenje emisije stakleničkih plinova (kompostiranje, smanjenje stočarskih emisija) i dr., aktivnosti uključujući i stjecanje znanja i vještina u zaštiti okoliša i otpornosti na klimatske promijene.    Pod ulaganjem u obnovljive izvore energije smatraju se sve isplanirane i provedene aktivnosti čiji je cilj očuvanje okoliša i ublažavanje klimatskih promjena, a koje se odnose na građenje (gradnju i/ili rekonstrukciju) i/ili opremanje postrojenja za korištenje energije iz obnovljivih izvora (biomasa, energija sunca, bioplin, energija vjetra, geotermalna energija i dr.).  Pod ulaganje u energetsku učinkovitost objekta smatraju se sve planirane i provedbene aktivnosti čiji je cilj smanjiti potrošnju energije za postizanje istog učinka (toplinska izolacija vanjske ovojnice i/ili krovišta, zamjena dotrajale stolarije energetski učinkovitom i sl.), u svrhu proizvodnje i/ili prerade poljoprivrednih proizvoda iz Priloga I. Ugovora.     </vt:lpstr>
      <vt:lpstr>Kriterij odabira broj 5. Ekološka proizvodnja Pod ulaganjem u ekološku poljoprivredu smatraju se sve aktivnosti u svrhu proizvodnje i/ili prerade poljoprivrednih proizvoda iz Priloga I. Ugovora koje korisnik provodi.   Da bi korisnik ostvario 5 bodova po navedenom kriteriju, prijavitelj mora biti: Registriran kao ekološki proizvođač i/ili, u prijelaznom razdoblju za ekološku proizvodnju. Korisnici registrirani kao ekološki proizvođači i korisnici u prijelaznom razdoblju prilikom prijave na natječaj obavezni su priložiti dokaz evidencije u nadležni Upisnik ekoloških proizvođača kao ekološki proizvođači ili korisnici u prijelaznom razdoblju. </vt:lpstr>
      <vt:lpstr>Kriterij broj 6. Dodana vrijednost LEADER-a   Da bi korisnik ostvario 5 bodova po Kriteriju odabira br. 6 projekt se mora provoditi u partnerstvu s najmanje jednim projektnim partnerom.  Partnerskim projektom smatra se projekt u kojem više korisnika (najmanje dva) sudjeluje u provedbi projekta. Pri tomu, prije podnošenja Zahtjeva za potporu, projektni partneri moraju imati sklopljen Sporazum o međusobnoj suradnji. Svi korisnici (projektni partneri) moraju ispunjavati uvjete prihvatljivosti LAG Natječaja na koji se prijavljuju.   Da bi korisnik ostvario 4 boda po Kriteriju odabira br. 6 projekt se mora promovirati putem medija (medijska objava putem članaka, reportaža i sl.) uz obavezu promoviranja LAG-a i LEADER-a, odnosno napomene da se projekt financira putem LAG natječaja.    Da bi korisnik ostvario 3 boda po Kriteriju odabira br. 6 projekt se mora promovirati putem vlastitih promotivnih kanala (web i/ili Facebook korisnika i sl.) uz obavezu promoviranja LAG-a i LEADER-a, odnosno napomene da se projekt financira putem LAG natječaja.  Da bi korisnik ostvario 3 boda po Kriteriju odabira br. 6 te se poziva na ostale elemente dodane vrijednosti LEADER-a, u Prijavnom obrascu (Obrazac 1, pitanje III.10) mora navesti naziv pokazatelja i mjernu jedinicu za dodanu vrijednost na koju se poziva te obrazložiti na koji način projekt doprinosi dodanoj vrijednosti LEADER-a i kako je utvrđena ciljana vrijednost projekta.    Ako se korisnik poziva na dodanu vrijednost LEADER-a, te ostvaruje 3 ili 4 boda po Kriteriju odabira br. 6, nakon provedene aktivnosti i/ili projekta mora poslati LAG-u Izvješće za LAG (Obrazac 5. LAG Natječaja) u kojem se dokazuje da projekt doprinosi dodanoj vrijednosti LEADER-a.    </vt:lpstr>
      <vt:lpstr>Kriterij broj 7. Vrsta proizvodnje/dodana vrijednost poljoprivrednoj proizvodnji Prema kriteriju odabira broj 7., a koji se odnosi na vrstu proizvodnje, odnosno na dodanu vrijednost poljoprivrednoj proizvodnji, korisnik ostvaruje bodove ovisno o tome koju dodanu vrijednost ostvaruju projektnim aktivnostima: 6 bodova za ulaganje u preradu i/ili doradu poljoprivrednih proizvoda, 5 bodova za ulaganje u povećanje postojećeg poslovanja, 4 boda za ulaganje u modernizaciju poljoprivredne proizvodnje. Ulaganje u preradu poljoprivrednih proizvoda podrazumijeva preradu poljoprivrednih proizvoda navedenih u Prilogu I Ugovora, koje korisnik proizvodi Kod ulaganja u preradu, korisnik mora imati barem dio proizvodnje primarnih poljoprivrednih proizvoda koji se prerađuju, a isto se provjerava iz potvrde EVPG. Ako u trenutku predaje Zahtjeva za potporu korisnik nema vlastitu proizvodnju poljoprivrednih proizvoda koje prerađuje, isto mora imati i dokazati najkasnije do podnošenja Zahtjeva za isplatu. Kod podnošenja Zahtjeva za isplatu korisnik mora dostaviti novu službenu potvrdu EVPG-a s vidljivom proizvodnjom primarnog poljoprivrednog proizvoda koji prerađuje.  Također,  ako se ulaganje odnosi na preradu poljoprivrednih proizvoda, najkasnije prilikom podnošenja zadnjeg Zahtjeva za isplatu, korisnik mora biti registriran za preradu poljoprivrednog proizvod. Ulaganje u doradu poljoprivrednih proizvoda podrazumijeva doradu poljoprivrednih proizvoda navedenih u Prilogu I Ugovora koje korisnik proizvodi (npr. sušenje, pakiranje, čišćenje, hlađenje, mljevenje i dr.).  Objekt u kojem će se nalaziti oprema za doradu mora biti legalan. Ulaganje u povećanje postojećeg poslovanja se odnosi na ulaganja u povećanje SO (npr. ulaganje u podizanje nasada, kupnju ili plastenika ili staklenika, kupnju poljoprivrednog zemljišta i sl.). Za potrebe dokazivanja povećanja SO, korisnik prilaže ispunjeni Obrazac 8  te na predlošku kalkulatora za izračun EVPG. Kod podnošenja zahtjeva za isplatu mora biti vidljivo povećanje EVPG, isključivo na službenoj Potvrdi o izračunu EVPG-a s vidljivim povećanjem. Modernizacija poljoprivredne proizvodnje podrazumijeva svako ulaganje koje dovodi do poboljšanja i modernizacije postojeće poljoprivredne proizvodnje, kroz kupnju nove poljoprivredne mehanizacije, opreme i sl. </vt:lpstr>
      <vt:lpstr>PowerPoint prezentacija</vt:lpstr>
      <vt:lpstr>PowerPoint prezentacija</vt:lpstr>
      <vt:lpstr>PowerPoint prezentacija</vt:lpstr>
      <vt:lpstr>PowerPoint prezentacija</vt:lpstr>
      <vt:lpstr>PowerPoint prezentacija</vt:lpstr>
      <vt:lpstr>PowerPoint prezentacija</vt:lpstr>
      <vt:lpstr>PowerPoint prezentacija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Korisnik</dc:creator>
  <cp:lastModifiedBy>Korisnik</cp:lastModifiedBy>
  <cp:revision>36</cp:revision>
  <dcterms:created xsi:type="dcterms:W3CDTF">2025-07-30T08:32:25Z</dcterms:created>
  <dcterms:modified xsi:type="dcterms:W3CDTF">2025-07-31T06:48:57Z</dcterms:modified>
</cp:coreProperties>
</file>